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09" r:id="rId3"/>
    <p:sldId id="308" r:id="rId4"/>
    <p:sldId id="354" r:id="rId5"/>
    <p:sldId id="382" r:id="rId6"/>
    <p:sldId id="359" r:id="rId7"/>
    <p:sldId id="381" r:id="rId8"/>
    <p:sldId id="355" r:id="rId9"/>
    <p:sldId id="361" r:id="rId10"/>
    <p:sldId id="357" r:id="rId11"/>
    <p:sldId id="360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75" r:id="rId20"/>
    <p:sldId id="376" r:id="rId21"/>
    <p:sldId id="377" r:id="rId22"/>
    <p:sldId id="379" r:id="rId23"/>
    <p:sldId id="380" r:id="rId24"/>
    <p:sldId id="369" r:id="rId25"/>
    <p:sldId id="276" r:id="rId26"/>
    <p:sldId id="348" r:id="rId27"/>
    <p:sldId id="271" r:id="rId28"/>
    <p:sldId id="350" r:id="rId29"/>
    <p:sldId id="349" r:id="rId30"/>
    <p:sldId id="351" r:id="rId31"/>
    <p:sldId id="352" r:id="rId32"/>
    <p:sldId id="286" r:id="rId33"/>
    <p:sldId id="287" r:id="rId34"/>
    <p:sldId id="277" r:id="rId35"/>
    <p:sldId id="272" r:id="rId36"/>
    <p:sldId id="278" r:id="rId37"/>
    <p:sldId id="279" r:id="rId38"/>
    <p:sldId id="280" r:id="rId39"/>
    <p:sldId id="281" r:id="rId40"/>
    <p:sldId id="273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3EB"/>
    <a:srgbClr val="047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D6A0F-54A1-4C3E-B941-DB24436CC16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4FCB7A-8192-40D3-BB91-8D032E775F68}">
      <dgm:prSet/>
      <dgm:spPr/>
      <dgm:t>
        <a:bodyPr/>
        <a:lstStyle/>
        <a:p>
          <a:r>
            <a:rPr lang="zh-CN" dirty="0"/>
            <a:t>建壳</a:t>
          </a:r>
          <a:endParaRPr lang="en-US" dirty="0"/>
        </a:p>
      </dgm:t>
    </dgm:pt>
    <dgm:pt modelId="{B5CB4A5A-A53B-4212-BB2A-8549139FD91A}" type="parTrans" cxnId="{95254BF7-F344-42F8-A940-A9041C914C18}">
      <dgm:prSet/>
      <dgm:spPr/>
      <dgm:t>
        <a:bodyPr/>
        <a:lstStyle/>
        <a:p>
          <a:endParaRPr lang="en-US"/>
        </a:p>
      </dgm:t>
    </dgm:pt>
    <dgm:pt modelId="{FF09CF0D-F89E-428F-953C-3D4119F86844}" type="sibTrans" cxnId="{95254BF7-F344-42F8-A940-A9041C914C18}">
      <dgm:prSet/>
      <dgm:spPr/>
      <dgm:t>
        <a:bodyPr/>
        <a:lstStyle/>
        <a:p>
          <a:endParaRPr lang="en-US"/>
        </a:p>
      </dgm:t>
    </dgm:pt>
    <dgm:pt modelId="{1A968851-A455-4FA0-8403-26DA4E5B3B62}">
      <dgm:prSet/>
      <dgm:spPr/>
      <dgm:t>
        <a:bodyPr/>
        <a:lstStyle/>
        <a:p>
          <a:r>
            <a:rPr lang="en-US" dirty="0"/>
            <a:t>ME</a:t>
          </a:r>
          <a:r>
            <a:rPr lang="zh-CN" dirty="0"/>
            <a:t>上传</a:t>
          </a:r>
          <a:r>
            <a:rPr lang="en-US" dirty="0"/>
            <a:t>RFQ</a:t>
          </a:r>
          <a:r>
            <a:rPr lang="zh-CN" dirty="0"/>
            <a:t>，</a:t>
          </a:r>
          <a:r>
            <a:rPr lang="en-US" dirty="0"/>
            <a:t>AI</a:t>
          </a:r>
          <a:r>
            <a:rPr lang="zh-CN" dirty="0"/>
            <a:t>两层解析</a:t>
          </a:r>
          <a:r>
            <a:rPr lang="en-US" dirty="0"/>
            <a:t>+ME</a:t>
          </a:r>
          <a:r>
            <a:rPr lang="zh-CN" dirty="0"/>
            <a:t>手动确认</a:t>
          </a:r>
          <a:endParaRPr lang="en-US" dirty="0"/>
        </a:p>
      </dgm:t>
    </dgm:pt>
    <dgm:pt modelId="{1FBEF879-45BE-4DE3-BA51-574BF2444CF8}" type="parTrans" cxnId="{8BBC4912-7859-4049-BECF-A6DFAC2F22AC}">
      <dgm:prSet/>
      <dgm:spPr/>
      <dgm:t>
        <a:bodyPr/>
        <a:lstStyle/>
        <a:p>
          <a:endParaRPr lang="en-US"/>
        </a:p>
      </dgm:t>
    </dgm:pt>
    <dgm:pt modelId="{7D90979E-3C14-4DC8-A369-77C30D1148D9}" type="sibTrans" cxnId="{8BBC4912-7859-4049-BECF-A6DFAC2F22AC}">
      <dgm:prSet/>
      <dgm:spPr/>
      <dgm:t>
        <a:bodyPr/>
        <a:lstStyle/>
        <a:p>
          <a:endParaRPr lang="en-US"/>
        </a:p>
      </dgm:t>
    </dgm:pt>
    <dgm:pt modelId="{43106A90-0293-403B-92FA-8CA4DEDA7B0B}">
      <dgm:prSet/>
      <dgm:spPr/>
      <dgm:t>
        <a:bodyPr/>
        <a:lstStyle/>
        <a:p>
          <a:r>
            <a:rPr lang="zh-CN" dirty="0"/>
            <a:t>系统自动填充</a:t>
          </a:r>
          <a:r>
            <a:rPr lang="en-US" dirty="0"/>
            <a:t>component, EEBOM</a:t>
          </a:r>
          <a:r>
            <a:rPr lang="zh-CN" dirty="0"/>
            <a:t>，</a:t>
          </a:r>
          <a:r>
            <a:rPr lang="en-US" dirty="0"/>
            <a:t>MEBOM</a:t>
          </a:r>
          <a:r>
            <a:rPr lang="zh-CN" dirty="0"/>
            <a:t>，</a:t>
          </a:r>
          <a:r>
            <a:rPr lang="en-US" dirty="0"/>
            <a:t>Packaging</a:t>
          </a:r>
          <a:r>
            <a:rPr lang="zh-CN" dirty="0"/>
            <a:t>自动关联到相应的</a:t>
          </a:r>
          <a:r>
            <a:rPr lang="en-US" dirty="0"/>
            <a:t>component</a:t>
          </a:r>
        </a:p>
      </dgm:t>
    </dgm:pt>
    <dgm:pt modelId="{3EAEC817-64F7-4439-97C1-88AE1739592A}" type="parTrans" cxnId="{4A1FCB06-A58F-41B8-BFB0-7CC3C422D0CE}">
      <dgm:prSet/>
      <dgm:spPr/>
      <dgm:t>
        <a:bodyPr/>
        <a:lstStyle/>
        <a:p>
          <a:endParaRPr lang="en-US"/>
        </a:p>
      </dgm:t>
    </dgm:pt>
    <dgm:pt modelId="{32D47FED-88FD-477A-86E4-577209E2C5ED}" type="sibTrans" cxnId="{4A1FCB06-A58F-41B8-BFB0-7CC3C422D0CE}">
      <dgm:prSet/>
      <dgm:spPr/>
      <dgm:t>
        <a:bodyPr/>
        <a:lstStyle/>
        <a:p>
          <a:endParaRPr lang="en-US"/>
        </a:p>
      </dgm:t>
    </dgm:pt>
    <dgm:pt modelId="{B22CB5BF-289E-4F4E-8ED4-4B312077C08E}">
      <dgm:prSet/>
      <dgm:spPr/>
      <dgm:t>
        <a:bodyPr/>
        <a:lstStyle/>
        <a:p>
          <a:r>
            <a:rPr lang="en-US" dirty="0"/>
            <a:t>IE</a:t>
          </a:r>
          <a:r>
            <a:rPr lang="zh-CN" dirty="0"/>
            <a:t>选择</a:t>
          </a:r>
          <a:r>
            <a:rPr lang="en-US" dirty="0" err="1"/>
            <a:t>process_route_type</a:t>
          </a:r>
          <a:endParaRPr lang="en-US" dirty="0"/>
        </a:p>
      </dgm:t>
    </dgm:pt>
    <dgm:pt modelId="{870E3620-D211-4B97-A7AC-C6AE5DFD8D11}" type="parTrans" cxnId="{B1BCA4CC-A839-4D6E-B50E-C092199AACE0}">
      <dgm:prSet/>
      <dgm:spPr/>
      <dgm:t>
        <a:bodyPr/>
        <a:lstStyle/>
        <a:p>
          <a:endParaRPr lang="en-US"/>
        </a:p>
      </dgm:t>
    </dgm:pt>
    <dgm:pt modelId="{039E4373-406F-4867-9CF0-55E9E3AD7C1E}" type="sibTrans" cxnId="{B1BCA4CC-A839-4D6E-B50E-C092199AACE0}">
      <dgm:prSet/>
      <dgm:spPr/>
      <dgm:t>
        <a:bodyPr/>
        <a:lstStyle/>
        <a:p>
          <a:endParaRPr lang="en-US"/>
        </a:p>
      </dgm:t>
    </dgm:pt>
    <dgm:pt modelId="{3CBFAEA9-ABAA-40F4-9311-A3FAFB055CE7}">
      <dgm:prSet/>
      <dgm:spPr/>
      <dgm:t>
        <a:bodyPr/>
        <a:lstStyle/>
        <a:p>
          <a:r>
            <a:rPr lang="zh-CN"/>
            <a:t>系统根据</a:t>
          </a:r>
          <a:r>
            <a:rPr lang="en-US"/>
            <a:t>type</a:t>
          </a:r>
          <a:r>
            <a:rPr lang="zh-CN"/>
            <a:t>和</a:t>
          </a:r>
          <a:r>
            <a:rPr lang="en-US"/>
            <a:t>component </a:t>
          </a:r>
          <a:r>
            <a:rPr lang="zh-CN"/>
            <a:t>结构，自动构建命名名称发送</a:t>
          </a:r>
          <a:r>
            <a:rPr lang="en-US"/>
            <a:t>IE</a:t>
          </a:r>
          <a:r>
            <a:rPr lang="zh-CN"/>
            <a:t>， </a:t>
          </a:r>
          <a:r>
            <a:rPr lang="en-US"/>
            <a:t>IE</a:t>
          </a:r>
          <a:r>
            <a:rPr lang="zh-CN"/>
            <a:t>将上传文件按照系统自动发送的文件名命名后，一键上传。系统一层标识符识别，一层语义识别做智能关联，置信度看板以及确认机制，确保</a:t>
          </a:r>
          <a:r>
            <a:rPr lang="en-US"/>
            <a:t>100%</a:t>
          </a:r>
          <a:r>
            <a:rPr lang="zh-CN"/>
            <a:t>精准匹配。</a:t>
          </a:r>
          <a:endParaRPr lang="en-US"/>
        </a:p>
      </dgm:t>
    </dgm:pt>
    <dgm:pt modelId="{00D03543-89FF-4333-8F35-E305B393A83D}" type="parTrans" cxnId="{36C6B91E-9238-494C-9CE8-8F1E795DC80F}">
      <dgm:prSet/>
      <dgm:spPr/>
      <dgm:t>
        <a:bodyPr/>
        <a:lstStyle/>
        <a:p>
          <a:endParaRPr lang="en-US"/>
        </a:p>
      </dgm:t>
    </dgm:pt>
    <dgm:pt modelId="{EE6F4ACF-A81E-4869-8F3C-1D9E1FB0C8B6}" type="sibTrans" cxnId="{36C6B91E-9238-494C-9CE8-8F1E795DC80F}">
      <dgm:prSet/>
      <dgm:spPr/>
      <dgm:t>
        <a:bodyPr/>
        <a:lstStyle/>
        <a:p>
          <a:endParaRPr lang="en-US"/>
        </a:p>
      </dgm:t>
    </dgm:pt>
    <dgm:pt modelId="{E4E8E40D-AC78-4FCD-8353-57F96B2D00BA}" type="pres">
      <dgm:prSet presAssocID="{F41D6A0F-54A1-4C3E-B941-DB24436CC162}" presName="linear" presStyleCnt="0">
        <dgm:presLayoutVars>
          <dgm:animLvl val="lvl"/>
          <dgm:resizeHandles val="exact"/>
        </dgm:presLayoutVars>
      </dgm:prSet>
      <dgm:spPr/>
    </dgm:pt>
    <dgm:pt modelId="{1334510A-77AC-445F-A443-2F03CAC005E6}" type="pres">
      <dgm:prSet presAssocID="{544FCB7A-8192-40D3-BB91-8D032E775F6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2CC607-DDC5-4FCC-B4DA-A00A1D671B03}" type="pres">
      <dgm:prSet presAssocID="{FF09CF0D-F89E-428F-953C-3D4119F86844}" presName="spacer" presStyleCnt="0"/>
      <dgm:spPr/>
    </dgm:pt>
    <dgm:pt modelId="{52590859-16C9-4BCD-9B65-D9A1FD26106A}" type="pres">
      <dgm:prSet presAssocID="{1A968851-A455-4FA0-8403-26DA4E5B3B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58B0CA-821E-49A5-B72A-45E0EA198F84}" type="pres">
      <dgm:prSet presAssocID="{7D90979E-3C14-4DC8-A369-77C30D1148D9}" presName="spacer" presStyleCnt="0"/>
      <dgm:spPr/>
    </dgm:pt>
    <dgm:pt modelId="{7872CEAB-5FBE-4164-81B1-65BA857C6A46}" type="pres">
      <dgm:prSet presAssocID="{43106A90-0293-403B-92FA-8CA4DEDA7B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D06E12-FCC8-4047-9435-93435C207394}" type="pres">
      <dgm:prSet presAssocID="{32D47FED-88FD-477A-86E4-577209E2C5ED}" presName="spacer" presStyleCnt="0"/>
      <dgm:spPr/>
    </dgm:pt>
    <dgm:pt modelId="{427316BC-CFC7-4361-971B-48264C3F761E}" type="pres">
      <dgm:prSet presAssocID="{B22CB5BF-289E-4F4E-8ED4-4B312077C08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F5A9282-282D-4B59-8876-09608614B717}" type="pres">
      <dgm:prSet presAssocID="{039E4373-406F-4867-9CF0-55E9E3AD7C1E}" presName="spacer" presStyleCnt="0"/>
      <dgm:spPr/>
    </dgm:pt>
    <dgm:pt modelId="{7AB7FB7C-AB43-4407-B564-6E12FDD244A7}" type="pres">
      <dgm:prSet presAssocID="{3CBFAEA9-ABAA-40F4-9311-A3FAFB055C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A1FCB06-A58F-41B8-BFB0-7CC3C422D0CE}" srcId="{F41D6A0F-54A1-4C3E-B941-DB24436CC162}" destId="{43106A90-0293-403B-92FA-8CA4DEDA7B0B}" srcOrd="2" destOrd="0" parTransId="{3EAEC817-64F7-4439-97C1-88AE1739592A}" sibTransId="{32D47FED-88FD-477A-86E4-577209E2C5ED}"/>
    <dgm:cxn modelId="{FDA1AE0C-78AB-4AF2-9A68-B15BA5D8FA73}" type="presOf" srcId="{F41D6A0F-54A1-4C3E-B941-DB24436CC162}" destId="{E4E8E40D-AC78-4FCD-8353-57F96B2D00BA}" srcOrd="0" destOrd="0" presId="urn:microsoft.com/office/officeart/2005/8/layout/vList2"/>
    <dgm:cxn modelId="{DAF6AC0E-36C7-4412-8274-B5957BA3D00F}" type="presOf" srcId="{43106A90-0293-403B-92FA-8CA4DEDA7B0B}" destId="{7872CEAB-5FBE-4164-81B1-65BA857C6A46}" srcOrd="0" destOrd="0" presId="urn:microsoft.com/office/officeart/2005/8/layout/vList2"/>
    <dgm:cxn modelId="{8BBC4912-7859-4049-BECF-A6DFAC2F22AC}" srcId="{F41D6A0F-54A1-4C3E-B941-DB24436CC162}" destId="{1A968851-A455-4FA0-8403-26DA4E5B3B62}" srcOrd="1" destOrd="0" parTransId="{1FBEF879-45BE-4DE3-BA51-574BF2444CF8}" sibTransId="{7D90979E-3C14-4DC8-A369-77C30D1148D9}"/>
    <dgm:cxn modelId="{36C6B91E-9238-494C-9CE8-8F1E795DC80F}" srcId="{F41D6A0F-54A1-4C3E-B941-DB24436CC162}" destId="{3CBFAEA9-ABAA-40F4-9311-A3FAFB055CE7}" srcOrd="4" destOrd="0" parTransId="{00D03543-89FF-4333-8F35-E305B393A83D}" sibTransId="{EE6F4ACF-A81E-4869-8F3C-1D9E1FB0C8B6}"/>
    <dgm:cxn modelId="{AD75D620-6350-4025-80CB-469F1D667314}" type="presOf" srcId="{544FCB7A-8192-40D3-BB91-8D032E775F68}" destId="{1334510A-77AC-445F-A443-2F03CAC005E6}" srcOrd="0" destOrd="0" presId="urn:microsoft.com/office/officeart/2005/8/layout/vList2"/>
    <dgm:cxn modelId="{42D61AAA-7FB4-4D1D-A347-55C154413632}" type="presOf" srcId="{3CBFAEA9-ABAA-40F4-9311-A3FAFB055CE7}" destId="{7AB7FB7C-AB43-4407-B564-6E12FDD244A7}" srcOrd="0" destOrd="0" presId="urn:microsoft.com/office/officeart/2005/8/layout/vList2"/>
    <dgm:cxn modelId="{E16C5DB4-F81C-4BE4-963D-4B28F3CD57F5}" type="presOf" srcId="{1A968851-A455-4FA0-8403-26DA4E5B3B62}" destId="{52590859-16C9-4BCD-9B65-D9A1FD26106A}" srcOrd="0" destOrd="0" presId="urn:microsoft.com/office/officeart/2005/8/layout/vList2"/>
    <dgm:cxn modelId="{B1BCA4CC-A839-4D6E-B50E-C092199AACE0}" srcId="{F41D6A0F-54A1-4C3E-B941-DB24436CC162}" destId="{B22CB5BF-289E-4F4E-8ED4-4B312077C08E}" srcOrd="3" destOrd="0" parTransId="{870E3620-D211-4B97-A7AC-C6AE5DFD8D11}" sibTransId="{039E4373-406F-4867-9CF0-55E9E3AD7C1E}"/>
    <dgm:cxn modelId="{C60952CF-FB70-4310-A507-96291909DD8A}" type="presOf" srcId="{B22CB5BF-289E-4F4E-8ED4-4B312077C08E}" destId="{427316BC-CFC7-4361-971B-48264C3F761E}" srcOrd="0" destOrd="0" presId="urn:microsoft.com/office/officeart/2005/8/layout/vList2"/>
    <dgm:cxn modelId="{95254BF7-F344-42F8-A940-A9041C914C18}" srcId="{F41D6A0F-54A1-4C3E-B941-DB24436CC162}" destId="{544FCB7A-8192-40D3-BB91-8D032E775F68}" srcOrd="0" destOrd="0" parTransId="{B5CB4A5A-A53B-4212-BB2A-8549139FD91A}" sibTransId="{FF09CF0D-F89E-428F-953C-3D4119F86844}"/>
    <dgm:cxn modelId="{C005A03D-9433-4B4C-8283-CAA0A5E66686}" type="presParOf" srcId="{E4E8E40D-AC78-4FCD-8353-57F96B2D00BA}" destId="{1334510A-77AC-445F-A443-2F03CAC005E6}" srcOrd="0" destOrd="0" presId="urn:microsoft.com/office/officeart/2005/8/layout/vList2"/>
    <dgm:cxn modelId="{6A824BD3-5FD9-4AEA-8DC8-076A1F05AEA5}" type="presParOf" srcId="{E4E8E40D-AC78-4FCD-8353-57F96B2D00BA}" destId="{DF2CC607-DDC5-4FCC-B4DA-A00A1D671B03}" srcOrd="1" destOrd="0" presId="urn:microsoft.com/office/officeart/2005/8/layout/vList2"/>
    <dgm:cxn modelId="{4D180EAB-BEC1-46DF-9962-587DEF25B72D}" type="presParOf" srcId="{E4E8E40D-AC78-4FCD-8353-57F96B2D00BA}" destId="{52590859-16C9-4BCD-9B65-D9A1FD26106A}" srcOrd="2" destOrd="0" presId="urn:microsoft.com/office/officeart/2005/8/layout/vList2"/>
    <dgm:cxn modelId="{6C8CC9DA-68BA-4EC2-BB89-5196AA27E147}" type="presParOf" srcId="{E4E8E40D-AC78-4FCD-8353-57F96B2D00BA}" destId="{6F58B0CA-821E-49A5-B72A-45E0EA198F84}" srcOrd="3" destOrd="0" presId="urn:microsoft.com/office/officeart/2005/8/layout/vList2"/>
    <dgm:cxn modelId="{5D9122B6-F54A-4FCF-A6E9-AB76D27B9797}" type="presParOf" srcId="{E4E8E40D-AC78-4FCD-8353-57F96B2D00BA}" destId="{7872CEAB-5FBE-4164-81B1-65BA857C6A46}" srcOrd="4" destOrd="0" presId="urn:microsoft.com/office/officeart/2005/8/layout/vList2"/>
    <dgm:cxn modelId="{ACE6C0E9-2C0E-4313-8E00-AD56A4E540F1}" type="presParOf" srcId="{E4E8E40D-AC78-4FCD-8353-57F96B2D00BA}" destId="{8ED06E12-FCC8-4047-9435-93435C207394}" srcOrd="5" destOrd="0" presId="urn:microsoft.com/office/officeart/2005/8/layout/vList2"/>
    <dgm:cxn modelId="{B4E995C9-A7B7-412F-8DDA-3EF4B3633697}" type="presParOf" srcId="{E4E8E40D-AC78-4FCD-8353-57F96B2D00BA}" destId="{427316BC-CFC7-4361-971B-48264C3F761E}" srcOrd="6" destOrd="0" presId="urn:microsoft.com/office/officeart/2005/8/layout/vList2"/>
    <dgm:cxn modelId="{052AF6F6-8C22-4986-9655-EA23ADA08F70}" type="presParOf" srcId="{E4E8E40D-AC78-4FCD-8353-57F96B2D00BA}" destId="{8F5A9282-282D-4B59-8876-09608614B717}" srcOrd="7" destOrd="0" presId="urn:microsoft.com/office/officeart/2005/8/layout/vList2"/>
    <dgm:cxn modelId="{F2316ADE-3B3F-4DD3-BEC5-842C2276A7DE}" type="presParOf" srcId="{E4E8E40D-AC78-4FCD-8353-57F96B2D00BA}" destId="{7AB7FB7C-AB43-4407-B564-6E12FDD244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1E22C-9B13-4BFF-900C-C34679285D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7A9197-887E-443B-8A01-FBA150CD9ED1}">
      <dgm:prSet/>
      <dgm:spPr/>
      <dgm:t>
        <a:bodyPr/>
        <a:lstStyle/>
        <a:p>
          <a:r>
            <a:rPr lang="en-US" b="1"/>
            <a:t>├─ </a:t>
          </a:r>
          <a:r>
            <a:rPr lang="zh-CN" b="1"/>
            <a:t>接上页的</a:t>
          </a:r>
          <a:r>
            <a:rPr lang="en-US" b="1"/>
            <a:t>B&amp;O</a:t>
          </a:r>
          <a:r>
            <a:rPr lang="zh-CN" b="1"/>
            <a:t>件的关系两种情况之</a:t>
          </a:r>
          <a:r>
            <a:rPr lang="en-US" b="1"/>
            <a:t>O</a:t>
          </a:r>
          <a:r>
            <a:rPr lang="zh-CN" b="1"/>
            <a:t>件的</a:t>
          </a:r>
          <a:r>
            <a:rPr lang="en-US" b="1"/>
            <a:t>procurement_scope</a:t>
          </a:r>
          <a:r>
            <a:rPr lang="zh-CN" b="1"/>
            <a:t>变化</a:t>
          </a:r>
          <a:endParaRPr lang="en-US"/>
        </a:p>
      </dgm:t>
    </dgm:pt>
    <dgm:pt modelId="{5A82EFE0-D28E-4C0F-9282-36C02C525E3A}" type="parTrans" cxnId="{061BAC32-517A-465C-9BE7-0FFD410C7899}">
      <dgm:prSet/>
      <dgm:spPr/>
      <dgm:t>
        <a:bodyPr/>
        <a:lstStyle/>
        <a:p>
          <a:endParaRPr lang="en-US"/>
        </a:p>
      </dgm:t>
    </dgm:pt>
    <dgm:pt modelId="{1B101B85-655B-4797-AC5C-5E1DEE737195}" type="sibTrans" cxnId="{061BAC32-517A-465C-9BE7-0FFD410C7899}">
      <dgm:prSet/>
      <dgm:spPr/>
      <dgm:t>
        <a:bodyPr/>
        <a:lstStyle/>
        <a:p>
          <a:endParaRPr lang="en-US"/>
        </a:p>
      </dgm:t>
    </dgm:pt>
    <dgm:pt modelId="{2E8736E7-0D1F-4D1D-9B9F-FED59946BA14}">
      <dgm:prSet/>
      <dgm:spPr/>
      <dgm:t>
        <a:bodyPr/>
        <a:lstStyle/>
        <a:p>
          <a:r>
            <a:rPr lang="en-US" b="1"/>
            <a:t>│   </a:t>
          </a:r>
          <a:r>
            <a:rPr lang="zh-CN" b="1"/>
            <a:t>（从</a:t>
          </a:r>
          <a:r>
            <a:rPr lang="en-US" b="1"/>
            <a:t>INCLUDED</a:t>
          </a:r>
          <a:r>
            <a:rPr lang="zh-CN" b="1"/>
            <a:t>变成</a:t>
          </a:r>
          <a:r>
            <a:rPr lang="en-US" b="1"/>
            <a:t>SEPARATE</a:t>
          </a:r>
          <a:r>
            <a:rPr lang="zh-CN" b="1"/>
            <a:t>或反之）</a:t>
          </a:r>
          <a:endParaRPr lang="en-US"/>
        </a:p>
      </dgm:t>
    </dgm:pt>
    <dgm:pt modelId="{2645F919-533E-44AA-B7D7-35788988C0E2}" type="parTrans" cxnId="{F3A74B58-9932-44CF-AAC6-E0D0A7BEA1B4}">
      <dgm:prSet/>
      <dgm:spPr/>
      <dgm:t>
        <a:bodyPr/>
        <a:lstStyle/>
        <a:p>
          <a:endParaRPr lang="en-US"/>
        </a:p>
      </dgm:t>
    </dgm:pt>
    <dgm:pt modelId="{86F681B2-C7C9-4C95-9416-F15B891B80CF}" type="sibTrans" cxnId="{F3A74B58-9932-44CF-AAC6-E0D0A7BEA1B4}">
      <dgm:prSet/>
      <dgm:spPr/>
      <dgm:t>
        <a:bodyPr/>
        <a:lstStyle/>
        <a:p>
          <a:endParaRPr lang="en-US"/>
        </a:p>
      </dgm:t>
    </dgm:pt>
    <dgm:pt modelId="{2EE3D840-4275-4BFB-B9D0-F008491196E6}">
      <dgm:prSet/>
      <dgm:spPr/>
      <dgm:t>
        <a:bodyPr/>
        <a:lstStyle/>
        <a:p>
          <a:r>
            <a:rPr lang="en-US" b="1"/>
            <a:t>│   → </a:t>
          </a:r>
          <a:r>
            <a:rPr lang="zh-CN" b="1"/>
            <a:t>直接影响成本，必须触发</a:t>
          </a:r>
          <a:r>
            <a:rPr lang="en-US" b="1"/>
            <a:t>ECO</a:t>
          </a:r>
          <a:endParaRPr lang="en-US"/>
        </a:p>
      </dgm:t>
    </dgm:pt>
    <dgm:pt modelId="{2594401E-CF0D-4391-BE70-ACF915A24966}" type="parTrans" cxnId="{9C556B03-6714-4FC2-B147-7B292C49644C}">
      <dgm:prSet/>
      <dgm:spPr/>
      <dgm:t>
        <a:bodyPr/>
        <a:lstStyle/>
        <a:p>
          <a:endParaRPr lang="en-US"/>
        </a:p>
      </dgm:t>
    </dgm:pt>
    <dgm:pt modelId="{4391CE52-CD4F-449F-AF9E-33D3E23E3E16}" type="sibTrans" cxnId="{9C556B03-6714-4FC2-B147-7B292C49644C}">
      <dgm:prSet/>
      <dgm:spPr/>
      <dgm:t>
        <a:bodyPr/>
        <a:lstStyle/>
        <a:p>
          <a:endParaRPr lang="en-US"/>
        </a:p>
      </dgm:t>
    </dgm:pt>
    <dgm:pt modelId="{A220F8D4-CBB0-47C7-9457-937846A66DAC}">
      <dgm:prSet/>
      <dgm:spPr/>
      <dgm:t>
        <a:bodyPr/>
        <a:lstStyle/>
        <a:p>
          <a:r>
            <a:rPr lang="en-US" b="1"/>
            <a:t>│</a:t>
          </a:r>
          <a:endParaRPr lang="en-US"/>
        </a:p>
      </dgm:t>
    </dgm:pt>
    <dgm:pt modelId="{74BA0175-7936-437E-AC4E-D339819F58BC}" type="parTrans" cxnId="{A3CB9D95-7C8F-4111-9738-712F0B58D235}">
      <dgm:prSet/>
      <dgm:spPr/>
      <dgm:t>
        <a:bodyPr/>
        <a:lstStyle/>
        <a:p>
          <a:endParaRPr lang="en-US"/>
        </a:p>
      </dgm:t>
    </dgm:pt>
    <dgm:pt modelId="{A5F6E666-C97C-46A4-B630-908848BA0A77}" type="sibTrans" cxnId="{A3CB9D95-7C8F-4111-9738-712F0B58D235}">
      <dgm:prSet/>
      <dgm:spPr/>
      <dgm:t>
        <a:bodyPr/>
        <a:lstStyle/>
        <a:p>
          <a:endParaRPr lang="en-US"/>
        </a:p>
      </dgm:t>
    </dgm:pt>
    <dgm:pt modelId="{FFB58528-00F2-403A-9307-93345C457F4B}">
      <dgm:prSet/>
      <dgm:spPr/>
      <dgm:t>
        <a:bodyPr/>
        <a:lstStyle/>
        <a:p>
          <a:r>
            <a:rPr lang="en-US" b="1"/>
            <a:t>├─ Part No</a:t>
          </a:r>
          <a:r>
            <a:rPr lang="zh-CN" b="1"/>
            <a:t>从临时号变为正式</a:t>
          </a:r>
          <a:r>
            <a:rPr lang="en-US" b="1"/>
            <a:t>SAA</a:t>
          </a:r>
          <a:r>
            <a:rPr lang="zh-CN" b="1"/>
            <a:t>号</a:t>
          </a:r>
          <a:endParaRPr lang="en-US"/>
        </a:p>
      </dgm:t>
    </dgm:pt>
    <dgm:pt modelId="{C6425DFA-2DAD-444D-9592-FBE5F9280510}" type="parTrans" cxnId="{04CD16A9-B8D1-450D-BA6A-5A91FE13DE9D}">
      <dgm:prSet/>
      <dgm:spPr/>
      <dgm:t>
        <a:bodyPr/>
        <a:lstStyle/>
        <a:p>
          <a:endParaRPr lang="en-US"/>
        </a:p>
      </dgm:t>
    </dgm:pt>
    <dgm:pt modelId="{314BE092-6378-475F-9480-A4FADE0F32B9}" type="sibTrans" cxnId="{04CD16A9-B8D1-450D-BA6A-5A91FE13DE9D}">
      <dgm:prSet/>
      <dgm:spPr/>
      <dgm:t>
        <a:bodyPr/>
        <a:lstStyle/>
        <a:p>
          <a:endParaRPr lang="en-US"/>
        </a:p>
      </dgm:t>
    </dgm:pt>
    <dgm:pt modelId="{D322C19E-2F96-4C85-A73F-BFA3D59C366C}">
      <dgm:prSet/>
      <dgm:spPr/>
      <dgm:t>
        <a:bodyPr/>
        <a:lstStyle/>
        <a:p>
          <a:r>
            <a:rPr lang="en-US" b="1"/>
            <a:t>│   → </a:t>
          </a:r>
          <a:r>
            <a:rPr lang="zh-CN" b="1"/>
            <a:t>是一次变更记录</a:t>
          </a:r>
          <a:endParaRPr lang="en-US"/>
        </a:p>
      </dgm:t>
    </dgm:pt>
    <dgm:pt modelId="{C59D2D86-9062-4081-8F5A-D3E7F79D7C1E}" type="parTrans" cxnId="{0CC84086-395F-4F35-BE3A-F12125C267C3}">
      <dgm:prSet/>
      <dgm:spPr/>
      <dgm:t>
        <a:bodyPr/>
        <a:lstStyle/>
        <a:p>
          <a:endParaRPr lang="en-US"/>
        </a:p>
      </dgm:t>
    </dgm:pt>
    <dgm:pt modelId="{4A7E81C7-B775-4A69-AF79-D9E707F13CD9}" type="sibTrans" cxnId="{0CC84086-395F-4F35-BE3A-F12125C267C3}">
      <dgm:prSet/>
      <dgm:spPr/>
      <dgm:t>
        <a:bodyPr/>
        <a:lstStyle/>
        <a:p>
          <a:endParaRPr lang="en-US"/>
        </a:p>
      </dgm:t>
    </dgm:pt>
    <dgm:pt modelId="{6B05B345-B4BE-4DBA-B83B-A5BA2C13DFCB}">
      <dgm:prSet/>
      <dgm:spPr/>
      <dgm:t>
        <a:bodyPr/>
        <a:lstStyle/>
        <a:p>
          <a:r>
            <a:rPr lang="en-US" b="1"/>
            <a:t>│</a:t>
          </a:r>
          <a:endParaRPr lang="en-US"/>
        </a:p>
      </dgm:t>
    </dgm:pt>
    <dgm:pt modelId="{7BC55927-21F0-4ADE-ADB5-F2C33FFD8E35}" type="parTrans" cxnId="{AA08D289-909C-439A-9BE2-77F0EAEDB317}">
      <dgm:prSet/>
      <dgm:spPr/>
      <dgm:t>
        <a:bodyPr/>
        <a:lstStyle/>
        <a:p>
          <a:endParaRPr lang="en-US"/>
        </a:p>
      </dgm:t>
    </dgm:pt>
    <dgm:pt modelId="{DCBFB0D4-D8A7-4A09-A5BC-EE64F20A2222}" type="sibTrans" cxnId="{AA08D289-909C-439A-9BE2-77F0EAEDB317}">
      <dgm:prSet/>
      <dgm:spPr/>
      <dgm:t>
        <a:bodyPr/>
        <a:lstStyle/>
        <a:p>
          <a:endParaRPr lang="en-US"/>
        </a:p>
      </dgm:t>
    </dgm:pt>
    <dgm:pt modelId="{2D7DF64B-87EB-4AF1-9796-5CCC38602382}">
      <dgm:prSet/>
      <dgm:spPr/>
      <dgm:t>
        <a:bodyPr/>
        <a:lstStyle/>
        <a:p>
          <a:r>
            <a:rPr lang="en-US" b="1"/>
            <a:t>├─ Usage</a:t>
          </a:r>
          <a:r>
            <a:rPr lang="zh-CN" b="1"/>
            <a:t>数量变化</a:t>
          </a:r>
          <a:endParaRPr lang="en-US"/>
        </a:p>
      </dgm:t>
    </dgm:pt>
    <dgm:pt modelId="{AC3A0664-A51A-42FE-A3BF-0C10D193C6AB}" type="parTrans" cxnId="{10B2B07F-18D6-4B16-A843-EE3579AA48EC}">
      <dgm:prSet/>
      <dgm:spPr/>
      <dgm:t>
        <a:bodyPr/>
        <a:lstStyle/>
        <a:p>
          <a:endParaRPr lang="en-US"/>
        </a:p>
      </dgm:t>
    </dgm:pt>
    <dgm:pt modelId="{3BCB169E-29F6-4137-96D9-6DB75DA7AC5B}" type="sibTrans" cxnId="{10B2B07F-18D6-4B16-A843-EE3579AA48EC}">
      <dgm:prSet/>
      <dgm:spPr/>
      <dgm:t>
        <a:bodyPr/>
        <a:lstStyle/>
        <a:p>
          <a:endParaRPr lang="en-US"/>
        </a:p>
      </dgm:t>
    </dgm:pt>
    <dgm:pt modelId="{5306E2AA-3522-4B3F-9570-808A85D45198}">
      <dgm:prSet/>
      <dgm:spPr/>
      <dgm:t>
        <a:bodyPr/>
        <a:lstStyle/>
        <a:p>
          <a:r>
            <a:rPr lang="en-US" b="1"/>
            <a:t>│   </a:t>
          </a:r>
          <a:r>
            <a:rPr lang="zh-CN" b="1"/>
            <a:t>（用量从</a:t>
          </a:r>
          <a:r>
            <a:rPr lang="en-US" b="1"/>
            <a:t>1</a:t>
          </a:r>
          <a:r>
            <a:rPr lang="zh-CN" b="1"/>
            <a:t>改成</a:t>
          </a:r>
          <a:r>
            <a:rPr lang="en-US" b="1"/>
            <a:t>2</a:t>
          </a:r>
          <a:r>
            <a:rPr lang="zh-CN" b="1"/>
            <a:t>）</a:t>
          </a:r>
          <a:endParaRPr lang="en-US"/>
        </a:p>
      </dgm:t>
    </dgm:pt>
    <dgm:pt modelId="{AFA4F3D6-A048-4958-9D14-96611C31C8CF}" type="parTrans" cxnId="{7FADCA13-6544-42C5-89AA-C140665CB040}">
      <dgm:prSet/>
      <dgm:spPr/>
      <dgm:t>
        <a:bodyPr/>
        <a:lstStyle/>
        <a:p>
          <a:endParaRPr lang="en-US"/>
        </a:p>
      </dgm:t>
    </dgm:pt>
    <dgm:pt modelId="{5A1DDB96-89B4-4564-A2D8-51549FBE468F}" type="sibTrans" cxnId="{7FADCA13-6544-42C5-89AA-C140665CB040}">
      <dgm:prSet/>
      <dgm:spPr/>
      <dgm:t>
        <a:bodyPr/>
        <a:lstStyle/>
        <a:p>
          <a:endParaRPr lang="en-US"/>
        </a:p>
      </dgm:t>
    </dgm:pt>
    <dgm:pt modelId="{FAA79491-2C63-44A9-9D60-662F35360E77}">
      <dgm:prSet/>
      <dgm:spPr/>
      <dgm:t>
        <a:bodyPr/>
        <a:lstStyle/>
        <a:p>
          <a:r>
            <a:rPr lang="en-US" b="1"/>
            <a:t>│   → </a:t>
          </a:r>
          <a:r>
            <a:rPr lang="zh-CN" b="1"/>
            <a:t>影响成本计算</a:t>
          </a:r>
          <a:endParaRPr lang="en-US"/>
        </a:p>
      </dgm:t>
    </dgm:pt>
    <dgm:pt modelId="{8945354E-9B56-4B3D-8D4A-1BB83F737E76}" type="parTrans" cxnId="{6387BA31-0AB9-4514-9953-18094283229E}">
      <dgm:prSet/>
      <dgm:spPr/>
      <dgm:t>
        <a:bodyPr/>
        <a:lstStyle/>
        <a:p>
          <a:endParaRPr lang="en-US"/>
        </a:p>
      </dgm:t>
    </dgm:pt>
    <dgm:pt modelId="{7A68346D-EC6B-4D3D-B651-E899AF9D3DF3}" type="sibTrans" cxnId="{6387BA31-0AB9-4514-9953-18094283229E}">
      <dgm:prSet/>
      <dgm:spPr/>
      <dgm:t>
        <a:bodyPr/>
        <a:lstStyle/>
        <a:p>
          <a:endParaRPr lang="en-US"/>
        </a:p>
      </dgm:t>
    </dgm:pt>
    <dgm:pt modelId="{B993E6C6-453B-416B-989D-A90AE58C5EF9}">
      <dgm:prSet/>
      <dgm:spPr/>
      <dgm:t>
        <a:bodyPr/>
        <a:lstStyle/>
        <a:p>
          <a:r>
            <a:rPr lang="en-US" b="1"/>
            <a:t>│</a:t>
          </a:r>
          <a:endParaRPr lang="en-US"/>
        </a:p>
      </dgm:t>
    </dgm:pt>
    <dgm:pt modelId="{C4CB71AB-A062-48DA-B01E-C14573C656F7}" type="parTrans" cxnId="{A7470407-0437-4872-BEAE-5C6D5F9E3140}">
      <dgm:prSet/>
      <dgm:spPr/>
      <dgm:t>
        <a:bodyPr/>
        <a:lstStyle/>
        <a:p>
          <a:endParaRPr lang="en-US"/>
        </a:p>
      </dgm:t>
    </dgm:pt>
    <dgm:pt modelId="{26385187-7468-4060-B771-F21A1F463BEA}" type="sibTrans" cxnId="{A7470407-0437-4872-BEAE-5C6D5F9E3140}">
      <dgm:prSet/>
      <dgm:spPr/>
      <dgm:t>
        <a:bodyPr/>
        <a:lstStyle/>
        <a:p>
          <a:endParaRPr lang="en-US"/>
        </a:p>
      </dgm:t>
    </dgm:pt>
    <dgm:pt modelId="{DEFCED75-7458-4083-BC50-7B92D8169DF9}">
      <dgm:prSet/>
      <dgm:spPr/>
      <dgm:t>
        <a:bodyPr/>
        <a:lstStyle/>
        <a:p>
          <a:r>
            <a:rPr lang="en-US" b="1"/>
            <a:t>└─ B</a:t>
          </a:r>
          <a:r>
            <a:rPr lang="zh-CN" b="1"/>
            <a:t>集供应商更换</a:t>
          </a:r>
          <a:endParaRPr lang="en-US"/>
        </a:p>
      </dgm:t>
    </dgm:pt>
    <dgm:pt modelId="{D33CC84B-3072-4101-960F-C737F098B763}" type="parTrans" cxnId="{E96AA263-32A5-4F81-B600-0FD71A66B3EE}">
      <dgm:prSet/>
      <dgm:spPr/>
      <dgm:t>
        <a:bodyPr/>
        <a:lstStyle/>
        <a:p>
          <a:endParaRPr lang="en-US"/>
        </a:p>
      </dgm:t>
    </dgm:pt>
    <dgm:pt modelId="{DEE65F62-9E96-4265-9354-1EE5D4DB0CCD}" type="sibTrans" cxnId="{E96AA263-32A5-4F81-B600-0FD71A66B3EE}">
      <dgm:prSet/>
      <dgm:spPr/>
      <dgm:t>
        <a:bodyPr/>
        <a:lstStyle/>
        <a:p>
          <a:endParaRPr lang="en-US"/>
        </a:p>
      </dgm:t>
    </dgm:pt>
    <dgm:pt modelId="{C3173D0E-F67C-47C2-BF4C-3D3CDC950DD0}">
      <dgm:prSet/>
      <dgm:spPr/>
      <dgm:t>
        <a:bodyPr/>
        <a:lstStyle/>
        <a:p>
          <a:r>
            <a:rPr lang="zh-CN" b="1"/>
            <a:t>（原来</a:t>
          </a:r>
          <a:r>
            <a:rPr lang="en-US" b="1"/>
            <a:t>A</a:t>
          </a:r>
          <a:r>
            <a:rPr lang="zh-CN" b="1"/>
            <a:t>供应商整包，改成</a:t>
          </a:r>
          <a:r>
            <a:rPr lang="en-US" b="1"/>
            <a:t>B</a:t>
          </a:r>
          <a:r>
            <a:rPr lang="zh-CN" b="1"/>
            <a:t>供应商）</a:t>
          </a:r>
          <a:endParaRPr lang="en-US"/>
        </a:p>
      </dgm:t>
    </dgm:pt>
    <dgm:pt modelId="{C5B8B282-EEA9-4EEF-8FC3-76EFA846B692}" type="parTrans" cxnId="{B0CACC10-5334-4B2B-83D9-2B3E13E6D5FE}">
      <dgm:prSet/>
      <dgm:spPr/>
      <dgm:t>
        <a:bodyPr/>
        <a:lstStyle/>
        <a:p>
          <a:endParaRPr lang="en-US"/>
        </a:p>
      </dgm:t>
    </dgm:pt>
    <dgm:pt modelId="{0533D599-2B36-47DF-A9BD-E410F79FF0ED}" type="sibTrans" cxnId="{B0CACC10-5334-4B2B-83D9-2B3E13E6D5FE}">
      <dgm:prSet/>
      <dgm:spPr/>
      <dgm:t>
        <a:bodyPr/>
        <a:lstStyle/>
        <a:p>
          <a:endParaRPr lang="en-US"/>
        </a:p>
      </dgm:t>
    </dgm:pt>
    <dgm:pt modelId="{54463E8E-E416-4CF4-88F0-1CC1662C98DB}">
      <dgm:prSet/>
      <dgm:spPr/>
      <dgm:t>
        <a:bodyPr/>
        <a:lstStyle/>
        <a:p>
          <a:r>
            <a:rPr lang="en-US" b="1"/>
            <a:t>→ </a:t>
          </a:r>
          <a:r>
            <a:rPr lang="zh-CN" b="1"/>
            <a:t>影响价格，需要重新报价</a:t>
          </a:r>
          <a:endParaRPr lang="en-US"/>
        </a:p>
      </dgm:t>
    </dgm:pt>
    <dgm:pt modelId="{D08AEBDA-EDD2-4983-B43D-3367CF358B45}" type="parTrans" cxnId="{F83201A9-7647-405D-8264-363280E19C4B}">
      <dgm:prSet/>
      <dgm:spPr/>
      <dgm:t>
        <a:bodyPr/>
        <a:lstStyle/>
        <a:p>
          <a:endParaRPr lang="en-US"/>
        </a:p>
      </dgm:t>
    </dgm:pt>
    <dgm:pt modelId="{3B9A49C1-0D32-4811-B3E9-42AA37AC10B2}" type="sibTrans" cxnId="{F83201A9-7647-405D-8264-363280E19C4B}">
      <dgm:prSet/>
      <dgm:spPr/>
      <dgm:t>
        <a:bodyPr/>
        <a:lstStyle/>
        <a:p>
          <a:endParaRPr lang="en-US"/>
        </a:p>
      </dgm:t>
    </dgm:pt>
    <dgm:pt modelId="{DDD5F873-BC2D-43A2-B2E9-EB53C4B01AC7}" type="pres">
      <dgm:prSet presAssocID="{BE81E22C-9B13-4BFF-900C-C34679285DC1}" presName="vert0" presStyleCnt="0">
        <dgm:presLayoutVars>
          <dgm:dir/>
          <dgm:animOne val="branch"/>
          <dgm:animLvl val="lvl"/>
        </dgm:presLayoutVars>
      </dgm:prSet>
      <dgm:spPr/>
    </dgm:pt>
    <dgm:pt modelId="{222C2CD2-3B1F-4855-A75D-867739FF3EBD}" type="pres">
      <dgm:prSet presAssocID="{687A9197-887E-443B-8A01-FBA150CD9ED1}" presName="thickLine" presStyleLbl="alignNode1" presStyleIdx="0" presStyleCnt="14"/>
      <dgm:spPr/>
    </dgm:pt>
    <dgm:pt modelId="{5C51E48C-C3D6-4D09-BBBD-8F4AA2698DD1}" type="pres">
      <dgm:prSet presAssocID="{687A9197-887E-443B-8A01-FBA150CD9ED1}" presName="horz1" presStyleCnt="0"/>
      <dgm:spPr/>
    </dgm:pt>
    <dgm:pt modelId="{DDD20F0D-F6F5-4198-877B-003E973DB09A}" type="pres">
      <dgm:prSet presAssocID="{687A9197-887E-443B-8A01-FBA150CD9ED1}" presName="tx1" presStyleLbl="revTx" presStyleIdx="0" presStyleCnt="14"/>
      <dgm:spPr/>
    </dgm:pt>
    <dgm:pt modelId="{776D59A6-5997-457E-A32C-705DD2318C38}" type="pres">
      <dgm:prSet presAssocID="{687A9197-887E-443B-8A01-FBA150CD9ED1}" presName="vert1" presStyleCnt="0"/>
      <dgm:spPr/>
    </dgm:pt>
    <dgm:pt modelId="{D1EC6FC4-8D28-4BA9-B552-F7B75B680858}" type="pres">
      <dgm:prSet presAssocID="{2E8736E7-0D1F-4D1D-9B9F-FED59946BA14}" presName="thickLine" presStyleLbl="alignNode1" presStyleIdx="1" presStyleCnt="14"/>
      <dgm:spPr/>
    </dgm:pt>
    <dgm:pt modelId="{51A926B1-3B5E-4EDA-892B-CCA19E704C76}" type="pres">
      <dgm:prSet presAssocID="{2E8736E7-0D1F-4D1D-9B9F-FED59946BA14}" presName="horz1" presStyleCnt="0"/>
      <dgm:spPr/>
    </dgm:pt>
    <dgm:pt modelId="{E5BD62A5-4607-48DA-AE33-E8ED9846B2B5}" type="pres">
      <dgm:prSet presAssocID="{2E8736E7-0D1F-4D1D-9B9F-FED59946BA14}" presName="tx1" presStyleLbl="revTx" presStyleIdx="1" presStyleCnt="14"/>
      <dgm:spPr/>
    </dgm:pt>
    <dgm:pt modelId="{CE92F7DF-124F-47E7-962C-558B5376990E}" type="pres">
      <dgm:prSet presAssocID="{2E8736E7-0D1F-4D1D-9B9F-FED59946BA14}" presName="vert1" presStyleCnt="0"/>
      <dgm:spPr/>
    </dgm:pt>
    <dgm:pt modelId="{EEE8E626-03B1-4070-8AE9-CE0C6C65D876}" type="pres">
      <dgm:prSet presAssocID="{2EE3D840-4275-4BFB-B9D0-F008491196E6}" presName="thickLine" presStyleLbl="alignNode1" presStyleIdx="2" presStyleCnt="14"/>
      <dgm:spPr/>
    </dgm:pt>
    <dgm:pt modelId="{AC4488B4-E4ED-407F-A327-768255A23653}" type="pres">
      <dgm:prSet presAssocID="{2EE3D840-4275-4BFB-B9D0-F008491196E6}" presName="horz1" presStyleCnt="0"/>
      <dgm:spPr/>
    </dgm:pt>
    <dgm:pt modelId="{CC14A1FA-58B5-494F-8D8A-1084D521F2F1}" type="pres">
      <dgm:prSet presAssocID="{2EE3D840-4275-4BFB-B9D0-F008491196E6}" presName="tx1" presStyleLbl="revTx" presStyleIdx="2" presStyleCnt="14"/>
      <dgm:spPr/>
    </dgm:pt>
    <dgm:pt modelId="{0AD9BD49-8EF7-4807-9209-C337C60ACD8E}" type="pres">
      <dgm:prSet presAssocID="{2EE3D840-4275-4BFB-B9D0-F008491196E6}" presName="vert1" presStyleCnt="0"/>
      <dgm:spPr/>
    </dgm:pt>
    <dgm:pt modelId="{8850854D-8980-4936-AEF8-D0BA97E9CCFC}" type="pres">
      <dgm:prSet presAssocID="{A220F8D4-CBB0-47C7-9457-937846A66DAC}" presName="thickLine" presStyleLbl="alignNode1" presStyleIdx="3" presStyleCnt="14"/>
      <dgm:spPr/>
    </dgm:pt>
    <dgm:pt modelId="{ABF6CFAC-42F4-4982-95E3-78FC9FCCB84D}" type="pres">
      <dgm:prSet presAssocID="{A220F8D4-CBB0-47C7-9457-937846A66DAC}" presName="horz1" presStyleCnt="0"/>
      <dgm:spPr/>
    </dgm:pt>
    <dgm:pt modelId="{058D6869-6E84-40D6-A8D4-1F7DD3816BDB}" type="pres">
      <dgm:prSet presAssocID="{A220F8D4-CBB0-47C7-9457-937846A66DAC}" presName="tx1" presStyleLbl="revTx" presStyleIdx="3" presStyleCnt="14"/>
      <dgm:spPr/>
    </dgm:pt>
    <dgm:pt modelId="{504D9C7B-BE58-475E-AAE1-9A8A0C3A63E6}" type="pres">
      <dgm:prSet presAssocID="{A220F8D4-CBB0-47C7-9457-937846A66DAC}" presName="vert1" presStyleCnt="0"/>
      <dgm:spPr/>
    </dgm:pt>
    <dgm:pt modelId="{DC4FF505-EA48-4A84-A8E0-AA493313E3A1}" type="pres">
      <dgm:prSet presAssocID="{FFB58528-00F2-403A-9307-93345C457F4B}" presName="thickLine" presStyleLbl="alignNode1" presStyleIdx="4" presStyleCnt="14"/>
      <dgm:spPr/>
    </dgm:pt>
    <dgm:pt modelId="{98DD1295-70BA-453C-9B1B-D29D51D7B563}" type="pres">
      <dgm:prSet presAssocID="{FFB58528-00F2-403A-9307-93345C457F4B}" presName="horz1" presStyleCnt="0"/>
      <dgm:spPr/>
    </dgm:pt>
    <dgm:pt modelId="{5D220EFC-2E2E-4BCF-9667-4E78DEA136B7}" type="pres">
      <dgm:prSet presAssocID="{FFB58528-00F2-403A-9307-93345C457F4B}" presName="tx1" presStyleLbl="revTx" presStyleIdx="4" presStyleCnt="14"/>
      <dgm:spPr/>
    </dgm:pt>
    <dgm:pt modelId="{B3104ECF-F9CE-4317-BAA1-8DDEE7F11ECE}" type="pres">
      <dgm:prSet presAssocID="{FFB58528-00F2-403A-9307-93345C457F4B}" presName="vert1" presStyleCnt="0"/>
      <dgm:spPr/>
    </dgm:pt>
    <dgm:pt modelId="{E8F11E76-EEBC-45F0-841B-C6EFEF29C03F}" type="pres">
      <dgm:prSet presAssocID="{D322C19E-2F96-4C85-A73F-BFA3D59C366C}" presName="thickLine" presStyleLbl="alignNode1" presStyleIdx="5" presStyleCnt="14"/>
      <dgm:spPr/>
    </dgm:pt>
    <dgm:pt modelId="{72CDED7E-185A-4AF7-84AE-871898624ACA}" type="pres">
      <dgm:prSet presAssocID="{D322C19E-2F96-4C85-A73F-BFA3D59C366C}" presName="horz1" presStyleCnt="0"/>
      <dgm:spPr/>
    </dgm:pt>
    <dgm:pt modelId="{58CE1C8B-F217-435D-A2C7-7BB87EC299EF}" type="pres">
      <dgm:prSet presAssocID="{D322C19E-2F96-4C85-A73F-BFA3D59C366C}" presName="tx1" presStyleLbl="revTx" presStyleIdx="5" presStyleCnt="14"/>
      <dgm:spPr/>
    </dgm:pt>
    <dgm:pt modelId="{685CA0BF-BF4C-426A-9108-59910AA0AAAE}" type="pres">
      <dgm:prSet presAssocID="{D322C19E-2F96-4C85-A73F-BFA3D59C366C}" presName="vert1" presStyleCnt="0"/>
      <dgm:spPr/>
    </dgm:pt>
    <dgm:pt modelId="{2F9DC0A6-2E50-4032-949F-C7A3BD5BCFF8}" type="pres">
      <dgm:prSet presAssocID="{6B05B345-B4BE-4DBA-B83B-A5BA2C13DFCB}" presName="thickLine" presStyleLbl="alignNode1" presStyleIdx="6" presStyleCnt="14"/>
      <dgm:spPr/>
    </dgm:pt>
    <dgm:pt modelId="{621E4E16-9B1A-47A2-AA0D-123A2A51122D}" type="pres">
      <dgm:prSet presAssocID="{6B05B345-B4BE-4DBA-B83B-A5BA2C13DFCB}" presName="horz1" presStyleCnt="0"/>
      <dgm:spPr/>
    </dgm:pt>
    <dgm:pt modelId="{353B7D49-F897-4C06-BCD9-2444F33CCFFB}" type="pres">
      <dgm:prSet presAssocID="{6B05B345-B4BE-4DBA-B83B-A5BA2C13DFCB}" presName="tx1" presStyleLbl="revTx" presStyleIdx="6" presStyleCnt="14"/>
      <dgm:spPr/>
    </dgm:pt>
    <dgm:pt modelId="{F99DBADF-3761-42B2-A162-517FDE46F3B1}" type="pres">
      <dgm:prSet presAssocID="{6B05B345-B4BE-4DBA-B83B-A5BA2C13DFCB}" presName="vert1" presStyleCnt="0"/>
      <dgm:spPr/>
    </dgm:pt>
    <dgm:pt modelId="{E6D89A26-83B1-4E39-AB1E-A15263BECF17}" type="pres">
      <dgm:prSet presAssocID="{2D7DF64B-87EB-4AF1-9796-5CCC38602382}" presName="thickLine" presStyleLbl="alignNode1" presStyleIdx="7" presStyleCnt="14"/>
      <dgm:spPr/>
    </dgm:pt>
    <dgm:pt modelId="{0E47A119-C230-438B-8E82-244FC75A74AE}" type="pres">
      <dgm:prSet presAssocID="{2D7DF64B-87EB-4AF1-9796-5CCC38602382}" presName="horz1" presStyleCnt="0"/>
      <dgm:spPr/>
    </dgm:pt>
    <dgm:pt modelId="{0639F70D-7036-4E4E-857B-4E4254A0A6B2}" type="pres">
      <dgm:prSet presAssocID="{2D7DF64B-87EB-4AF1-9796-5CCC38602382}" presName="tx1" presStyleLbl="revTx" presStyleIdx="7" presStyleCnt="14"/>
      <dgm:spPr/>
    </dgm:pt>
    <dgm:pt modelId="{AC044F2B-DE3D-478A-8A92-EABFAE53E9A3}" type="pres">
      <dgm:prSet presAssocID="{2D7DF64B-87EB-4AF1-9796-5CCC38602382}" presName="vert1" presStyleCnt="0"/>
      <dgm:spPr/>
    </dgm:pt>
    <dgm:pt modelId="{98A6B755-8FCD-4C38-9720-86C2A4CB2CD8}" type="pres">
      <dgm:prSet presAssocID="{5306E2AA-3522-4B3F-9570-808A85D45198}" presName="thickLine" presStyleLbl="alignNode1" presStyleIdx="8" presStyleCnt="14"/>
      <dgm:spPr/>
    </dgm:pt>
    <dgm:pt modelId="{53DEED1D-5DA5-4EE2-9C20-81C5FC59EA0E}" type="pres">
      <dgm:prSet presAssocID="{5306E2AA-3522-4B3F-9570-808A85D45198}" presName="horz1" presStyleCnt="0"/>
      <dgm:spPr/>
    </dgm:pt>
    <dgm:pt modelId="{9F519BD6-FE94-4FBF-B465-1F1BC22571F6}" type="pres">
      <dgm:prSet presAssocID="{5306E2AA-3522-4B3F-9570-808A85D45198}" presName="tx1" presStyleLbl="revTx" presStyleIdx="8" presStyleCnt="14"/>
      <dgm:spPr/>
    </dgm:pt>
    <dgm:pt modelId="{61A20986-DE89-4460-AEA8-11D90326D251}" type="pres">
      <dgm:prSet presAssocID="{5306E2AA-3522-4B3F-9570-808A85D45198}" presName="vert1" presStyleCnt="0"/>
      <dgm:spPr/>
    </dgm:pt>
    <dgm:pt modelId="{76D0F46B-DF97-4766-BB0D-CC08C34D35EB}" type="pres">
      <dgm:prSet presAssocID="{FAA79491-2C63-44A9-9D60-662F35360E77}" presName="thickLine" presStyleLbl="alignNode1" presStyleIdx="9" presStyleCnt="14"/>
      <dgm:spPr/>
    </dgm:pt>
    <dgm:pt modelId="{A8C7655B-6846-494A-A3E3-C70CA92F2BD5}" type="pres">
      <dgm:prSet presAssocID="{FAA79491-2C63-44A9-9D60-662F35360E77}" presName="horz1" presStyleCnt="0"/>
      <dgm:spPr/>
    </dgm:pt>
    <dgm:pt modelId="{D3D48A36-EE4F-4178-B6EA-473A3E32BDD7}" type="pres">
      <dgm:prSet presAssocID="{FAA79491-2C63-44A9-9D60-662F35360E77}" presName="tx1" presStyleLbl="revTx" presStyleIdx="9" presStyleCnt="14"/>
      <dgm:spPr/>
    </dgm:pt>
    <dgm:pt modelId="{0E891481-DFA9-41E8-A93F-A3536FA798E5}" type="pres">
      <dgm:prSet presAssocID="{FAA79491-2C63-44A9-9D60-662F35360E77}" presName="vert1" presStyleCnt="0"/>
      <dgm:spPr/>
    </dgm:pt>
    <dgm:pt modelId="{1FD239C8-F2A8-4C33-A5BE-688246F8D08C}" type="pres">
      <dgm:prSet presAssocID="{B993E6C6-453B-416B-989D-A90AE58C5EF9}" presName="thickLine" presStyleLbl="alignNode1" presStyleIdx="10" presStyleCnt="14"/>
      <dgm:spPr/>
    </dgm:pt>
    <dgm:pt modelId="{17321226-82F9-427F-8E67-29557A177090}" type="pres">
      <dgm:prSet presAssocID="{B993E6C6-453B-416B-989D-A90AE58C5EF9}" presName="horz1" presStyleCnt="0"/>
      <dgm:spPr/>
    </dgm:pt>
    <dgm:pt modelId="{7CC1D66E-051F-4088-818B-010A8E32011B}" type="pres">
      <dgm:prSet presAssocID="{B993E6C6-453B-416B-989D-A90AE58C5EF9}" presName="tx1" presStyleLbl="revTx" presStyleIdx="10" presStyleCnt="14"/>
      <dgm:spPr/>
    </dgm:pt>
    <dgm:pt modelId="{9CC937E3-C761-410A-9E6E-4D576B13C0FC}" type="pres">
      <dgm:prSet presAssocID="{B993E6C6-453B-416B-989D-A90AE58C5EF9}" presName="vert1" presStyleCnt="0"/>
      <dgm:spPr/>
    </dgm:pt>
    <dgm:pt modelId="{F5DA9852-135E-44B2-8857-A06B9B0BA5EC}" type="pres">
      <dgm:prSet presAssocID="{DEFCED75-7458-4083-BC50-7B92D8169DF9}" presName="thickLine" presStyleLbl="alignNode1" presStyleIdx="11" presStyleCnt="14"/>
      <dgm:spPr/>
    </dgm:pt>
    <dgm:pt modelId="{8DB11076-ECCC-4982-8C13-C356B42AF181}" type="pres">
      <dgm:prSet presAssocID="{DEFCED75-7458-4083-BC50-7B92D8169DF9}" presName="horz1" presStyleCnt="0"/>
      <dgm:spPr/>
    </dgm:pt>
    <dgm:pt modelId="{6DF8E48B-9D5A-4D54-BAE7-4B8F283775AE}" type="pres">
      <dgm:prSet presAssocID="{DEFCED75-7458-4083-BC50-7B92D8169DF9}" presName="tx1" presStyleLbl="revTx" presStyleIdx="11" presStyleCnt="14"/>
      <dgm:spPr/>
    </dgm:pt>
    <dgm:pt modelId="{1B9F19F0-074B-408F-BD0B-460AE141A781}" type="pres">
      <dgm:prSet presAssocID="{DEFCED75-7458-4083-BC50-7B92D8169DF9}" presName="vert1" presStyleCnt="0"/>
      <dgm:spPr/>
    </dgm:pt>
    <dgm:pt modelId="{4B3D404D-3102-4423-952B-1F52303681C3}" type="pres">
      <dgm:prSet presAssocID="{C3173D0E-F67C-47C2-BF4C-3D3CDC950DD0}" presName="thickLine" presStyleLbl="alignNode1" presStyleIdx="12" presStyleCnt="14"/>
      <dgm:spPr/>
    </dgm:pt>
    <dgm:pt modelId="{911CB1C8-6A40-4D62-8438-28F04EDF907F}" type="pres">
      <dgm:prSet presAssocID="{C3173D0E-F67C-47C2-BF4C-3D3CDC950DD0}" presName="horz1" presStyleCnt="0"/>
      <dgm:spPr/>
    </dgm:pt>
    <dgm:pt modelId="{3BA73879-C021-4D9D-839A-587528DFABF9}" type="pres">
      <dgm:prSet presAssocID="{C3173D0E-F67C-47C2-BF4C-3D3CDC950DD0}" presName="tx1" presStyleLbl="revTx" presStyleIdx="12" presStyleCnt="14"/>
      <dgm:spPr/>
    </dgm:pt>
    <dgm:pt modelId="{E944618F-895D-45DC-87DC-13E6C5800FBF}" type="pres">
      <dgm:prSet presAssocID="{C3173D0E-F67C-47C2-BF4C-3D3CDC950DD0}" presName="vert1" presStyleCnt="0"/>
      <dgm:spPr/>
    </dgm:pt>
    <dgm:pt modelId="{9E23B60E-0731-4C8E-ABA8-9DCCBB69B2E8}" type="pres">
      <dgm:prSet presAssocID="{54463E8E-E416-4CF4-88F0-1CC1662C98DB}" presName="thickLine" presStyleLbl="alignNode1" presStyleIdx="13" presStyleCnt="14"/>
      <dgm:spPr/>
    </dgm:pt>
    <dgm:pt modelId="{30E8C56F-010B-4E46-9279-2CE999544DC8}" type="pres">
      <dgm:prSet presAssocID="{54463E8E-E416-4CF4-88F0-1CC1662C98DB}" presName="horz1" presStyleCnt="0"/>
      <dgm:spPr/>
    </dgm:pt>
    <dgm:pt modelId="{4F638145-3411-4A84-8E92-CBA1BC1056BB}" type="pres">
      <dgm:prSet presAssocID="{54463E8E-E416-4CF4-88F0-1CC1662C98DB}" presName="tx1" presStyleLbl="revTx" presStyleIdx="13" presStyleCnt="14"/>
      <dgm:spPr/>
    </dgm:pt>
    <dgm:pt modelId="{3789ED46-AE7D-4361-91C7-79C5B77BAA38}" type="pres">
      <dgm:prSet presAssocID="{54463E8E-E416-4CF4-88F0-1CC1662C98DB}" presName="vert1" presStyleCnt="0"/>
      <dgm:spPr/>
    </dgm:pt>
  </dgm:ptLst>
  <dgm:cxnLst>
    <dgm:cxn modelId="{9C556B03-6714-4FC2-B147-7B292C49644C}" srcId="{BE81E22C-9B13-4BFF-900C-C34679285DC1}" destId="{2EE3D840-4275-4BFB-B9D0-F008491196E6}" srcOrd="2" destOrd="0" parTransId="{2594401E-CF0D-4391-BE70-ACF915A24966}" sibTransId="{4391CE52-CD4F-449F-AF9E-33D3E23E3E16}"/>
    <dgm:cxn modelId="{A7470407-0437-4872-BEAE-5C6D5F9E3140}" srcId="{BE81E22C-9B13-4BFF-900C-C34679285DC1}" destId="{B993E6C6-453B-416B-989D-A90AE58C5EF9}" srcOrd="10" destOrd="0" parTransId="{C4CB71AB-A062-48DA-B01E-C14573C656F7}" sibTransId="{26385187-7468-4060-B771-F21A1F463BEA}"/>
    <dgm:cxn modelId="{B0CACC10-5334-4B2B-83D9-2B3E13E6D5FE}" srcId="{BE81E22C-9B13-4BFF-900C-C34679285DC1}" destId="{C3173D0E-F67C-47C2-BF4C-3D3CDC950DD0}" srcOrd="12" destOrd="0" parTransId="{C5B8B282-EEA9-4EEF-8FC3-76EFA846B692}" sibTransId="{0533D599-2B36-47DF-A9BD-E410F79FF0ED}"/>
    <dgm:cxn modelId="{7FADCA13-6544-42C5-89AA-C140665CB040}" srcId="{BE81E22C-9B13-4BFF-900C-C34679285DC1}" destId="{5306E2AA-3522-4B3F-9570-808A85D45198}" srcOrd="8" destOrd="0" parTransId="{AFA4F3D6-A048-4958-9D14-96611C31C8CF}" sibTransId="{5A1DDB96-89B4-4564-A2D8-51549FBE468F}"/>
    <dgm:cxn modelId="{812B7A15-8561-42D3-BFDA-1AA60CD0D4D4}" type="presOf" srcId="{A220F8D4-CBB0-47C7-9457-937846A66DAC}" destId="{058D6869-6E84-40D6-A8D4-1F7DD3816BDB}" srcOrd="0" destOrd="0" presId="urn:microsoft.com/office/officeart/2008/layout/LinedList"/>
    <dgm:cxn modelId="{5E584E22-48A5-4E87-8D16-593A2C008A4C}" type="presOf" srcId="{BE81E22C-9B13-4BFF-900C-C34679285DC1}" destId="{DDD5F873-BC2D-43A2-B2E9-EB53C4B01AC7}" srcOrd="0" destOrd="0" presId="urn:microsoft.com/office/officeart/2008/layout/LinedList"/>
    <dgm:cxn modelId="{BAF62926-F396-4094-A73D-E47A888C7B30}" type="presOf" srcId="{FFB58528-00F2-403A-9307-93345C457F4B}" destId="{5D220EFC-2E2E-4BCF-9667-4E78DEA136B7}" srcOrd="0" destOrd="0" presId="urn:microsoft.com/office/officeart/2008/layout/LinedList"/>
    <dgm:cxn modelId="{7A52252B-29C0-421B-A972-089DDFF37C67}" type="presOf" srcId="{FAA79491-2C63-44A9-9D60-662F35360E77}" destId="{D3D48A36-EE4F-4178-B6EA-473A3E32BDD7}" srcOrd="0" destOrd="0" presId="urn:microsoft.com/office/officeart/2008/layout/LinedList"/>
    <dgm:cxn modelId="{6387BA31-0AB9-4514-9953-18094283229E}" srcId="{BE81E22C-9B13-4BFF-900C-C34679285DC1}" destId="{FAA79491-2C63-44A9-9D60-662F35360E77}" srcOrd="9" destOrd="0" parTransId="{8945354E-9B56-4B3D-8D4A-1BB83F737E76}" sibTransId="{7A68346D-EC6B-4D3D-B651-E899AF9D3DF3}"/>
    <dgm:cxn modelId="{061BAC32-517A-465C-9BE7-0FFD410C7899}" srcId="{BE81E22C-9B13-4BFF-900C-C34679285DC1}" destId="{687A9197-887E-443B-8A01-FBA150CD9ED1}" srcOrd="0" destOrd="0" parTransId="{5A82EFE0-D28E-4C0F-9282-36C02C525E3A}" sibTransId="{1B101B85-655B-4797-AC5C-5E1DEE737195}"/>
    <dgm:cxn modelId="{AC818335-BF60-41BA-BA46-CCF73C2F0552}" type="presOf" srcId="{5306E2AA-3522-4B3F-9570-808A85D45198}" destId="{9F519BD6-FE94-4FBF-B465-1F1BC22571F6}" srcOrd="0" destOrd="0" presId="urn:microsoft.com/office/officeart/2008/layout/LinedList"/>
    <dgm:cxn modelId="{E96AA263-32A5-4F81-B600-0FD71A66B3EE}" srcId="{BE81E22C-9B13-4BFF-900C-C34679285DC1}" destId="{DEFCED75-7458-4083-BC50-7B92D8169DF9}" srcOrd="11" destOrd="0" parTransId="{D33CC84B-3072-4101-960F-C737F098B763}" sibTransId="{DEE65F62-9E96-4265-9354-1EE5D4DB0CCD}"/>
    <dgm:cxn modelId="{81C8A06B-B8FD-4BB1-9248-51B0754E625C}" type="presOf" srcId="{687A9197-887E-443B-8A01-FBA150CD9ED1}" destId="{DDD20F0D-F6F5-4198-877B-003E973DB09A}" srcOrd="0" destOrd="0" presId="urn:microsoft.com/office/officeart/2008/layout/LinedList"/>
    <dgm:cxn modelId="{1F21A650-E0D3-46E2-819E-B580805C0BDE}" type="presOf" srcId="{B993E6C6-453B-416B-989D-A90AE58C5EF9}" destId="{7CC1D66E-051F-4088-818B-010A8E32011B}" srcOrd="0" destOrd="0" presId="urn:microsoft.com/office/officeart/2008/layout/LinedList"/>
    <dgm:cxn modelId="{F3A74B58-9932-44CF-AAC6-E0D0A7BEA1B4}" srcId="{BE81E22C-9B13-4BFF-900C-C34679285DC1}" destId="{2E8736E7-0D1F-4D1D-9B9F-FED59946BA14}" srcOrd="1" destOrd="0" parTransId="{2645F919-533E-44AA-B7D7-35788988C0E2}" sibTransId="{86F681B2-C7C9-4C95-9416-F15B891B80CF}"/>
    <dgm:cxn modelId="{52F5AD7D-E576-4ADA-920F-6FE2BD683C67}" type="presOf" srcId="{2D7DF64B-87EB-4AF1-9796-5CCC38602382}" destId="{0639F70D-7036-4E4E-857B-4E4254A0A6B2}" srcOrd="0" destOrd="0" presId="urn:microsoft.com/office/officeart/2008/layout/LinedList"/>
    <dgm:cxn modelId="{10B2B07F-18D6-4B16-A843-EE3579AA48EC}" srcId="{BE81E22C-9B13-4BFF-900C-C34679285DC1}" destId="{2D7DF64B-87EB-4AF1-9796-5CCC38602382}" srcOrd="7" destOrd="0" parTransId="{AC3A0664-A51A-42FE-A3BF-0C10D193C6AB}" sibTransId="{3BCB169E-29F6-4137-96D9-6DB75DA7AC5B}"/>
    <dgm:cxn modelId="{0CC84086-395F-4F35-BE3A-F12125C267C3}" srcId="{BE81E22C-9B13-4BFF-900C-C34679285DC1}" destId="{D322C19E-2F96-4C85-A73F-BFA3D59C366C}" srcOrd="5" destOrd="0" parTransId="{C59D2D86-9062-4081-8F5A-D3E7F79D7C1E}" sibTransId="{4A7E81C7-B775-4A69-AF79-D9E707F13CD9}"/>
    <dgm:cxn modelId="{AA08D289-909C-439A-9BE2-77F0EAEDB317}" srcId="{BE81E22C-9B13-4BFF-900C-C34679285DC1}" destId="{6B05B345-B4BE-4DBA-B83B-A5BA2C13DFCB}" srcOrd="6" destOrd="0" parTransId="{7BC55927-21F0-4ADE-ADB5-F2C33FFD8E35}" sibTransId="{DCBFB0D4-D8A7-4A09-A5BC-EE64F20A2222}"/>
    <dgm:cxn modelId="{A3CB9D95-7C8F-4111-9738-712F0B58D235}" srcId="{BE81E22C-9B13-4BFF-900C-C34679285DC1}" destId="{A220F8D4-CBB0-47C7-9457-937846A66DAC}" srcOrd="3" destOrd="0" parTransId="{74BA0175-7936-437E-AC4E-D339819F58BC}" sibTransId="{A5F6E666-C97C-46A4-B630-908848BA0A77}"/>
    <dgm:cxn modelId="{643EFBA1-7796-4DB9-AAA6-F051A89272AD}" type="presOf" srcId="{DEFCED75-7458-4083-BC50-7B92D8169DF9}" destId="{6DF8E48B-9D5A-4D54-BAE7-4B8F283775AE}" srcOrd="0" destOrd="0" presId="urn:microsoft.com/office/officeart/2008/layout/LinedList"/>
    <dgm:cxn modelId="{F83201A9-7647-405D-8264-363280E19C4B}" srcId="{BE81E22C-9B13-4BFF-900C-C34679285DC1}" destId="{54463E8E-E416-4CF4-88F0-1CC1662C98DB}" srcOrd="13" destOrd="0" parTransId="{D08AEBDA-EDD2-4983-B43D-3367CF358B45}" sibTransId="{3B9A49C1-0D32-4811-B3E9-42AA37AC10B2}"/>
    <dgm:cxn modelId="{04CD16A9-B8D1-450D-BA6A-5A91FE13DE9D}" srcId="{BE81E22C-9B13-4BFF-900C-C34679285DC1}" destId="{FFB58528-00F2-403A-9307-93345C457F4B}" srcOrd="4" destOrd="0" parTransId="{C6425DFA-2DAD-444D-9592-FBE5F9280510}" sibTransId="{314BE092-6378-475F-9480-A4FADE0F32B9}"/>
    <dgm:cxn modelId="{97D4D3AD-C952-40AE-9465-6C3F0F0F5D90}" type="presOf" srcId="{54463E8E-E416-4CF4-88F0-1CC1662C98DB}" destId="{4F638145-3411-4A84-8E92-CBA1BC1056BB}" srcOrd="0" destOrd="0" presId="urn:microsoft.com/office/officeart/2008/layout/LinedList"/>
    <dgm:cxn modelId="{CF1E21BA-0F00-4BD8-B844-C09B1D4170FD}" type="presOf" srcId="{D322C19E-2F96-4C85-A73F-BFA3D59C366C}" destId="{58CE1C8B-F217-435D-A2C7-7BB87EC299EF}" srcOrd="0" destOrd="0" presId="urn:microsoft.com/office/officeart/2008/layout/LinedList"/>
    <dgm:cxn modelId="{EFE813C4-41DF-4EA9-8418-484A19DE6E61}" type="presOf" srcId="{6B05B345-B4BE-4DBA-B83B-A5BA2C13DFCB}" destId="{353B7D49-F897-4C06-BCD9-2444F33CCFFB}" srcOrd="0" destOrd="0" presId="urn:microsoft.com/office/officeart/2008/layout/LinedList"/>
    <dgm:cxn modelId="{30CCC8C9-267F-4B40-A4D5-C8F7FFCC7E9F}" type="presOf" srcId="{C3173D0E-F67C-47C2-BF4C-3D3CDC950DD0}" destId="{3BA73879-C021-4D9D-839A-587528DFABF9}" srcOrd="0" destOrd="0" presId="urn:microsoft.com/office/officeart/2008/layout/LinedList"/>
    <dgm:cxn modelId="{060D9FCB-D85F-4E86-89E1-091BA8B8891C}" type="presOf" srcId="{2EE3D840-4275-4BFB-B9D0-F008491196E6}" destId="{CC14A1FA-58B5-494F-8D8A-1084D521F2F1}" srcOrd="0" destOrd="0" presId="urn:microsoft.com/office/officeart/2008/layout/LinedList"/>
    <dgm:cxn modelId="{653453DD-E273-4918-B8F1-620D0B5E1964}" type="presOf" srcId="{2E8736E7-0D1F-4D1D-9B9F-FED59946BA14}" destId="{E5BD62A5-4607-48DA-AE33-E8ED9846B2B5}" srcOrd="0" destOrd="0" presId="urn:microsoft.com/office/officeart/2008/layout/LinedList"/>
    <dgm:cxn modelId="{21B2EA4F-1701-4542-87B1-C6A6EA43F4F4}" type="presParOf" srcId="{DDD5F873-BC2D-43A2-B2E9-EB53C4B01AC7}" destId="{222C2CD2-3B1F-4855-A75D-867739FF3EBD}" srcOrd="0" destOrd="0" presId="urn:microsoft.com/office/officeart/2008/layout/LinedList"/>
    <dgm:cxn modelId="{F23711DB-5193-4C11-A5E6-CF7D70C10957}" type="presParOf" srcId="{DDD5F873-BC2D-43A2-B2E9-EB53C4B01AC7}" destId="{5C51E48C-C3D6-4D09-BBBD-8F4AA2698DD1}" srcOrd="1" destOrd="0" presId="urn:microsoft.com/office/officeart/2008/layout/LinedList"/>
    <dgm:cxn modelId="{C86CDD13-D1E7-472C-9F16-9E1CC10B48F0}" type="presParOf" srcId="{5C51E48C-C3D6-4D09-BBBD-8F4AA2698DD1}" destId="{DDD20F0D-F6F5-4198-877B-003E973DB09A}" srcOrd="0" destOrd="0" presId="urn:microsoft.com/office/officeart/2008/layout/LinedList"/>
    <dgm:cxn modelId="{08F3A402-B5A4-459F-9D22-92403DC66787}" type="presParOf" srcId="{5C51E48C-C3D6-4D09-BBBD-8F4AA2698DD1}" destId="{776D59A6-5997-457E-A32C-705DD2318C38}" srcOrd="1" destOrd="0" presId="urn:microsoft.com/office/officeart/2008/layout/LinedList"/>
    <dgm:cxn modelId="{FC0021DF-B311-4597-B39A-E530C8AA1766}" type="presParOf" srcId="{DDD5F873-BC2D-43A2-B2E9-EB53C4B01AC7}" destId="{D1EC6FC4-8D28-4BA9-B552-F7B75B680858}" srcOrd="2" destOrd="0" presId="urn:microsoft.com/office/officeart/2008/layout/LinedList"/>
    <dgm:cxn modelId="{FDDC13E9-7925-49DC-ACB7-E64179851A50}" type="presParOf" srcId="{DDD5F873-BC2D-43A2-B2E9-EB53C4B01AC7}" destId="{51A926B1-3B5E-4EDA-892B-CCA19E704C76}" srcOrd="3" destOrd="0" presId="urn:microsoft.com/office/officeart/2008/layout/LinedList"/>
    <dgm:cxn modelId="{E0226704-0934-498B-AF10-934913E330F5}" type="presParOf" srcId="{51A926B1-3B5E-4EDA-892B-CCA19E704C76}" destId="{E5BD62A5-4607-48DA-AE33-E8ED9846B2B5}" srcOrd="0" destOrd="0" presId="urn:microsoft.com/office/officeart/2008/layout/LinedList"/>
    <dgm:cxn modelId="{FC197A0F-6E89-41B8-911C-27D573D782CB}" type="presParOf" srcId="{51A926B1-3B5E-4EDA-892B-CCA19E704C76}" destId="{CE92F7DF-124F-47E7-962C-558B5376990E}" srcOrd="1" destOrd="0" presId="urn:microsoft.com/office/officeart/2008/layout/LinedList"/>
    <dgm:cxn modelId="{68AA9104-D10C-4BC6-BCDB-112D405EBDDF}" type="presParOf" srcId="{DDD5F873-BC2D-43A2-B2E9-EB53C4B01AC7}" destId="{EEE8E626-03B1-4070-8AE9-CE0C6C65D876}" srcOrd="4" destOrd="0" presId="urn:microsoft.com/office/officeart/2008/layout/LinedList"/>
    <dgm:cxn modelId="{0A9DDF6B-C22F-4D2C-B04E-459F38512FAB}" type="presParOf" srcId="{DDD5F873-BC2D-43A2-B2E9-EB53C4B01AC7}" destId="{AC4488B4-E4ED-407F-A327-768255A23653}" srcOrd="5" destOrd="0" presId="urn:microsoft.com/office/officeart/2008/layout/LinedList"/>
    <dgm:cxn modelId="{3AEFB63F-B553-42DC-8DBA-08DEDB864858}" type="presParOf" srcId="{AC4488B4-E4ED-407F-A327-768255A23653}" destId="{CC14A1FA-58B5-494F-8D8A-1084D521F2F1}" srcOrd="0" destOrd="0" presId="urn:microsoft.com/office/officeart/2008/layout/LinedList"/>
    <dgm:cxn modelId="{9B5156F3-4759-46CB-9FF5-F1A84B82FA70}" type="presParOf" srcId="{AC4488B4-E4ED-407F-A327-768255A23653}" destId="{0AD9BD49-8EF7-4807-9209-C337C60ACD8E}" srcOrd="1" destOrd="0" presId="urn:microsoft.com/office/officeart/2008/layout/LinedList"/>
    <dgm:cxn modelId="{8AF60F8E-11B1-4135-AF94-BAB4EDA6353A}" type="presParOf" srcId="{DDD5F873-BC2D-43A2-B2E9-EB53C4B01AC7}" destId="{8850854D-8980-4936-AEF8-D0BA97E9CCFC}" srcOrd="6" destOrd="0" presId="urn:microsoft.com/office/officeart/2008/layout/LinedList"/>
    <dgm:cxn modelId="{FF582A7D-75CC-446E-9AE1-37B19496B1C0}" type="presParOf" srcId="{DDD5F873-BC2D-43A2-B2E9-EB53C4B01AC7}" destId="{ABF6CFAC-42F4-4982-95E3-78FC9FCCB84D}" srcOrd="7" destOrd="0" presId="urn:microsoft.com/office/officeart/2008/layout/LinedList"/>
    <dgm:cxn modelId="{D9514FE4-ED7B-4CE5-A16A-C2FF74B37EB8}" type="presParOf" srcId="{ABF6CFAC-42F4-4982-95E3-78FC9FCCB84D}" destId="{058D6869-6E84-40D6-A8D4-1F7DD3816BDB}" srcOrd="0" destOrd="0" presId="urn:microsoft.com/office/officeart/2008/layout/LinedList"/>
    <dgm:cxn modelId="{3FAB3644-CAEB-4504-BD20-FC88ECD93337}" type="presParOf" srcId="{ABF6CFAC-42F4-4982-95E3-78FC9FCCB84D}" destId="{504D9C7B-BE58-475E-AAE1-9A8A0C3A63E6}" srcOrd="1" destOrd="0" presId="urn:microsoft.com/office/officeart/2008/layout/LinedList"/>
    <dgm:cxn modelId="{5BA2C7D2-40D7-4229-ABD4-197FD4FBFE44}" type="presParOf" srcId="{DDD5F873-BC2D-43A2-B2E9-EB53C4B01AC7}" destId="{DC4FF505-EA48-4A84-A8E0-AA493313E3A1}" srcOrd="8" destOrd="0" presId="urn:microsoft.com/office/officeart/2008/layout/LinedList"/>
    <dgm:cxn modelId="{EF0DCEDC-220D-405F-B147-7EECA291D4AE}" type="presParOf" srcId="{DDD5F873-BC2D-43A2-B2E9-EB53C4B01AC7}" destId="{98DD1295-70BA-453C-9B1B-D29D51D7B563}" srcOrd="9" destOrd="0" presId="urn:microsoft.com/office/officeart/2008/layout/LinedList"/>
    <dgm:cxn modelId="{99D8CB7D-E621-4564-95AF-F9B237C49521}" type="presParOf" srcId="{98DD1295-70BA-453C-9B1B-D29D51D7B563}" destId="{5D220EFC-2E2E-4BCF-9667-4E78DEA136B7}" srcOrd="0" destOrd="0" presId="urn:microsoft.com/office/officeart/2008/layout/LinedList"/>
    <dgm:cxn modelId="{465AE8BB-7841-450A-9A8B-C29DC3ED07BE}" type="presParOf" srcId="{98DD1295-70BA-453C-9B1B-D29D51D7B563}" destId="{B3104ECF-F9CE-4317-BAA1-8DDEE7F11ECE}" srcOrd="1" destOrd="0" presId="urn:microsoft.com/office/officeart/2008/layout/LinedList"/>
    <dgm:cxn modelId="{EBFFD10A-E735-4B59-BE51-1B14E9B1DD58}" type="presParOf" srcId="{DDD5F873-BC2D-43A2-B2E9-EB53C4B01AC7}" destId="{E8F11E76-EEBC-45F0-841B-C6EFEF29C03F}" srcOrd="10" destOrd="0" presId="urn:microsoft.com/office/officeart/2008/layout/LinedList"/>
    <dgm:cxn modelId="{5AC5DC04-09BA-4AAB-BD87-4B83130173B4}" type="presParOf" srcId="{DDD5F873-BC2D-43A2-B2E9-EB53C4B01AC7}" destId="{72CDED7E-185A-4AF7-84AE-871898624ACA}" srcOrd="11" destOrd="0" presId="urn:microsoft.com/office/officeart/2008/layout/LinedList"/>
    <dgm:cxn modelId="{495BFB3F-E8E7-4552-A228-7687F482584F}" type="presParOf" srcId="{72CDED7E-185A-4AF7-84AE-871898624ACA}" destId="{58CE1C8B-F217-435D-A2C7-7BB87EC299EF}" srcOrd="0" destOrd="0" presId="urn:microsoft.com/office/officeart/2008/layout/LinedList"/>
    <dgm:cxn modelId="{F5589278-277E-474F-90C1-BBAB7651C27A}" type="presParOf" srcId="{72CDED7E-185A-4AF7-84AE-871898624ACA}" destId="{685CA0BF-BF4C-426A-9108-59910AA0AAAE}" srcOrd="1" destOrd="0" presId="urn:microsoft.com/office/officeart/2008/layout/LinedList"/>
    <dgm:cxn modelId="{D79B2DD2-F416-4A46-87FC-80C1467930AE}" type="presParOf" srcId="{DDD5F873-BC2D-43A2-B2E9-EB53C4B01AC7}" destId="{2F9DC0A6-2E50-4032-949F-C7A3BD5BCFF8}" srcOrd="12" destOrd="0" presId="urn:microsoft.com/office/officeart/2008/layout/LinedList"/>
    <dgm:cxn modelId="{61413A0F-E75D-411C-8C8A-4F934414D4AF}" type="presParOf" srcId="{DDD5F873-BC2D-43A2-B2E9-EB53C4B01AC7}" destId="{621E4E16-9B1A-47A2-AA0D-123A2A51122D}" srcOrd="13" destOrd="0" presId="urn:microsoft.com/office/officeart/2008/layout/LinedList"/>
    <dgm:cxn modelId="{6C6EE90E-46D8-42A7-88CE-32AADFCFA74B}" type="presParOf" srcId="{621E4E16-9B1A-47A2-AA0D-123A2A51122D}" destId="{353B7D49-F897-4C06-BCD9-2444F33CCFFB}" srcOrd="0" destOrd="0" presId="urn:microsoft.com/office/officeart/2008/layout/LinedList"/>
    <dgm:cxn modelId="{16103B36-5E40-496D-9B37-4ABF4A88837D}" type="presParOf" srcId="{621E4E16-9B1A-47A2-AA0D-123A2A51122D}" destId="{F99DBADF-3761-42B2-A162-517FDE46F3B1}" srcOrd="1" destOrd="0" presId="urn:microsoft.com/office/officeart/2008/layout/LinedList"/>
    <dgm:cxn modelId="{B789A7F3-DAB9-496F-86DE-F267F608B716}" type="presParOf" srcId="{DDD5F873-BC2D-43A2-B2E9-EB53C4B01AC7}" destId="{E6D89A26-83B1-4E39-AB1E-A15263BECF17}" srcOrd="14" destOrd="0" presId="urn:microsoft.com/office/officeart/2008/layout/LinedList"/>
    <dgm:cxn modelId="{847F0970-B2C6-4EAD-8924-19FCAB61B600}" type="presParOf" srcId="{DDD5F873-BC2D-43A2-B2E9-EB53C4B01AC7}" destId="{0E47A119-C230-438B-8E82-244FC75A74AE}" srcOrd="15" destOrd="0" presId="urn:microsoft.com/office/officeart/2008/layout/LinedList"/>
    <dgm:cxn modelId="{D3EE8D29-3023-4C17-900D-E5A64AEDE5BE}" type="presParOf" srcId="{0E47A119-C230-438B-8E82-244FC75A74AE}" destId="{0639F70D-7036-4E4E-857B-4E4254A0A6B2}" srcOrd="0" destOrd="0" presId="urn:microsoft.com/office/officeart/2008/layout/LinedList"/>
    <dgm:cxn modelId="{16995904-6787-4DEC-9F89-6337B77B0791}" type="presParOf" srcId="{0E47A119-C230-438B-8E82-244FC75A74AE}" destId="{AC044F2B-DE3D-478A-8A92-EABFAE53E9A3}" srcOrd="1" destOrd="0" presId="urn:microsoft.com/office/officeart/2008/layout/LinedList"/>
    <dgm:cxn modelId="{990A960B-432B-4D95-A2D7-FA8EADB3615F}" type="presParOf" srcId="{DDD5F873-BC2D-43A2-B2E9-EB53C4B01AC7}" destId="{98A6B755-8FCD-4C38-9720-86C2A4CB2CD8}" srcOrd="16" destOrd="0" presId="urn:microsoft.com/office/officeart/2008/layout/LinedList"/>
    <dgm:cxn modelId="{405A5335-2523-4118-858F-36D1CBD645DA}" type="presParOf" srcId="{DDD5F873-BC2D-43A2-B2E9-EB53C4B01AC7}" destId="{53DEED1D-5DA5-4EE2-9C20-81C5FC59EA0E}" srcOrd="17" destOrd="0" presId="urn:microsoft.com/office/officeart/2008/layout/LinedList"/>
    <dgm:cxn modelId="{AEA7764F-C8B6-43E3-8AED-E0831E82BA9A}" type="presParOf" srcId="{53DEED1D-5DA5-4EE2-9C20-81C5FC59EA0E}" destId="{9F519BD6-FE94-4FBF-B465-1F1BC22571F6}" srcOrd="0" destOrd="0" presId="urn:microsoft.com/office/officeart/2008/layout/LinedList"/>
    <dgm:cxn modelId="{058B3F37-ED05-499F-B867-C0B419F7D438}" type="presParOf" srcId="{53DEED1D-5DA5-4EE2-9C20-81C5FC59EA0E}" destId="{61A20986-DE89-4460-AEA8-11D90326D251}" srcOrd="1" destOrd="0" presId="urn:microsoft.com/office/officeart/2008/layout/LinedList"/>
    <dgm:cxn modelId="{E0A437C7-7CD7-4242-9E7F-7FEBEBFAEEEF}" type="presParOf" srcId="{DDD5F873-BC2D-43A2-B2E9-EB53C4B01AC7}" destId="{76D0F46B-DF97-4766-BB0D-CC08C34D35EB}" srcOrd="18" destOrd="0" presId="urn:microsoft.com/office/officeart/2008/layout/LinedList"/>
    <dgm:cxn modelId="{EEFA7BE4-A86C-4B7E-85AC-C58948149C11}" type="presParOf" srcId="{DDD5F873-BC2D-43A2-B2E9-EB53C4B01AC7}" destId="{A8C7655B-6846-494A-A3E3-C70CA92F2BD5}" srcOrd="19" destOrd="0" presId="urn:microsoft.com/office/officeart/2008/layout/LinedList"/>
    <dgm:cxn modelId="{26722C72-8F13-40F4-B3F2-119EF123B69B}" type="presParOf" srcId="{A8C7655B-6846-494A-A3E3-C70CA92F2BD5}" destId="{D3D48A36-EE4F-4178-B6EA-473A3E32BDD7}" srcOrd="0" destOrd="0" presId="urn:microsoft.com/office/officeart/2008/layout/LinedList"/>
    <dgm:cxn modelId="{82504759-50D8-49E8-A0DE-A424CC622F12}" type="presParOf" srcId="{A8C7655B-6846-494A-A3E3-C70CA92F2BD5}" destId="{0E891481-DFA9-41E8-A93F-A3536FA798E5}" srcOrd="1" destOrd="0" presId="urn:microsoft.com/office/officeart/2008/layout/LinedList"/>
    <dgm:cxn modelId="{70919511-8360-4987-A79B-9D0DDB204F34}" type="presParOf" srcId="{DDD5F873-BC2D-43A2-B2E9-EB53C4B01AC7}" destId="{1FD239C8-F2A8-4C33-A5BE-688246F8D08C}" srcOrd="20" destOrd="0" presId="urn:microsoft.com/office/officeart/2008/layout/LinedList"/>
    <dgm:cxn modelId="{BE511CC7-8D1C-41BE-BA66-857048272C97}" type="presParOf" srcId="{DDD5F873-BC2D-43A2-B2E9-EB53C4B01AC7}" destId="{17321226-82F9-427F-8E67-29557A177090}" srcOrd="21" destOrd="0" presId="urn:microsoft.com/office/officeart/2008/layout/LinedList"/>
    <dgm:cxn modelId="{A4ED563E-BC46-41CD-BB06-96DB85B21804}" type="presParOf" srcId="{17321226-82F9-427F-8E67-29557A177090}" destId="{7CC1D66E-051F-4088-818B-010A8E32011B}" srcOrd="0" destOrd="0" presId="urn:microsoft.com/office/officeart/2008/layout/LinedList"/>
    <dgm:cxn modelId="{DEE758BF-BD48-4ACF-B67F-D9E0D9446323}" type="presParOf" srcId="{17321226-82F9-427F-8E67-29557A177090}" destId="{9CC937E3-C761-410A-9E6E-4D576B13C0FC}" srcOrd="1" destOrd="0" presId="urn:microsoft.com/office/officeart/2008/layout/LinedList"/>
    <dgm:cxn modelId="{751A40B0-245E-4EDF-89EF-2ABF959C23A4}" type="presParOf" srcId="{DDD5F873-BC2D-43A2-B2E9-EB53C4B01AC7}" destId="{F5DA9852-135E-44B2-8857-A06B9B0BA5EC}" srcOrd="22" destOrd="0" presId="urn:microsoft.com/office/officeart/2008/layout/LinedList"/>
    <dgm:cxn modelId="{B505F024-2153-4149-9197-701323852145}" type="presParOf" srcId="{DDD5F873-BC2D-43A2-B2E9-EB53C4B01AC7}" destId="{8DB11076-ECCC-4982-8C13-C356B42AF181}" srcOrd="23" destOrd="0" presId="urn:microsoft.com/office/officeart/2008/layout/LinedList"/>
    <dgm:cxn modelId="{9B70B7DD-2CFB-4ECB-B4D8-413EA63AB8D4}" type="presParOf" srcId="{8DB11076-ECCC-4982-8C13-C356B42AF181}" destId="{6DF8E48B-9D5A-4D54-BAE7-4B8F283775AE}" srcOrd="0" destOrd="0" presId="urn:microsoft.com/office/officeart/2008/layout/LinedList"/>
    <dgm:cxn modelId="{A3FB4C24-3F75-41CC-8B01-BC24EEF9B84E}" type="presParOf" srcId="{8DB11076-ECCC-4982-8C13-C356B42AF181}" destId="{1B9F19F0-074B-408F-BD0B-460AE141A781}" srcOrd="1" destOrd="0" presId="urn:microsoft.com/office/officeart/2008/layout/LinedList"/>
    <dgm:cxn modelId="{2FADAF35-ABC2-4D50-BA37-7D75DE2A407C}" type="presParOf" srcId="{DDD5F873-BC2D-43A2-B2E9-EB53C4B01AC7}" destId="{4B3D404D-3102-4423-952B-1F52303681C3}" srcOrd="24" destOrd="0" presId="urn:microsoft.com/office/officeart/2008/layout/LinedList"/>
    <dgm:cxn modelId="{F198A7C6-FAE2-40F0-B5E1-19C60CBEA862}" type="presParOf" srcId="{DDD5F873-BC2D-43A2-B2E9-EB53C4B01AC7}" destId="{911CB1C8-6A40-4D62-8438-28F04EDF907F}" srcOrd="25" destOrd="0" presId="urn:microsoft.com/office/officeart/2008/layout/LinedList"/>
    <dgm:cxn modelId="{DD7EC4AC-E9C3-4ECB-A2D5-BD73470F948C}" type="presParOf" srcId="{911CB1C8-6A40-4D62-8438-28F04EDF907F}" destId="{3BA73879-C021-4D9D-839A-587528DFABF9}" srcOrd="0" destOrd="0" presId="urn:microsoft.com/office/officeart/2008/layout/LinedList"/>
    <dgm:cxn modelId="{D91461FC-8920-43DD-A13B-E44D0BD6B773}" type="presParOf" srcId="{911CB1C8-6A40-4D62-8438-28F04EDF907F}" destId="{E944618F-895D-45DC-87DC-13E6C5800FBF}" srcOrd="1" destOrd="0" presId="urn:microsoft.com/office/officeart/2008/layout/LinedList"/>
    <dgm:cxn modelId="{ACABCFAB-B4F5-4112-A0B9-71DA9EAA6344}" type="presParOf" srcId="{DDD5F873-BC2D-43A2-B2E9-EB53C4B01AC7}" destId="{9E23B60E-0731-4C8E-ABA8-9DCCBB69B2E8}" srcOrd="26" destOrd="0" presId="urn:microsoft.com/office/officeart/2008/layout/LinedList"/>
    <dgm:cxn modelId="{891A78C7-39A6-4678-BBE3-EFC737BE1C91}" type="presParOf" srcId="{DDD5F873-BC2D-43A2-B2E9-EB53C4B01AC7}" destId="{30E8C56F-010B-4E46-9279-2CE999544DC8}" srcOrd="27" destOrd="0" presId="urn:microsoft.com/office/officeart/2008/layout/LinedList"/>
    <dgm:cxn modelId="{4EBFA826-363C-45A1-B618-29A8B898FF18}" type="presParOf" srcId="{30E8C56F-010B-4E46-9279-2CE999544DC8}" destId="{4F638145-3411-4A84-8E92-CBA1BC1056BB}" srcOrd="0" destOrd="0" presId="urn:microsoft.com/office/officeart/2008/layout/LinedList"/>
    <dgm:cxn modelId="{1523D860-73B7-460D-BCBA-B891AA9DCE4E}" type="presParOf" srcId="{30E8C56F-010B-4E46-9279-2CE999544DC8}" destId="{3789ED46-AE7D-4361-91C7-79C5B77BAA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AB728-F35E-4489-BB77-F3A92221AA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ACBB25-BBDF-43AB-AAB6-B44A1C980A84}">
      <dgm:prSet/>
      <dgm:spPr/>
      <dgm:t>
        <a:bodyPr/>
        <a:lstStyle/>
        <a:p>
          <a:r>
            <a:rPr lang="zh-CN"/>
            <a:t>如何识别临时号转向正式立项物料号？</a:t>
          </a:r>
          <a:endParaRPr lang="en-US"/>
        </a:p>
      </dgm:t>
    </dgm:pt>
    <dgm:pt modelId="{DC3313CF-7489-49B0-BF68-493005190BF2}" type="parTrans" cxnId="{7D7E694D-5041-40FD-B794-55CED2CA6AAE}">
      <dgm:prSet/>
      <dgm:spPr/>
      <dgm:t>
        <a:bodyPr/>
        <a:lstStyle/>
        <a:p>
          <a:endParaRPr lang="en-US"/>
        </a:p>
      </dgm:t>
    </dgm:pt>
    <dgm:pt modelId="{A9678515-761B-4CA9-A724-9FC423539293}" type="sibTrans" cxnId="{7D7E694D-5041-40FD-B794-55CED2CA6AAE}">
      <dgm:prSet/>
      <dgm:spPr/>
      <dgm:t>
        <a:bodyPr/>
        <a:lstStyle/>
        <a:p>
          <a:endParaRPr lang="en-US"/>
        </a:p>
      </dgm:t>
    </dgm:pt>
    <dgm:pt modelId="{345E49B9-37DD-453F-A22E-80ECC8C565BE}">
      <dgm:prSet/>
      <dgm:spPr/>
      <dgm:t>
        <a:bodyPr/>
        <a:lstStyle/>
        <a:p>
          <a:r>
            <a:rPr lang="zh-CN" dirty="0"/>
            <a:t>M354-01（临时）= SAA-2106648（正式）</a:t>
          </a:r>
          <a:endParaRPr lang="en-US" dirty="0"/>
        </a:p>
      </dgm:t>
    </dgm:pt>
    <dgm:pt modelId="{736579B1-000F-47C2-85C9-9FF98CCAD1E0}" type="parTrans" cxnId="{7C63A293-12EC-46CA-8440-D950864A38C8}">
      <dgm:prSet/>
      <dgm:spPr/>
      <dgm:t>
        <a:bodyPr/>
        <a:lstStyle/>
        <a:p>
          <a:endParaRPr lang="en-US"/>
        </a:p>
      </dgm:t>
    </dgm:pt>
    <dgm:pt modelId="{8BF8928C-459D-454C-90B5-8BAF7F266434}" type="sibTrans" cxnId="{7C63A293-12EC-46CA-8440-D950864A38C8}">
      <dgm:prSet/>
      <dgm:spPr/>
      <dgm:t>
        <a:bodyPr/>
        <a:lstStyle/>
        <a:p>
          <a:endParaRPr lang="en-US"/>
        </a:p>
      </dgm:t>
    </dgm:pt>
    <dgm:pt modelId="{6F0D4F96-295C-4D8C-B8DF-B2A4267D4533}">
      <dgm:prSet/>
      <dgm:spPr/>
      <dgm:t>
        <a:bodyPr/>
        <a:lstStyle/>
        <a:p>
          <a:r>
            <a:rPr lang="zh-CN"/>
            <a:t>是同一个物料？</a:t>
          </a:r>
          <a:endParaRPr lang="en-US"/>
        </a:p>
      </dgm:t>
    </dgm:pt>
    <dgm:pt modelId="{A1D41151-B169-45DF-A925-D740703DFBA3}" type="parTrans" cxnId="{2A1F10CE-FC67-4796-9306-32C7B6E83EEF}">
      <dgm:prSet/>
      <dgm:spPr/>
      <dgm:t>
        <a:bodyPr/>
        <a:lstStyle/>
        <a:p>
          <a:endParaRPr lang="en-US"/>
        </a:p>
      </dgm:t>
    </dgm:pt>
    <dgm:pt modelId="{F007DF7F-154F-4359-924E-BC776FE1D3C0}" type="sibTrans" cxnId="{2A1F10CE-FC67-4796-9306-32C7B6E83EEF}">
      <dgm:prSet/>
      <dgm:spPr/>
      <dgm:t>
        <a:bodyPr/>
        <a:lstStyle/>
        <a:p>
          <a:endParaRPr lang="en-US"/>
        </a:p>
      </dgm:t>
    </dgm:pt>
    <dgm:pt modelId="{FE6DDEB6-4EA9-4547-937D-E293C904D875}">
      <dgm:prSet/>
      <dgm:spPr/>
      <dgm:t>
        <a:bodyPr/>
        <a:lstStyle/>
        <a:p>
          <a:r>
            <a:rPr lang="zh-CN"/>
            <a:t>方案：ME更正时在系统里操作</a:t>
          </a:r>
          <a:endParaRPr lang="en-US"/>
        </a:p>
      </dgm:t>
    </dgm:pt>
    <dgm:pt modelId="{689045FA-D026-4960-90BB-807D25ED6C51}" type="parTrans" cxnId="{CEA2DE08-EE22-4614-B479-EAA6231D765F}">
      <dgm:prSet/>
      <dgm:spPr/>
      <dgm:t>
        <a:bodyPr/>
        <a:lstStyle/>
        <a:p>
          <a:endParaRPr lang="en-US"/>
        </a:p>
      </dgm:t>
    </dgm:pt>
    <dgm:pt modelId="{6B43033F-ECA6-4B96-AFFC-1055E7BB0E8E}" type="sibTrans" cxnId="{CEA2DE08-EE22-4614-B479-EAA6231D765F}">
      <dgm:prSet/>
      <dgm:spPr/>
      <dgm:t>
        <a:bodyPr/>
        <a:lstStyle/>
        <a:p>
          <a:endParaRPr lang="en-US"/>
        </a:p>
      </dgm:t>
    </dgm:pt>
    <dgm:pt modelId="{5D9A16E5-90E3-4E88-AE8C-0F7BEC3B2E7E}">
      <dgm:prSet/>
      <dgm:spPr/>
      <dgm:t>
        <a:bodyPr/>
        <a:lstStyle/>
        <a:p>
          <a:r>
            <a:rPr lang="zh-CN"/>
            <a:t>旧Part No：M354-01（标记为temp）</a:t>
          </a:r>
          <a:endParaRPr lang="en-US"/>
        </a:p>
      </dgm:t>
    </dgm:pt>
    <dgm:pt modelId="{971F8877-E874-4468-9E41-FDF6C77DA561}" type="parTrans" cxnId="{FF232686-9A9D-4740-9503-0709A5406922}">
      <dgm:prSet/>
      <dgm:spPr/>
      <dgm:t>
        <a:bodyPr/>
        <a:lstStyle/>
        <a:p>
          <a:endParaRPr lang="en-US"/>
        </a:p>
      </dgm:t>
    </dgm:pt>
    <dgm:pt modelId="{373B4390-0994-4C63-BBC1-F3085F9B233F}" type="sibTrans" cxnId="{FF232686-9A9D-4740-9503-0709A5406922}">
      <dgm:prSet/>
      <dgm:spPr/>
      <dgm:t>
        <a:bodyPr/>
        <a:lstStyle/>
        <a:p>
          <a:endParaRPr lang="en-US"/>
        </a:p>
      </dgm:t>
    </dgm:pt>
    <dgm:pt modelId="{E29FB59C-0050-4EC6-B4F3-6186EF3920CB}">
      <dgm:prSet/>
      <dgm:spPr/>
      <dgm:t>
        <a:bodyPr/>
        <a:lstStyle/>
        <a:p>
          <a:r>
            <a:rPr lang="zh-CN"/>
            <a:t>新Part No：SAA-2106648（正式）</a:t>
          </a:r>
          <a:endParaRPr lang="en-US"/>
        </a:p>
      </dgm:t>
    </dgm:pt>
    <dgm:pt modelId="{4A0C2614-AC34-4F87-B069-DA3F19DB194C}" type="parTrans" cxnId="{2570FAEA-F80A-4782-8275-69F2959C17EA}">
      <dgm:prSet/>
      <dgm:spPr/>
      <dgm:t>
        <a:bodyPr/>
        <a:lstStyle/>
        <a:p>
          <a:endParaRPr lang="en-US"/>
        </a:p>
      </dgm:t>
    </dgm:pt>
    <dgm:pt modelId="{9BD9B56D-E837-415E-ABBB-3507109EBA0A}" type="sibTrans" cxnId="{2570FAEA-F80A-4782-8275-69F2959C17EA}">
      <dgm:prSet/>
      <dgm:spPr/>
      <dgm:t>
        <a:bodyPr/>
        <a:lstStyle/>
        <a:p>
          <a:endParaRPr lang="en-US"/>
        </a:p>
      </dgm:t>
    </dgm:pt>
    <dgm:pt modelId="{A2409A0C-162A-4D5F-A72A-0C16355F354F}">
      <dgm:prSet/>
      <dgm:spPr/>
      <dgm:t>
        <a:bodyPr/>
        <a:lstStyle/>
        <a:p>
          <a:r>
            <a:rPr lang="zh-CN" dirty="0"/>
            <a:t>系统字段：</a:t>
          </a:r>
          <a:endParaRPr lang="en-US" dirty="0"/>
        </a:p>
      </dgm:t>
    </dgm:pt>
    <dgm:pt modelId="{D5102330-15C5-42D0-AB53-8640A532C3A9}" type="parTrans" cxnId="{90861AD9-78BB-442B-BBBA-A9539AA56660}">
      <dgm:prSet/>
      <dgm:spPr/>
      <dgm:t>
        <a:bodyPr/>
        <a:lstStyle/>
        <a:p>
          <a:endParaRPr lang="en-US"/>
        </a:p>
      </dgm:t>
    </dgm:pt>
    <dgm:pt modelId="{52541052-DC5B-49F6-9F20-B4CFC770FE74}" type="sibTrans" cxnId="{90861AD9-78BB-442B-BBBA-A9539AA56660}">
      <dgm:prSet/>
      <dgm:spPr/>
      <dgm:t>
        <a:bodyPr/>
        <a:lstStyle/>
        <a:p>
          <a:endParaRPr lang="en-US"/>
        </a:p>
      </dgm:t>
    </dgm:pt>
    <dgm:pt modelId="{C9C0FE28-BAE8-4946-A380-33D78E2ADF87}">
      <dgm:prSet/>
      <dgm:spPr/>
      <dgm:t>
        <a:bodyPr/>
        <a:lstStyle/>
        <a:p>
          <a:r>
            <a:rPr lang="zh-CN" dirty="0"/>
            <a:t>├─ original_temp_pn = M354-01（保留备注）</a:t>
          </a:r>
          <a:endParaRPr lang="en-US" dirty="0"/>
        </a:p>
      </dgm:t>
    </dgm:pt>
    <dgm:pt modelId="{3A858FD9-CF97-4E04-B7AF-CC7419DD98D3}" type="parTrans" cxnId="{C0C24F3C-0FEF-4373-BFD2-48DC5F15D7D5}">
      <dgm:prSet/>
      <dgm:spPr/>
      <dgm:t>
        <a:bodyPr/>
        <a:lstStyle/>
        <a:p>
          <a:endParaRPr lang="en-US"/>
        </a:p>
      </dgm:t>
    </dgm:pt>
    <dgm:pt modelId="{801E85AA-6318-4D75-9AC2-5B4F6479548E}" type="sibTrans" cxnId="{C0C24F3C-0FEF-4373-BFD2-48DC5F15D7D5}">
      <dgm:prSet/>
      <dgm:spPr/>
      <dgm:t>
        <a:bodyPr/>
        <a:lstStyle/>
        <a:p>
          <a:endParaRPr lang="en-US"/>
        </a:p>
      </dgm:t>
    </dgm:pt>
    <dgm:pt modelId="{862AD8BC-09ED-42B7-968D-087277B41508}">
      <dgm:prSet/>
      <dgm:spPr/>
      <dgm:t>
        <a:bodyPr/>
        <a:lstStyle/>
        <a:p>
          <a:r>
            <a:rPr lang="zh-CN" dirty="0"/>
            <a:t>├─ current_pn = SAA-2106648</a:t>
          </a:r>
          <a:endParaRPr lang="en-US" dirty="0"/>
        </a:p>
      </dgm:t>
    </dgm:pt>
    <dgm:pt modelId="{5946B794-333A-46A5-84AE-EE345CF4FC19}" type="parTrans" cxnId="{21F5D57B-742E-4AAE-A91C-A36CA0163DC4}">
      <dgm:prSet/>
      <dgm:spPr/>
      <dgm:t>
        <a:bodyPr/>
        <a:lstStyle/>
        <a:p>
          <a:endParaRPr lang="en-US"/>
        </a:p>
      </dgm:t>
    </dgm:pt>
    <dgm:pt modelId="{CDC6010F-13B5-4FFD-954C-2E1DC905FB2D}" type="sibTrans" cxnId="{21F5D57B-742E-4AAE-A91C-A36CA0163DC4}">
      <dgm:prSet/>
      <dgm:spPr/>
      <dgm:t>
        <a:bodyPr/>
        <a:lstStyle/>
        <a:p>
          <a:endParaRPr lang="en-US"/>
        </a:p>
      </dgm:t>
    </dgm:pt>
    <dgm:pt modelId="{A8912390-2D3E-4300-98DF-2A3AC4AF5637}">
      <dgm:prSet/>
      <dgm:spPr/>
      <dgm:t>
        <a:bodyPr/>
        <a:lstStyle/>
        <a:p>
          <a:r>
            <a:rPr lang="zh-CN"/>
            <a:t>└─ pn_status = ENUM(temp, formalized)</a:t>
          </a:r>
          <a:endParaRPr lang="en-US"/>
        </a:p>
      </dgm:t>
    </dgm:pt>
    <dgm:pt modelId="{9685C428-066D-44DF-B310-A792C52DC256}" type="parTrans" cxnId="{DD56082C-63DD-4A7E-96DC-D5C4A0ED1FA7}">
      <dgm:prSet/>
      <dgm:spPr/>
      <dgm:t>
        <a:bodyPr/>
        <a:lstStyle/>
        <a:p>
          <a:endParaRPr lang="en-US"/>
        </a:p>
      </dgm:t>
    </dgm:pt>
    <dgm:pt modelId="{E4AFC533-F9CA-4CC8-A0A7-A0BECA3B3B2A}" type="sibTrans" cxnId="{DD56082C-63DD-4A7E-96DC-D5C4A0ED1FA7}">
      <dgm:prSet/>
      <dgm:spPr/>
      <dgm:t>
        <a:bodyPr/>
        <a:lstStyle/>
        <a:p>
          <a:endParaRPr lang="en-US"/>
        </a:p>
      </dgm:t>
    </dgm:pt>
    <dgm:pt modelId="{45865767-9100-473C-A0F7-983D2A1644A0}">
      <dgm:prSet/>
      <dgm:spPr/>
      <dgm:t>
        <a:bodyPr/>
        <a:lstStyle/>
        <a:p>
          <a:r>
            <a:rPr lang="zh-CN"/>
            <a:t>系统自动：</a:t>
          </a:r>
          <a:endParaRPr lang="en-US"/>
        </a:p>
      </dgm:t>
    </dgm:pt>
    <dgm:pt modelId="{A377C81D-504A-4981-A64B-C3005A62B590}" type="parTrans" cxnId="{CE94ADC7-BC67-4771-B4D5-DA7736193DB5}">
      <dgm:prSet/>
      <dgm:spPr/>
      <dgm:t>
        <a:bodyPr/>
        <a:lstStyle/>
        <a:p>
          <a:endParaRPr lang="en-US"/>
        </a:p>
      </dgm:t>
    </dgm:pt>
    <dgm:pt modelId="{49C631B1-1410-4D8E-B9C9-415DAEC2C2C1}" type="sibTrans" cxnId="{CE94ADC7-BC67-4771-B4D5-DA7736193DB5}">
      <dgm:prSet/>
      <dgm:spPr/>
      <dgm:t>
        <a:bodyPr/>
        <a:lstStyle/>
        <a:p>
          <a:endParaRPr lang="en-US"/>
        </a:p>
      </dgm:t>
    </dgm:pt>
    <dgm:pt modelId="{85C431E1-7E11-4EF9-87BA-07D0496379E8}">
      <dgm:prSet/>
      <dgm:spPr/>
      <dgm:t>
        <a:bodyPr/>
        <a:lstStyle/>
        <a:p>
          <a:r>
            <a:rPr lang="zh-CN"/>
            <a:t>├─ 将旧报价关联到新Part No</a:t>
          </a:r>
          <a:endParaRPr lang="en-US"/>
        </a:p>
      </dgm:t>
    </dgm:pt>
    <dgm:pt modelId="{582AAF4D-5E31-4504-8BA1-1FFFD21F3474}" type="parTrans" cxnId="{20B9CA8F-6DE5-47AC-B110-F36D34E74414}">
      <dgm:prSet/>
      <dgm:spPr/>
      <dgm:t>
        <a:bodyPr/>
        <a:lstStyle/>
        <a:p>
          <a:endParaRPr lang="en-US"/>
        </a:p>
      </dgm:t>
    </dgm:pt>
    <dgm:pt modelId="{90994AA8-01EC-4C56-9447-64357FBFB293}" type="sibTrans" cxnId="{20B9CA8F-6DE5-47AC-B110-F36D34E74414}">
      <dgm:prSet/>
      <dgm:spPr/>
      <dgm:t>
        <a:bodyPr/>
        <a:lstStyle/>
        <a:p>
          <a:endParaRPr lang="en-US"/>
        </a:p>
      </dgm:t>
    </dgm:pt>
    <dgm:pt modelId="{DB486A80-B98D-4836-9FC9-9F4632C4F7A4}">
      <dgm:prSet/>
      <dgm:spPr/>
      <dgm:t>
        <a:bodyPr/>
        <a:lstStyle/>
        <a:p>
          <a:r>
            <a:rPr lang="zh-CN"/>
            <a:t>├─ 检查价格有效期</a:t>
          </a:r>
          <a:endParaRPr lang="en-US"/>
        </a:p>
      </dgm:t>
    </dgm:pt>
    <dgm:pt modelId="{7F5D2EF3-0253-43D1-ADFC-FDA04ECFB34F}" type="parTrans" cxnId="{4C919FCA-3539-44D1-BED0-8D6BD0DF67C0}">
      <dgm:prSet/>
      <dgm:spPr/>
      <dgm:t>
        <a:bodyPr/>
        <a:lstStyle/>
        <a:p>
          <a:endParaRPr lang="en-US"/>
        </a:p>
      </dgm:t>
    </dgm:pt>
    <dgm:pt modelId="{7B644648-A336-4BE8-ADB9-A356A80B6563}" type="sibTrans" cxnId="{4C919FCA-3539-44D1-BED0-8D6BD0DF67C0}">
      <dgm:prSet/>
      <dgm:spPr/>
      <dgm:t>
        <a:bodyPr/>
        <a:lstStyle/>
        <a:p>
          <a:endParaRPr lang="en-US"/>
        </a:p>
      </dgm:t>
    </dgm:pt>
    <dgm:pt modelId="{B12CA13C-DA2B-4F26-A469-01C39BD3394C}">
      <dgm:prSet/>
      <dgm:spPr/>
      <dgm:t>
        <a:bodyPr/>
        <a:lstStyle/>
        <a:p>
          <a:r>
            <a:rPr lang="zh-CN" dirty="0"/>
            <a:t>└─ 如过期 → 通知采购重新确认</a:t>
          </a:r>
          <a:endParaRPr lang="en-US" dirty="0"/>
        </a:p>
      </dgm:t>
    </dgm:pt>
    <dgm:pt modelId="{533DCBEE-499F-49A0-96A8-3C14F0AC39F5}" type="parTrans" cxnId="{988BAF06-1290-4A9B-A469-07E71DAC64C3}">
      <dgm:prSet/>
      <dgm:spPr/>
      <dgm:t>
        <a:bodyPr/>
        <a:lstStyle/>
        <a:p>
          <a:endParaRPr lang="en-US"/>
        </a:p>
      </dgm:t>
    </dgm:pt>
    <dgm:pt modelId="{E91B150B-6724-4EE7-8D8D-A676511A66ED}" type="sibTrans" cxnId="{988BAF06-1290-4A9B-A469-07E71DAC64C3}">
      <dgm:prSet/>
      <dgm:spPr/>
      <dgm:t>
        <a:bodyPr/>
        <a:lstStyle/>
        <a:p>
          <a:endParaRPr lang="en-US"/>
        </a:p>
      </dgm:t>
    </dgm:pt>
    <dgm:pt modelId="{E8675C9F-541E-4A35-AD0B-16509B1914E2}" type="pres">
      <dgm:prSet presAssocID="{774AB728-F35E-4489-BB77-F3A92221AAC3}" presName="Name0" presStyleCnt="0">
        <dgm:presLayoutVars>
          <dgm:dir/>
          <dgm:resizeHandles val="exact"/>
        </dgm:presLayoutVars>
      </dgm:prSet>
      <dgm:spPr/>
    </dgm:pt>
    <dgm:pt modelId="{F995A829-8208-4ACF-8AB4-FA5AABD3AAF5}" type="pres">
      <dgm:prSet presAssocID="{C7ACBB25-BBDF-43AB-AAB6-B44A1C980A84}" presName="node" presStyleLbl="node1" presStyleIdx="0" presStyleCnt="14">
        <dgm:presLayoutVars>
          <dgm:bulletEnabled val="1"/>
        </dgm:presLayoutVars>
      </dgm:prSet>
      <dgm:spPr/>
    </dgm:pt>
    <dgm:pt modelId="{C1F61102-B4C3-4D03-9842-40B1233CB49D}" type="pres">
      <dgm:prSet presAssocID="{A9678515-761B-4CA9-A724-9FC423539293}" presName="sibTrans" presStyleLbl="sibTrans1D1" presStyleIdx="0" presStyleCnt="13"/>
      <dgm:spPr/>
    </dgm:pt>
    <dgm:pt modelId="{8A251F70-EADE-4E3F-9B56-730B83334D0F}" type="pres">
      <dgm:prSet presAssocID="{A9678515-761B-4CA9-A724-9FC423539293}" presName="connectorText" presStyleLbl="sibTrans1D1" presStyleIdx="0" presStyleCnt="13"/>
      <dgm:spPr/>
    </dgm:pt>
    <dgm:pt modelId="{1649B164-0327-40E6-90A6-1EF1D09B8F24}" type="pres">
      <dgm:prSet presAssocID="{345E49B9-37DD-453F-A22E-80ECC8C565BE}" presName="node" presStyleLbl="node1" presStyleIdx="1" presStyleCnt="14">
        <dgm:presLayoutVars>
          <dgm:bulletEnabled val="1"/>
        </dgm:presLayoutVars>
      </dgm:prSet>
      <dgm:spPr/>
    </dgm:pt>
    <dgm:pt modelId="{35A321D2-FB94-45FD-B827-022D4FD189B2}" type="pres">
      <dgm:prSet presAssocID="{8BF8928C-459D-454C-90B5-8BAF7F266434}" presName="sibTrans" presStyleLbl="sibTrans1D1" presStyleIdx="1" presStyleCnt="13"/>
      <dgm:spPr/>
    </dgm:pt>
    <dgm:pt modelId="{020F282F-DD68-4FF4-8255-3A58D8F63ACA}" type="pres">
      <dgm:prSet presAssocID="{8BF8928C-459D-454C-90B5-8BAF7F266434}" presName="connectorText" presStyleLbl="sibTrans1D1" presStyleIdx="1" presStyleCnt="13"/>
      <dgm:spPr/>
    </dgm:pt>
    <dgm:pt modelId="{08722950-7B2C-452F-A0DC-50DF51999765}" type="pres">
      <dgm:prSet presAssocID="{6F0D4F96-295C-4D8C-B8DF-B2A4267D4533}" presName="node" presStyleLbl="node1" presStyleIdx="2" presStyleCnt="14">
        <dgm:presLayoutVars>
          <dgm:bulletEnabled val="1"/>
        </dgm:presLayoutVars>
      </dgm:prSet>
      <dgm:spPr/>
    </dgm:pt>
    <dgm:pt modelId="{5CF280EF-9183-462B-909B-E9B63D2003B0}" type="pres">
      <dgm:prSet presAssocID="{F007DF7F-154F-4359-924E-BC776FE1D3C0}" presName="sibTrans" presStyleLbl="sibTrans1D1" presStyleIdx="2" presStyleCnt="13"/>
      <dgm:spPr/>
    </dgm:pt>
    <dgm:pt modelId="{F265BA2F-C155-4916-9998-B611C4988D82}" type="pres">
      <dgm:prSet presAssocID="{F007DF7F-154F-4359-924E-BC776FE1D3C0}" presName="connectorText" presStyleLbl="sibTrans1D1" presStyleIdx="2" presStyleCnt="13"/>
      <dgm:spPr/>
    </dgm:pt>
    <dgm:pt modelId="{58F314D0-BFE7-4A1F-A919-62A05DBC2014}" type="pres">
      <dgm:prSet presAssocID="{FE6DDEB6-4EA9-4547-937D-E293C904D875}" presName="node" presStyleLbl="node1" presStyleIdx="3" presStyleCnt="14">
        <dgm:presLayoutVars>
          <dgm:bulletEnabled val="1"/>
        </dgm:presLayoutVars>
      </dgm:prSet>
      <dgm:spPr/>
    </dgm:pt>
    <dgm:pt modelId="{995351AF-07B5-4892-9C9B-ECF714BB53CA}" type="pres">
      <dgm:prSet presAssocID="{6B43033F-ECA6-4B96-AFFC-1055E7BB0E8E}" presName="sibTrans" presStyleLbl="sibTrans1D1" presStyleIdx="3" presStyleCnt="13"/>
      <dgm:spPr/>
    </dgm:pt>
    <dgm:pt modelId="{630217C9-4F3C-4EE5-8854-3E149F56FF09}" type="pres">
      <dgm:prSet presAssocID="{6B43033F-ECA6-4B96-AFFC-1055E7BB0E8E}" presName="connectorText" presStyleLbl="sibTrans1D1" presStyleIdx="3" presStyleCnt="13"/>
      <dgm:spPr/>
    </dgm:pt>
    <dgm:pt modelId="{9501E988-4FB4-4D95-B809-A1847ADD4887}" type="pres">
      <dgm:prSet presAssocID="{5D9A16E5-90E3-4E88-AE8C-0F7BEC3B2E7E}" presName="node" presStyleLbl="node1" presStyleIdx="4" presStyleCnt="14">
        <dgm:presLayoutVars>
          <dgm:bulletEnabled val="1"/>
        </dgm:presLayoutVars>
      </dgm:prSet>
      <dgm:spPr/>
    </dgm:pt>
    <dgm:pt modelId="{D6F316F2-656E-442E-A151-57505B57B676}" type="pres">
      <dgm:prSet presAssocID="{373B4390-0994-4C63-BBC1-F3085F9B233F}" presName="sibTrans" presStyleLbl="sibTrans1D1" presStyleIdx="4" presStyleCnt="13"/>
      <dgm:spPr/>
    </dgm:pt>
    <dgm:pt modelId="{B17FC341-8705-4206-8AEE-648002D07F0D}" type="pres">
      <dgm:prSet presAssocID="{373B4390-0994-4C63-BBC1-F3085F9B233F}" presName="connectorText" presStyleLbl="sibTrans1D1" presStyleIdx="4" presStyleCnt="13"/>
      <dgm:spPr/>
    </dgm:pt>
    <dgm:pt modelId="{4C7A842B-5BE2-49B9-8A19-05944B54F068}" type="pres">
      <dgm:prSet presAssocID="{E29FB59C-0050-4EC6-B4F3-6186EF3920CB}" presName="node" presStyleLbl="node1" presStyleIdx="5" presStyleCnt="14">
        <dgm:presLayoutVars>
          <dgm:bulletEnabled val="1"/>
        </dgm:presLayoutVars>
      </dgm:prSet>
      <dgm:spPr/>
    </dgm:pt>
    <dgm:pt modelId="{B824562A-7FE2-4ED3-A865-0446A065936C}" type="pres">
      <dgm:prSet presAssocID="{9BD9B56D-E837-415E-ABBB-3507109EBA0A}" presName="sibTrans" presStyleLbl="sibTrans1D1" presStyleIdx="5" presStyleCnt="13"/>
      <dgm:spPr/>
    </dgm:pt>
    <dgm:pt modelId="{4102FDF3-AE8A-407F-82F1-C0719B51E34F}" type="pres">
      <dgm:prSet presAssocID="{9BD9B56D-E837-415E-ABBB-3507109EBA0A}" presName="connectorText" presStyleLbl="sibTrans1D1" presStyleIdx="5" presStyleCnt="13"/>
      <dgm:spPr/>
    </dgm:pt>
    <dgm:pt modelId="{2CEF2191-E0A0-406C-9EA8-0E32DA6C6FAD}" type="pres">
      <dgm:prSet presAssocID="{A2409A0C-162A-4D5F-A72A-0C16355F354F}" presName="node" presStyleLbl="node1" presStyleIdx="6" presStyleCnt="14">
        <dgm:presLayoutVars>
          <dgm:bulletEnabled val="1"/>
        </dgm:presLayoutVars>
      </dgm:prSet>
      <dgm:spPr/>
    </dgm:pt>
    <dgm:pt modelId="{2B54DBD1-A7FF-4296-93A4-5C78423AB2B1}" type="pres">
      <dgm:prSet presAssocID="{52541052-DC5B-49F6-9F20-B4CFC770FE74}" presName="sibTrans" presStyleLbl="sibTrans1D1" presStyleIdx="6" presStyleCnt="13"/>
      <dgm:spPr/>
    </dgm:pt>
    <dgm:pt modelId="{5D0AD9F9-D02A-44F7-B8A9-B1222B95FBF8}" type="pres">
      <dgm:prSet presAssocID="{52541052-DC5B-49F6-9F20-B4CFC770FE74}" presName="connectorText" presStyleLbl="sibTrans1D1" presStyleIdx="6" presStyleCnt="13"/>
      <dgm:spPr/>
    </dgm:pt>
    <dgm:pt modelId="{C6B61CF1-374B-4017-8408-DAEF75FEAA5C}" type="pres">
      <dgm:prSet presAssocID="{C9C0FE28-BAE8-4946-A380-33D78E2ADF87}" presName="node" presStyleLbl="node1" presStyleIdx="7" presStyleCnt="14">
        <dgm:presLayoutVars>
          <dgm:bulletEnabled val="1"/>
        </dgm:presLayoutVars>
      </dgm:prSet>
      <dgm:spPr/>
    </dgm:pt>
    <dgm:pt modelId="{8F52BE94-3B30-4E36-98AD-4418E0B487B7}" type="pres">
      <dgm:prSet presAssocID="{801E85AA-6318-4D75-9AC2-5B4F6479548E}" presName="sibTrans" presStyleLbl="sibTrans1D1" presStyleIdx="7" presStyleCnt="13"/>
      <dgm:spPr/>
    </dgm:pt>
    <dgm:pt modelId="{527E3958-3221-4FE5-B7E7-E1C2AA4E382B}" type="pres">
      <dgm:prSet presAssocID="{801E85AA-6318-4D75-9AC2-5B4F6479548E}" presName="connectorText" presStyleLbl="sibTrans1D1" presStyleIdx="7" presStyleCnt="13"/>
      <dgm:spPr/>
    </dgm:pt>
    <dgm:pt modelId="{58143C87-ED8C-4163-B2F8-E5BF452BFCA8}" type="pres">
      <dgm:prSet presAssocID="{862AD8BC-09ED-42B7-968D-087277B41508}" presName="node" presStyleLbl="node1" presStyleIdx="8" presStyleCnt="14">
        <dgm:presLayoutVars>
          <dgm:bulletEnabled val="1"/>
        </dgm:presLayoutVars>
      </dgm:prSet>
      <dgm:spPr/>
    </dgm:pt>
    <dgm:pt modelId="{B5037228-BBC3-4039-B533-FB17296B4FFD}" type="pres">
      <dgm:prSet presAssocID="{CDC6010F-13B5-4FFD-954C-2E1DC905FB2D}" presName="sibTrans" presStyleLbl="sibTrans1D1" presStyleIdx="8" presStyleCnt="13"/>
      <dgm:spPr/>
    </dgm:pt>
    <dgm:pt modelId="{75194149-916F-4B80-93F3-A57EECBB4399}" type="pres">
      <dgm:prSet presAssocID="{CDC6010F-13B5-4FFD-954C-2E1DC905FB2D}" presName="connectorText" presStyleLbl="sibTrans1D1" presStyleIdx="8" presStyleCnt="13"/>
      <dgm:spPr/>
    </dgm:pt>
    <dgm:pt modelId="{1154E0AA-D739-4966-9D4B-B6B1CA655DAD}" type="pres">
      <dgm:prSet presAssocID="{A8912390-2D3E-4300-98DF-2A3AC4AF5637}" presName="node" presStyleLbl="node1" presStyleIdx="9" presStyleCnt="14">
        <dgm:presLayoutVars>
          <dgm:bulletEnabled val="1"/>
        </dgm:presLayoutVars>
      </dgm:prSet>
      <dgm:spPr/>
    </dgm:pt>
    <dgm:pt modelId="{47B4A358-DA0E-4454-8245-61E944CF4707}" type="pres">
      <dgm:prSet presAssocID="{E4AFC533-F9CA-4CC8-A0A7-A0BECA3B3B2A}" presName="sibTrans" presStyleLbl="sibTrans1D1" presStyleIdx="9" presStyleCnt="13"/>
      <dgm:spPr/>
    </dgm:pt>
    <dgm:pt modelId="{5DB85225-95FB-4E77-874C-E0BAFF75E187}" type="pres">
      <dgm:prSet presAssocID="{E4AFC533-F9CA-4CC8-A0A7-A0BECA3B3B2A}" presName="connectorText" presStyleLbl="sibTrans1D1" presStyleIdx="9" presStyleCnt="13"/>
      <dgm:spPr/>
    </dgm:pt>
    <dgm:pt modelId="{7118593F-201C-402A-B803-1E029F8A83DF}" type="pres">
      <dgm:prSet presAssocID="{45865767-9100-473C-A0F7-983D2A1644A0}" presName="node" presStyleLbl="node1" presStyleIdx="10" presStyleCnt="14">
        <dgm:presLayoutVars>
          <dgm:bulletEnabled val="1"/>
        </dgm:presLayoutVars>
      </dgm:prSet>
      <dgm:spPr/>
    </dgm:pt>
    <dgm:pt modelId="{125C460C-03F3-46C1-8CFB-6491CC5E9DE9}" type="pres">
      <dgm:prSet presAssocID="{49C631B1-1410-4D8E-B9C9-415DAEC2C2C1}" presName="sibTrans" presStyleLbl="sibTrans1D1" presStyleIdx="10" presStyleCnt="13"/>
      <dgm:spPr/>
    </dgm:pt>
    <dgm:pt modelId="{556786EE-2F7C-4AB6-932D-AC2ABF567B3B}" type="pres">
      <dgm:prSet presAssocID="{49C631B1-1410-4D8E-B9C9-415DAEC2C2C1}" presName="connectorText" presStyleLbl="sibTrans1D1" presStyleIdx="10" presStyleCnt="13"/>
      <dgm:spPr/>
    </dgm:pt>
    <dgm:pt modelId="{8CD878FD-428D-4C1D-A770-6AB8798DD9B6}" type="pres">
      <dgm:prSet presAssocID="{85C431E1-7E11-4EF9-87BA-07D0496379E8}" presName="node" presStyleLbl="node1" presStyleIdx="11" presStyleCnt="14">
        <dgm:presLayoutVars>
          <dgm:bulletEnabled val="1"/>
        </dgm:presLayoutVars>
      </dgm:prSet>
      <dgm:spPr/>
    </dgm:pt>
    <dgm:pt modelId="{07F6EA8C-2F9D-4AB7-8900-8182B4CC2FAC}" type="pres">
      <dgm:prSet presAssocID="{90994AA8-01EC-4C56-9447-64357FBFB293}" presName="sibTrans" presStyleLbl="sibTrans1D1" presStyleIdx="11" presStyleCnt="13"/>
      <dgm:spPr/>
    </dgm:pt>
    <dgm:pt modelId="{63017E86-7452-4BF4-8AA5-BBA912CC81DC}" type="pres">
      <dgm:prSet presAssocID="{90994AA8-01EC-4C56-9447-64357FBFB293}" presName="connectorText" presStyleLbl="sibTrans1D1" presStyleIdx="11" presStyleCnt="13"/>
      <dgm:spPr/>
    </dgm:pt>
    <dgm:pt modelId="{48E9AB86-73E7-4EEB-A6C4-7F5081AE3B9E}" type="pres">
      <dgm:prSet presAssocID="{DB486A80-B98D-4836-9FC9-9F4632C4F7A4}" presName="node" presStyleLbl="node1" presStyleIdx="12" presStyleCnt="14">
        <dgm:presLayoutVars>
          <dgm:bulletEnabled val="1"/>
        </dgm:presLayoutVars>
      </dgm:prSet>
      <dgm:spPr/>
    </dgm:pt>
    <dgm:pt modelId="{DAB23904-46E5-4F24-AC80-5379975FC712}" type="pres">
      <dgm:prSet presAssocID="{7B644648-A336-4BE8-ADB9-A356A80B6563}" presName="sibTrans" presStyleLbl="sibTrans1D1" presStyleIdx="12" presStyleCnt="13"/>
      <dgm:spPr/>
    </dgm:pt>
    <dgm:pt modelId="{69F399AA-ED74-4D81-92CB-940DE62A3B14}" type="pres">
      <dgm:prSet presAssocID="{7B644648-A336-4BE8-ADB9-A356A80B6563}" presName="connectorText" presStyleLbl="sibTrans1D1" presStyleIdx="12" presStyleCnt="13"/>
      <dgm:spPr/>
    </dgm:pt>
    <dgm:pt modelId="{D120C705-4595-436F-8925-BFCE490057A3}" type="pres">
      <dgm:prSet presAssocID="{B12CA13C-DA2B-4F26-A469-01C39BD3394C}" presName="node" presStyleLbl="node1" presStyleIdx="13" presStyleCnt="14">
        <dgm:presLayoutVars>
          <dgm:bulletEnabled val="1"/>
        </dgm:presLayoutVars>
      </dgm:prSet>
      <dgm:spPr/>
    </dgm:pt>
  </dgm:ptLst>
  <dgm:cxnLst>
    <dgm:cxn modelId="{1010BB04-329E-4FD0-BC4A-8689030051F7}" type="presOf" srcId="{6B43033F-ECA6-4B96-AFFC-1055E7BB0E8E}" destId="{630217C9-4F3C-4EE5-8854-3E149F56FF09}" srcOrd="1" destOrd="0" presId="urn:microsoft.com/office/officeart/2016/7/layout/RepeatingBendingProcessNew"/>
    <dgm:cxn modelId="{988BAF06-1290-4A9B-A469-07E71DAC64C3}" srcId="{774AB728-F35E-4489-BB77-F3A92221AAC3}" destId="{B12CA13C-DA2B-4F26-A469-01C39BD3394C}" srcOrd="13" destOrd="0" parTransId="{533DCBEE-499F-49A0-96A8-3C14F0AC39F5}" sibTransId="{E91B150B-6724-4EE7-8D8D-A676511A66ED}"/>
    <dgm:cxn modelId="{CEA2DE08-EE22-4614-B479-EAA6231D765F}" srcId="{774AB728-F35E-4489-BB77-F3A92221AAC3}" destId="{FE6DDEB6-4EA9-4547-937D-E293C904D875}" srcOrd="3" destOrd="0" parTransId="{689045FA-D026-4960-90BB-807D25ED6C51}" sibTransId="{6B43033F-ECA6-4B96-AFFC-1055E7BB0E8E}"/>
    <dgm:cxn modelId="{D2D2190B-A41F-4E4A-AEC1-D1769B0DA2FB}" type="presOf" srcId="{F007DF7F-154F-4359-924E-BC776FE1D3C0}" destId="{5CF280EF-9183-462B-909B-E9B63D2003B0}" srcOrd="0" destOrd="0" presId="urn:microsoft.com/office/officeart/2016/7/layout/RepeatingBendingProcessNew"/>
    <dgm:cxn modelId="{DE4A870C-F5B1-49E3-A3A4-8BB2A4B26EC5}" type="presOf" srcId="{E4AFC533-F9CA-4CC8-A0A7-A0BECA3B3B2A}" destId="{5DB85225-95FB-4E77-874C-E0BAFF75E187}" srcOrd="1" destOrd="0" presId="urn:microsoft.com/office/officeart/2016/7/layout/RepeatingBendingProcessNew"/>
    <dgm:cxn modelId="{0D6CF50E-66B8-4E5F-AE97-4128AF442224}" type="presOf" srcId="{E4AFC533-F9CA-4CC8-A0A7-A0BECA3B3B2A}" destId="{47B4A358-DA0E-4454-8245-61E944CF4707}" srcOrd="0" destOrd="0" presId="urn:microsoft.com/office/officeart/2016/7/layout/RepeatingBendingProcessNew"/>
    <dgm:cxn modelId="{171A9B12-B1A0-4E2C-85EF-9410FEA8443F}" type="presOf" srcId="{9BD9B56D-E837-415E-ABBB-3507109EBA0A}" destId="{4102FDF3-AE8A-407F-82F1-C0719B51E34F}" srcOrd="1" destOrd="0" presId="urn:microsoft.com/office/officeart/2016/7/layout/RepeatingBendingProcessNew"/>
    <dgm:cxn modelId="{832FEC1C-36F5-4430-86C5-F18C1E3F8405}" type="presOf" srcId="{B12CA13C-DA2B-4F26-A469-01C39BD3394C}" destId="{D120C705-4595-436F-8925-BFCE490057A3}" srcOrd="0" destOrd="0" presId="urn:microsoft.com/office/officeart/2016/7/layout/RepeatingBendingProcessNew"/>
    <dgm:cxn modelId="{EC81591F-32D7-435E-AA41-B24D2976B277}" type="presOf" srcId="{801E85AA-6318-4D75-9AC2-5B4F6479548E}" destId="{8F52BE94-3B30-4E36-98AD-4418E0B487B7}" srcOrd="0" destOrd="0" presId="urn:microsoft.com/office/officeart/2016/7/layout/RepeatingBendingProcessNew"/>
    <dgm:cxn modelId="{BF84002B-BDF2-4157-AB47-2EE9418EA86A}" type="presOf" srcId="{A2409A0C-162A-4D5F-A72A-0C16355F354F}" destId="{2CEF2191-E0A0-406C-9EA8-0E32DA6C6FAD}" srcOrd="0" destOrd="0" presId="urn:microsoft.com/office/officeart/2016/7/layout/RepeatingBendingProcessNew"/>
    <dgm:cxn modelId="{DD56082C-63DD-4A7E-96DC-D5C4A0ED1FA7}" srcId="{774AB728-F35E-4489-BB77-F3A92221AAC3}" destId="{A8912390-2D3E-4300-98DF-2A3AC4AF5637}" srcOrd="9" destOrd="0" parTransId="{9685C428-066D-44DF-B310-A792C52DC256}" sibTransId="{E4AFC533-F9CA-4CC8-A0A7-A0BECA3B3B2A}"/>
    <dgm:cxn modelId="{715DF039-AB0F-4EF8-B069-8CDB0B3F4487}" type="presOf" srcId="{E29FB59C-0050-4EC6-B4F3-6186EF3920CB}" destId="{4C7A842B-5BE2-49B9-8A19-05944B54F068}" srcOrd="0" destOrd="0" presId="urn:microsoft.com/office/officeart/2016/7/layout/RepeatingBendingProcessNew"/>
    <dgm:cxn modelId="{F5F2F53B-624F-4C44-845D-62566DF15D6B}" type="presOf" srcId="{C9C0FE28-BAE8-4946-A380-33D78E2ADF87}" destId="{C6B61CF1-374B-4017-8408-DAEF75FEAA5C}" srcOrd="0" destOrd="0" presId="urn:microsoft.com/office/officeart/2016/7/layout/RepeatingBendingProcessNew"/>
    <dgm:cxn modelId="{C7AE4A3C-395B-4A0C-8D43-3718B217AB16}" type="presOf" srcId="{F007DF7F-154F-4359-924E-BC776FE1D3C0}" destId="{F265BA2F-C155-4916-9998-B611C4988D82}" srcOrd="1" destOrd="0" presId="urn:microsoft.com/office/officeart/2016/7/layout/RepeatingBendingProcessNew"/>
    <dgm:cxn modelId="{C0C24F3C-0FEF-4373-BFD2-48DC5F15D7D5}" srcId="{774AB728-F35E-4489-BB77-F3A92221AAC3}" destId="{C9C0FE28-BAE8-4946-A380-33D78E2ADF87}" srcOrd="7" destOrd="0" parTransId="{3A858FD9-CF97-4E04-B7AF-CC7419DD98D3}" sibTransId="{801E85AA-6318-4D75-9AC2-5B4F6479548E}"/>
    <dgm:cxn modelId="{2E96355C-4DE0-49FF-BB50-712FA0AD1776}" type="presOf" srcId="{49C631B1-1410-4D8E-B9C9-415DAEC2C2C1}" destId="{556786EE-2F7C-4AB6-932D-AC2ABF567B3B}" srcOrd="1" destOrd="0" presId="urn:microsoft.com/office/officeart/2016/7/layout/RepeatingBendingProcessNew"/>
    <dgm:cxn modelId="{CF563842-CF8A-41D0-ACFE-95D936B268E4}" type="presOf" srcId="{CDC6010F-13B5-4FFD-954C-2E1DC905FB2D}" destId="{B5037228-BBC3-4039-B533-FB17296B4FFD}" srcOrd="0" destOrd="0" presId="urn:microsoft.com/office/officeart/2016/7/layout/RepeatingBendingProcessNew"/>
    <dgm:cxn modelId="{68FEE366-C51C-4C59-84F4-9D76EEFA1480}" type="presOf" srcId="{774AB728-F35E-4489-BB77-F3A92221AAC3}" destId="{E8675C9F-541E-4A35-AD0B-16509B1914E2}" srcOrd="0" destOrd="0" presId="urn:microsoft.com/office/officeart/2016/7/layout/RepeatingBendingProcessNew"/>
    <dgm:cxn modelId="{9C650449-E185-4F53-AA83-1234ECED1860}" type="presOf" srcId="{52541052-DC5B-49F6-9F20-B4CFC770FE74}" destId="{2B54DBD1-A7FF-4296-93A4-5C78423AB2B1}" srcOrd="0" destOrd="0" presId="urn:microsoft.com/office/officeart/2016/7/layout/RepeatingBendingProcessNew"/>
    <dgm:cxn modelId="{67BD124B-5E55-433C-9A5E-D05B2997CA88}" type="presOf" srcId="{6B43033F-ECA6-4B96-AFFC-1055E7BB0E8E}" destId="{995351AF-07B5-4892-9C9B-ECF714BB53CA}" srcOrd="0" destOrd="0" presId="urn:microsoft.com/office/officeart/2016/7/layout/RepeatingBendingProcessNew"/>
    <dgm:cxn modelId="{7D7E694D-5041-40FD-B794-55CED2CA6AAE}" srcId="{774AB728-F35E-4489-BB77-F3A92221AAC3}" destId="{C7ACBB25-BBDF-43AB-AAB6-B44A1C980A84}" srcOrd="0" destOrd="0" parTransId="{DC3313CF-7489-49B0-BF68-493005190BF2}" sibTransId="{A9678515-761B-4CA9-A724-9FC423539293}"/>
    <dgm:cxn modelId="{BCBAC170-64E4-49F2-AFC8-65C5DFEACDE3}" type="presOf" srcId="{373B4390-0994-4C63-BBC1-F3085F9B233F}" destId="{B17FC341-8705-4206-8AEE-648002D07F0D}" srcOrd="1" destOrd="0" presId="urn:microsoft.com/office/officeart/2016/7/layout/RepeatingBendingProcessNew"/>
    <dgm:cxn modelId="{B290B772-0F59-4F78-92AF-EC999E17FDD8}" type="presOf" srcId="{9BD9B56D-E837-415E-ABBB-3507109EBA0A}" destId="{B824562A-7FE2-4ED3-A865-0446A065936C}" srcOrd="0" destOrd="0" presId="urn:microsoft.com/office/officeart/2016/7/layout/RepeatingBendingProcessNew"/>
    <dgm:cxn modelId="{6DD3EB72-DF9F-4006-A284-185A3F0A8DBD}" type="presOf" srcId="{DB486A80-B98D-4836-9FC9-9F4632C4F7A4}" destId="{48E9AB86-73E7-4EEB-A6C4-7F5081AE3B9E}" srcOrd="0" destOrd="0" presId="urn:microsoft.com/office/officeart/2016/7/layout/RepeatingBendingProcessNew"/>
    <dgm:cxn modelId="{900CD054-B4C9-4CDD-98C3-D25CD42CDB1B}" type="presOf" srcId="{49C631B1-1410-4D8E-B9C9-415DAEC2C2C1}" destId="{125C460C-03F3-46C1-8CFB-6491CC5E9DE9}" srcOrd="0" destOrd="0" presId="urn:microsoft.com/office/officeart/2016/7/layout/RepeatingBendingProcessNew"/>
    <dgm:cxn modelId="{ABAEA776-3D62-4F0A-946D-098C757E8AF0}" type="presOf" srcId="{345E49B9-37DD-453F-A22E-80ECC8C565BE}" destId="{1649B164-0327-40E6-90A6-1EF1D09B8F24}" srcOrd="0" destOrd="0" presId="urn:microsoft.com/office/officeart/2016/7/layout/RepeatingBendingProcessNew"/>
    <dgm:cxn modelId="{623AAF57-3DFD-463D-9562-FCD256048BAB}" type="presOf" srcId="{45865767-9100-473C-A0F7-983D2A1644A0}" destId="{7118593F-201C-402A-B803-1E029F8A83DF}" srcOrd="0" destOrd="0" presId="urn:microsoft.com/office/officeart/2016/7/layout/RepeatingBendingProcessNew"/>
    <dgm:cxn modelId="{37659B79-3701-403E-B633-A4BFB2E90E90}" type="presOf" srcId="{90994AA8-01EC-4C56-9447-64357FBFB293}" destId="{63017E86-7452-4BF4-8AA5-BBA912CC81DC}" srcOrd="1" destOrd="0" presId="urn:microsoft.com/office/officeart/2016/7/layout/RepeatingBendingProcessNew"/>
    <dgm:cxn modelId="{21F5D57B-742E-4AAE-A91C-A36CA0163DC4}" srcId="{774AB728-F35E-4489-BB77-F3A92221AAC3}" destId="{862AD8BC-09ED-42B7-968D-087277B41508}" srcOrd="8" destOrd="0" parTransId="{5946B794-333A-46A5-84AE-EE345CF4FC19}" sibTransId="{CDC6010F-13B5-4FFD-954C-2E1DC905FB2D}"/>
    <dgm:cxn modelId="{3964657F-6D9D-416A-8084-E654919BB436}" type="presOf" srcId="{862AD8BC-09ED-42B7-968D-087277B41508}" destId="{58143C87-ED8C-4163-B2F8-E5BF452BFCA8}" srcOrd="0" destOrd="0" presId="urn:microsoft.com/office/officeart/2016/7/layout/RepeatingBendingProcessNew"/>
    <dgm:cxn modelId="{AC231784-9497-4EB8-AA0F-447876785E43}" type="presOf" srcId="{C7ACBB25-BBDF-43AB-AAB6-B44A1C980A84}" destId="{F995A829-8208-4ACF-8AB4-FA5AABD3AAF5}" srcOrd="0" destOrd="0" presId="urn:microsoft.com/office/officeart/2016/7/layout/RepeatingBendingProcessNew"/>
    <dgm:cxn modelId="{FF232686-9A9D-4740-9503-0709A5406922}" srcId="{774AB728-F35E-4489-BB77-F3A92221AAC3}" destId="{5D9A16E5-90E3-4E88-AE8C-0F7BEC3B2E7E}" srcOrd="4" destOrd="0" parTransId="{971F8877-E874-4468-9E41-FDF6C77DA561}" sibTransId="{373B4390-0994-4C63-BBC1-F3085F9B233F}"/>
    <dgm:cxn modelId="{5037AA88-742E-42DD-BE59-24929DE2C493}" type="presOf" srcId="{373B4390-0994-4C63-BBC1-F3085F9B233F}" destId="{D6F316F2-656E-442E-A151-57505B57B676}" srcOrd="0" destOrd="0" presId="urn:microsoft.com/office/officeart/2016/7/layout/RepeatingBendingProcessNew"/>
    <dgm:cxn modelId="{C51CB589-E449-4A23-BC78-4285B3E57B9A}" type="presOf" srcId="{CDC6010F-13B5-4FFD-954C-2E1DC905FB2D}" destId="{75194149-916F-4B80-93F3-A57EECBB4399}" srcOrd="1" destOrd="0" presId="urn:microsoft.com/office/officeart/2016/7/layout/RepeatingBendingProcessNew"/>
    <dgm:cxn modelId="{CE441F8F-94A9-49EC-AFE5-F231F0E32112}" type="presOf" srcId="{7B644648-A336-4BE8-ADB9-A356A80B6563}" destId="{69F399AA-ED74-4D81-92CB-940DE62A3B14}" srcOrd="1" destOrd="0" presId="urn:microsoft.com/office/officeart/2016/7/layout/RepeatingBendingProcessNew"/>
    <dgm:cxn modelId="{20B9CA8F-6DE5-47AC-B110-F36D34E74414}" srcId="{774AB728-F35E-4489-BB77-F3A92221AAC3}" destId="{85C431E1-7E11-4EF9-87BA-07D0496379E8}" srcOrd="11" destOrd="0" parTransId="{582AAF4D-5E31-4504-8BA1-1FFFD21F3474}" sibTransId="{90994AA8-01EC-4C56-9447-64357FBFB293}"/>
    <dgm:cxn modelId="{7C63A293-12EC-46CA-8440-D950864A38C8}" srcId="{774AB728-F35E-4489-BB77-F3A92221AAC3}" destId="{345E49B9-37DD-453F-A22E-80ECC8C565BE}" srcOrd="1" destOrd="0" parTransId="{736579B1-000F-47C2-85C9-9FF98CCAD1E0}" sibTransId="{8BF8928C-459D-454C-90B5-8BAF7F266434}"/>
    <dgm:cxn modelId="{84303894-5C29-47C3-BA30-EC6C58BB88BD}" type="presOf" srcId="{85C431E1-7E11-4EF9-87BA-07D0496379E8}" destId="{8CD878FD-428D-4C1D-A770-6AB8798DD9B6}" srcOrd="0" destOrd="0" presId="urn:microsoft.com/office/officeart/2016/7/layout/RepeatingBendingProcessNew"/>
    <dgm:cxn modelId="{38A0E895-A044-44BA-AD0A-B118FFA4776F}" type="presOf" srcId="{8BF8928C-459D-454C-90B5-8BAF7F266434}" destId="{35A321D2-FB94-45FD-B827-022D4FD189B2}" srcOrd="0" destOrd="0" presId="urn:microsoft.com/office/officeart/2016/7/layout/RepeatingBendingProcessNew"/>
    <dgm:cxn modelId="{4560BFA3-C063-4884-9AD4-53E8F92C9A5E}" type="presOf" srcId="{90994AA8-01EC-4C56-9447-64357FBFB293}" destId="{07F6EA8C-2F9D-4AB7-8900-8182B4CC2FAC}" srcOrd="0" destOrd="0" presId="urn:microsoft.com/office/officeart/2016/7/layout/RepeatingBendingProcessNew"/>
    <dgm:cxn modelId="{53107CAE-5850-4954-91F6-D59DD6F64A9C}" type="presOf" srcId="{FE6DDEB6-4EA9-4547-937D-E293C904D875}" destId="{58F314D0-BFE7-4A1F-A919-62A05DBC2014}" srcOrd="0" destOrd="0" presId="urn:microsoft.com/office/officeart/2016/7/layout/RepeatingBendingProcessNew"/>
    <dgm:cxn modelId="{008389BD-FD13-4306-8825-10BBB6287C24}" type="presOf" srcId="{801E85AA-6318-4D75-9AC2-5B4F6479548E}" destId="{527E3958-3221-4FE5-B7E7-E1C2AA4E382B}" srcOrd="1" destOrd="0" presId="urn:microsoft.com/office/officeart/2016/7/layout/RepeatingBendingProcessNew"/>
    <dgm:cxn modelId="{146FD1C1-8A29-4219-82C7-5BB10DCBB111}" type="presOf" srcId="{7B644648-A336-4BE8-ADB9-A356A80B6563}" destId="{DAB23904-46E5-4F24-AC80-5379975FC712}" srcOrd="0" destOrd="0" presId="urn:microsoft.com/office/officeart/2016/7/layout/RepeatingBendingProcessNew"/>
    <dgm:cxn modelId="{F26072C3-72CD-4F6E-B141-996C609F8741}" type="presOf" srcId="{A9678515-761B-4CA9-A724-9FC423539293}" destId="{C1F61102-B4C3-4D03-9842-40B1233CB49D}" srcOrd="0" destOrd="0" presId="urn:microsoft.com/office/officeart/2016/7/layout/RepeatingBendingProcessNew"/>
    <dgm:cxn modelId="{CE94ADC7-BC67-4771-B4D5-DA7736193DB5}" srcId="{774AB728-F35E-4489-BB77-F3A92221AAC3}" destId="{45865767-9100-473C-A0F7-983D2A1644A0}" srcOrd="10" destOrd="0" parTransId="{A377C81D-504A-4981-A64B-C3005A62B590}" sibTransId="{49C631B1-1410-4D8E-B9C9-415DAEC2C2C1}"/>
    <dgm:cxn modelId="{4C919FCA-3539-44D1-BED0-8D6BD0DF67C0}" srcId="{774AB728-F35E-4489-BB77-F3A92221AAC3}" destId="{DB486A80-B98D-4836-9FC9-9F4632C4F7A4}" srcOrd="12" destOrd="0" parTransId="{7F5D2EF3-0253-43D1-ADFC-FDA04ECFB34F}" sibTransId="{7B644648-A336-4BE8-ADB9-A356A80B6563}"/>
    <dgm:cxn modelId="{2A1F10CE-FC67-4796-9306-32C7B6E83EEF}" srcId="{774AB728-F35E-4489-BB77-F3A92221AAC3}" destId="{6F0D4F96-295C-4D8C-B8DF-B2A4267D4533}" srcOrd="2" destOrd="0" parTransId="{A1D41151-B169-45DF-A925-D740703DFBA3}" sibTransId="{F007DF7F-154F-4359-924E-BC776FE1D3C0}"/>
    <dgm:cxn modelId="{1C6D44D3-0DEB-48E6-ADDC-FF23C66F5F96}" type="presOf" srcId="{8BF8928C-459D-454C-90B5-8BAF7F266434}" destId="{020F282F-DD68-4FF4-8255-3A58D8F63ACA}" srcOrd="1" destOrd="0" presId="urn:microsoft.com/office/officeart/2016/7/layout/RepeatingBendingProcessNew"/>
    <dgm:cxn modelId="{90861AD9-78BB-442B-BBBA-A9539AA56660}" srcId="{774AB728-F35E-4489-BB77-F3A92221AAC3}" destId="{A2409A0C-162A-4D5F-A72A-0C16355F354F}" srcOrd="6" destOrd="0" parTransId="{D5102330-15C5-42D0-AB53-8640A532C3A9}" sibTransId="{52541052-DC5B-49F6-9F20-B4CFC770FE74}"/>
    <dgm:cxn modelId="{BF1134DC-503C-49E1-96AA-3D488BB70AAF}" type="presOf" srcId="{A9678515-761B-4CA9-A724-9FC423539293}" destId="{8A251F70-EADE-4E3F-9B56-730B83334D0F}" srcOrd="1" destOrd="0" presId="urn:microsoft.com/office/officeart/2016/7/layout/RepeatingBendingProcessNew"/>
    <dgm:cxn modelId="{D4140EDE-41B0-45D4-B4B8-6ABC5121D0B7}" type="presOf" srcId="{A8912390-2D3E-4300-98DF-2A3AC4AF5637}" destId="{1154E0AA-D739-4966-9D4B-B6B1CA655DAD}" srcOrd="0" destOrd="0" presId="urn:microsoft.com/office/officeart/2016/7/layout/RepeatingBendingProcessNew"/>
    <dgm:cxn modelId="{AB5300E8-6BBF-4E45-8D67-5F25B2F20D73}" type="presOf" srcId="{5D9A16E5-90E3-4E88-AE8C-0F7BEC3B2E7E}" destId="{9501E988-4FB4-4D95-B809-A1847ADD4887}" srcOrd="0" destOrd="0" presId="urn:microsoft.com/office/officeart/2016/7/layout/RepeatingBendingProcessNew"/>
    <dgm:cxn modelId="{E9A6E4E9-1193-4978-B7DB-0E21C92E6BC9}" type="presOf" srcId="{52541052-DC5B-49F6-9F20-B4CFC770FE74}" destId="{5D0AD9F9-D02A-44F7-B8A9-B1222B95FBF8}" srcOrd="1" destOrd="0" presId="urn:microsoft.com/office/officeart/2016/7/layout/RepeatingBendingProcessNew"/>
    <dgm:cxn modelId="{2570FAEA-F80A-4782-8275-69F2959C17EA}" srcId="{774AB728-F35E-4489-BB77-F3A92221AAC3}" destId="{E29FB59C-0050-4EC6-B4F3-6186EF3920CB}" srcOrd="5" destOrd="0" parTransId="{4A0C2614-AC34-4F87-B069-DA3F19DB194C}" sibTransId="{9BD9B56D-E837-415E-ABBB-3507109EBA0A}"/>
    <dgm:cxn modelId="{09EF90EB-4919-42BD-96D5-0C9B4BBC0ED3}" type="presOf" srcId="{6F0D4F96-295C-4D8C-B8DF-B2A4267D4533}" destId="{08722950-7B2C-452F-A0DC-50DF51999765}" srcOrd="0" destOrd="0" presId="urn:microsoft.com/office/officeart/2016/7/layout/RepeatingBendingProcessNew"/>
    <dgm:cxn modelId="{2CACEEBB-8F1F-4E3E-809D-8B62CFE1337F}" type="presParOf" srcId="{E8675C9F-541E-4A35-AD0B-16509B1914E2}" destId="{F995A829-8208-4ACF-8AB4-FA5AABD3AAF5}" srcOrd="0" destOrd="0" presId="urn:microsoft.com/office/officeart/2016/7/layout/RepeatingBendingProcessNew"/>
    <dgm:cxn modelId="{FA190064-854F-4B87-AEB4-1A88AA80140A}" type="presParOf" srcId="{E8675C9F-541E-4A35-AD0B-16509B1914E2}" destId="{C1F61102-B4C3-4D03-9842-40B1233CB49D}" srcOrd="1" destOrd="0" presId="urn:microsoft.com/office/officeart/2016/7/layout/RepeatingBendingProcessNew"/>
    <dgm:cxn modelId="{E3B1A2E1-B8E3-4357-92B9-FF0E09AD5171}" type="presParOf" srcId="{C1F61102-B4C3-4D03-9842-40B1233CB49D}" destId="{8A251F70-EADE-4E3F-9B56-730B83334D0F}" srcOrd="0" destOrd="0" presId="urn:microsoft.com/office/officeart/2016/7/layout/RepeatingBendingProcessNew"/>
    <dgm:cxn modelId="{AED5627A-EFEB-43E5-B866-5816E4D232BE}" type="presParOf" srcId="{E8675C9F-541E-4A35-AD0B-16509B1914E2}" destId="{1649B164-0327-40E6-90A6-1EF1D09B8F24}" srcOrd="2" destOrd="0" presId="urn:microsoft.com/office/officeart/2016/7/layout/RepeatingBendingProcessNew"/>
    <dgm:cxn modelId="{46A276D6-0C9A-4881-8B5E-080C8607703F}" type="presParOf" srcId="{E8675C9F-541E-4A35-AD0B-16509B1914E2}" destId="{35A321D2-FB94-45FD-B827-022D4FD189B2}" srcOrd="3" destOrd="0" presId="urn:microsoft.com/office/officeart/2016/7/layout/RepeatingBendingProcessNew"/>
    <dgm:cxn modelId="{08851EC7-C703-44AD-81FE-4F45F56D8974}" type="presParOf" srcId="{35A321D2-FB94-45FD-B827-022D4FD189B2}" destId="{020F282F-DD68-4FF4-8255-3A58D8F63ACA}" srcOrd="0" destOrd="0" presId="urn:microsoft.com/office/officeart/2016/7/layout/RepeatingBendingProcessNew"/>
    <dgm:cxn modelId="{89C4EABB-1EB5-4B97-9A39-A689B4F7C90F}" type="presParOf" srcId="{E8675C9F-541E-4A35-AD0B-16509B1914E2}" destId="{08722950-7B2C-452F-A0DC-50DF51999765}" srcOrd="4" destOrd="0" presId="urn:microsoft.com/office/officeart/2016/7/layout/RepeatingBendingProcessNew"/>
    <dgm:cxn modelId="{902AF10F-0A8B-4EB9-ABB4-468D97AAAF40}" type="presParOf" srcId="{E8675C9F-541E-4A35-AD0B-16509B1914E2}" destId="{5CF280EF-9183-462B-909B-E9B63D2003B0}" srcOrd="5" destOrd="0" presId="urn:microsoft.com/office/officeart/2016/7/layout/RepeatingBendingProcessNew"/>
    <dgm:cxn modelId="{95528816-D805-4CE6-9FEC-E17263E4D6B7}" type="presParOf" srcId="{5CF280EF-9183-462B-909B-E9B63D2003B0}" destId="{F265BA2F-C155-4916-9998-B611C4988D82}" srcOrd="0" destOrd="0" presId="urn:microsoft.com/office/officeart/2016/7/layout/RepeatingBendingProcessNew"/>
    <dgm:cxn modelId="{AFA7911F-9456-455B-80C4-DB63C71F745C}" type="presParOf" srcId="{E8675C9F-541E-4A35-AD0B-16509B1914E2}" destId="{58F314D0-BFE7-4A1F-A919-62A05DBC2014}" srcOrd="6" destOrd="0" presId="urn:microsoft.com/office/officeart/2016/7/layout/RepeatingBendingProcessNew"/>
    <dgm:cxn modelId="{18FE8505-846B-4961-86F9-AED173D5C3E4}" type="presParOf" srcId="{E8675C9F-541E-4A35-AD0B-16509B1914E2}" destId="{995351AF-07B5-4892-9C9B-ECF714BB53CA}" srcOrd="7" destOrd="0" presId="urn:microsoft.com/office/officeart/2016/7/layout/RepeatingBendingProcessNew"/>
    <dgm:cxn modelId="{3B27BB50-977A-4E5C-86E5-9BDA437A46FC}" type="presParOf" srcId="{995351AF-07B5-4892-9C9B-ECF714BB53CA}" destId="{630217C9-4F3C-4EE5-8854-3E149F56FF09}" srcOrd="0" destOrd="0" presId="urn:microsoft.com/office/officeart/2016/7/layout/RepeatingBendingProcessNew"/>
    <dgm:cxn modelId="{577978D9-D9CA-4F77-B1D6-7F6C11A156BD}" type="presParOf" srcId="{E8675C9F-541E-4A35-AD0B-16509B1914E2}" destId="{9501E988-4FB4-4D95-B809-A1847ADD4887}" srcOrd="8" destOrd="0" presId="urn:microsoft.com/office/officeart/2016/7/layout/RepeatingBendingProcessNew"/>
    <dgm:cxn modelId="{33C83C87-B87A-4D4C-A067-47C5782A0849}" type="presParOf" srcId="{E8675C9F-541E-4A35-AD0B-16509B1914E2}" destId="{D6F316F2-656E-442E-A151-57505B57B676}" srcOrd="9" destOrd="0" presId="urn:microsoft.com/office/officeart/2016/7/layout/RepeatingBendingProcessNew"/>
    <dgm:cxn modelId="{0F82DF96-58CE-4205-8E6C-860AB869EBF9}" type="presParOf" srcId="{D6F316F2-656E-442E-A151-57505B57B676}" destId="{B17FC341-8705-4206-8AEE-648002D07F0D}" srcOrd="0" destOrd="0" presId="urn:microsoft.com/office/officeart/2016/7/layout/RepeatingBendingProcessNew"/>
    <dgm:cxn modelId="{1351D9B3-5417-4C2B-8C13-AB6492FD66A0}" type="presParOf" srcId="{E8675C9F-541E-4A35-AD0B-16509B1914E2}" destId="{4C7A842B-5BE2-49B9-8A19-05944B54F068}" srcOrd="10" destOrd="0" presId="urn:microsoft.com/office/officeart/2016/7/layout/RepeatingBendingProcessNew"/>
    <dgm:cxn modelId="{5D1E1D76-A7C3-4734-9CD2-F882420A05F7}" type="presParOf" srcId="{E8675C9F-541E-4A35-AD0B-16509B1914E2}" destId="{B824562A-7FE2-4ED3-A865-0446A065936C}" srcOrd="11" destOrd="0" presId="urn:microsoft.com/office/officeart/2016/7/layout/RepeatingBendingProcessNew"/>
    <dgm:cxn modelId="{E9B1FC70-700C-43AC-AB68-2C2CF1E1D9AE}" type="presParOf" srcId="{B824562A-7FE2-4ED3-A865-0446A065936C}" destId="{4102FDF3-AE8A-407F-82F1-C0719B51E34F}" srcOrd="0" destOrd="0" presId="urn:microsoft.com/office/officeart/2016/7/layout/RepeatingBendingProcessNew"/>
    <dgm:cxn modelId="{AC2A1E01-D796-4E2D-B801-B625B8EE4D5F}" type="presParOf" srcId="{E8675C9F-541E-4A35-AD0B-16509B1914E2}" destId="{2CEF2191-E0A0-406C-9EA8-0E32DA6C6FAD}" srcOrd="12" destOrd="0" presId="urn:microsoft.com/office/officeart/2016/7/layout/RepeatingBendingProcessNew"/>
    <dgm:cxn modelId="{0FB399E3-9B0F-43CE-8D20-40D973440E86}" type="presParOf" srcId="{E8675C9F-541E-4A35-AD0B-16509B1914E2}" destId="{2B54DBD1-A7FF-4296-93A4-5C78423AB2B1}" srcOrd="13" destOrd="0" presId="urn:microsoft.com/office/officeart/2016/7/layout/RepeatingBendingProcessNew"/>
    <dgm:cxn modelId="{97297BF4-F7B4-4344-84AA-8BE30E449D67}" type="presParOf" srcId="{2B54DBD1-A7FF-4296-93A4-5C78423AB2B1}" destId="{5D0AD9F9-D02A-44F7-B8A9-B1222B95FBF8}" srcOrd="0" destOrd="0" presId="urn:microsoft.com/office/officeart/2016/7/layout/RepeatingBendingProcessNew"/>
    <dgm:cxn modelId="{E6E533B0-0CEF-4992-B1A8-40B951DA89EC}" type="presParOf" srcId="{E8675C9F-541E-4A35-AD0B-16509B1914E2}" destId="{C6B61CF1-374B-4017-8408-DAEF75FEAA5C}" srcOrd="14" destOrd="0" presId="urn:microsoft.com/office/officeart/2016/7/layout/RepeatingBendingProcessNew"/>
    <dgm:cxn modelId="{5EF2D7F2-7F8A-4647-BBFC-2D4A7550F851}" type="presParOf" srcId="{E8675C9F-541E-4A35-AD0B-16509B1914E2}" destId="{8F52BE94-3B30-4E36-98AD-4418E0B487B7}" srcOrd="15" destOrd="0" presId="urn:microsoft.com/office/officeart/2016/7/layout/RepeatingBendingProcessNew"/>
    <dgm:cxn modelId="{D3EE8D23-ACC5-49FE-ACBA-B73785C224BE}" type="presParOf" srcId="{8F52BE94-3B30-4E36-98AD-4418E0B487B7}" destId="{527E3958-3221-4FE5-B7E7-E1C2AA4E382B}" srcOrd="0" destOrd="0" presId="urn:microsoft.com/office/officeart/2016/7/layout/RepeatingBendingProcessNew"/>
    <dgm:cxn modelId="{F90CE963-ADFF-40D0-ABFD-3FAA1DBDEA2B}" type="presParOf" srcId="{E8675C9F-541E-4A35-AD0B-16509B1914E2}" destId="{58143C87-ED8C-4163-B2F8-E5BF452BFCA8}" srcOrd="16" destOrd="0" presId="urn:microsoft.com/office/officeart/2016/7/layout/RepeatingBendingProcessNew"/>
    <dgm:cxn modelId="{F2A76FA2-F0AE-48BA-9C6F-DAAD47250163}" type="presParOf" srcId="{E8675C9F-541E-4A35-AD0B-16509B1914E2}" destId="{B5037228-BBC3-4039-B533-FB17296B4FFD}" srcOrd="17" destOrd="0" presId="urn:microsoft.com/office/officeart/2016/7/layout/RepeatingBendingProcessNew"/>
    <dgm:cxn modelId="{7C3BE71C-F448-461D-9338-96870CD13A0F}" type="presParOf" srcId="{B5037228-BBC3-4039-B533-FB17296B4FFD}" destId="{75194149-916F-4B80-93F3-A57EECBB4399}" srcOrd="0" destOrd="0" presId="urn:microsoft.com/office/officeart/2016/7/layout/RepeatingBendingProcessNew"/>
    <dgm:cxn modelId="{D7B7012B-421D-4700-B223-B76A96CDF7A8}" type="presParOf" srcId="{E8675C9F-541E-4A35-AD0B-16509B1914E2}" destId="{1154E0AA-D739-4966-9D4B-B6B1CA655DAD}" srcOrd="18" destOrd="0" presId="urn:microsoft.com/office/officeart/2016/7/layout/RepeatingBendingProcessNew"/>
    <dgm:cxn modelId="{C86F16B9-CFBE-4837-B7C4-E56F9E18C64F}" type="presParOf" srcId="{E8675C9F-541E-4A35-AD0B-16509B1914E2}" destId="{47B4A358-DA0E-4454-8245-61E944CF4707}" srcOrd="19" destOrd="0" presId="urn:microsoft.com/office/officeart/2016/7/layout/RepeatingBendingProcessNew"/>
    <dgm:cxn modelId="{6C0ED346-9141-4D60-A130-1AD39A31B17C}" type="presParOf" srcId="{47B4A358-DA0E-4454-8245-61E944CF4707}" destId="{5DB85225-95FB-4E77-874C-E0BAFF75E187}" srcOrd="0" destOrd="0" presId="urn:microsoft.com/office/officeart/2016/7/layout/RepeatingBendingProcessNew"/>
    <dgm:cxn modelId="{9B0E8363-56ED-457C-81A5-D23B4BBA1E5F}" type="presParOf" srcId="{E8675C9F-541E-4A35-AD0B-16509B1914E2}" destId="{7118593F-201C-402A-B803-1E029F8A83DF}" srcOrd="20" destOrd="0" presId="urn:microsoft.com/office/officeart/2016/7/layout/RepeatingBendingProcessNew"/>
    <dgm:cxn modelId="{47EA0FE0-02EA-4CDA-A34C-78A4AC0B4E68}" type="presParOf" srcId="{E8675C9F-541E-4A35-AD0B-16509B1914E2}" destId="{125C460C-03F3-46C1-8CFB-6491CC5E9DE9}" srcOrd="21" destOrd="0" presId="urn:microsoft.com/office/officeart/2016/7/layout/RepeatingBendingProcessNew"/>
    <dgm:cxn modelId="{5F8E723F-261B-4D0C-B4F4-BBC3713CAD27}" type="presParOf" srcId="{125C460C-03F3-46C1-8CFB-6491CC5E9DE9}" destId="{556786EE-2F7C-4AB6-932D-AC2ABF567B3B}" srcOrd="0" destOrd="0" presId="urn:microsoft.com/office/officeart/2016/7/layout/RepeatingBendingProcessNew"/>
    <dgm:cxn modelId="{4BF2F48B-4D3E-42AE-8441-2CC63FFF8835}" type="presParOf" srcId="{E8675C9F-541E-4A35-AD0B-16509B1914E2}" destId="{8CD878FD-428D-4C1D-A770-6AB8798DD9B6}" srcOrd="22" destOrd="0" presId="urn:microsoft.com/office/officeart/2016/7/layout/RepeatingBendingProcessNew"/>
    <dgm:cxn modelId="{98E17AC8-ADE5-4C3B-BCA3-1833D1EF35EF}" type="presParOf" srcId="{E8675C9F-541E-4A35-AD0B-16509B1914E2}" destId="{07F6EA8C-2F9D-4AB7-8900-8182B4CC2FAC}" srcOrd="23" destOrd="0" presId="urn:microsoft.com/office/officeart/2016/7/layout/RepeatingBendingProcessNew"/>
    <dgm:cxn modelId="{1A19DC1E-14AB-4F9E-9446-AEEEF1F21984}" type="presParOf" srcId="{07F6EA8C-2F9D-4AB7-8900-8182B4CC2FAC}" destId="{63017E86-7452-4BF4-8AA5-BBA912CC81DC}" srcOrd="0" destOrd="0" presId="urn:microsoft.com/office/officeart/2016/7/layout/RepeatingBendingProcessNew"/>
    <dgm:cxn modelId="{36C388F9-3490-429D-A779-651AC47B61F5}" type="presParOf" srcId="{E8675C9F-541E-4A35-AD0B-16509B1914E2}" destId="{48E9AB86-73E7-4EEB-A6C4-7F5081AE3B9E}" srcOrd="24" destOrd="0" presId="urn:microsoft.com/office/officeart/2016/7/layout/RepeatingBendingProcessNew"/>
    <dgm:cxn modelId="{6C911D0C-5C6B-412A-A576-5B46394430B5}" type="presParOf" srcId="{E8675C9F-541E-4A35-AD0B-16509B1914E2}" destId="{DAB23904-46E5-4F24-AC80-5379975FC712}" srcOrd="25" destOrd="0" presId="urn:microsoft.com/office/officeart/2016/7/layout/RepeatingBendingProcessNew"/>
    <dgm:cxn modelId="{804301DD-A995-4953-82CD-6284B51EC2B9}" type="presParOf" srcId="{DAB23904-46E5-4F24-AC80-5379975FC712}" destId="{69F399AA-ED74-4D81-92CB-940DE62A3B14}" srcOrd="0" destOrd="0" presId="urn:microsoft.com/office/officeart/2016/7/layout/RepeatingBendingProcessNew"/>
    <dgm:cxn modelId="{60FD9430-B75C-449C-9D60-9C0D062BCA90}" type="presParOf" srcId="{E8675C9F-541E-4A35-AD0B-16509B1914E2}" destId="{D120C705-4595-436F-8925-BFCE490057A3}" srcOrd="2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4510A-77AC-445F-A443-2F03CAC005E6}">
      <dsp:nvSpPr>
        <dsp:cNvPr id="0" name=""/>
        <dsp:cNvSpPr/>
      </dsp:nvSpPr>
      <dsp:spPr>
        <a:xfrm>
          <a:off x="0" y="115143"/>
          <a:ext cx="6798539" cy="6696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100" kern="1200" dirty="0"/>
            <a:t>建壳</a:t>
          </a:r>
          <a:endParaRPr lang="en-US" sz="1100" kern="1200" dirty="0"/>
        </a:p>
      </dsp:txBody>
      <dsp:txXfrm>
        <a:off x="32689" y="147832"/>
        <a:ext cx="6733161" cy="604264"/>
      </dsp:txXfrm>
    </dsp:sp>
    <dsp:sp modelId="{52590859-16C9-4BCD-9B65-D9A1FD26106A}">
      <dsp:nvSpPr>
        <dsp:cNvPr id="0" name=""/>
        <dsp:cNvSpPr/>
      </dsp:nvSpPr>
      <dsp:spPr>
        <a:xfrm>
          <a:off x="0" y="816465"/>
          <a:ext cx="6798539" cy="669642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</a:t>
          </a:r>
          <a:r>
            <a:rPr lang="zh-CN" sz="1100" kern="1200" dirty="0"/>
            <a:t>上传</a:t>
          </a:r>
          <a:r>
            <a:rPr lang="en-US" sz="1100" kern="1200" dirty="0"/>
            <a:t>RFQ</a:t>
          </a:r>
          <a:r>
            <a:rPr lang="zh-CN" sz="1100" kern="1200" dirty="0"/>
            <a:t>，</a:t>
          </a:r>
          <a:r>
            <a:rPr lang="en-US" sz="1100" kern="1200" dirty="0"/>
            <a:t>AI</a:t>
          </a:r>
          <a:r>
            <a:rPr lang="zh-CN" sz="1100" kern="1200" dirty="0"/>
            <a:t>两层解析</a:t>
          </a:r>
          <a:r>
            <a:rPr lang="en-US" sz="1100" kern="1200" dirty="0"/>
            <a:t>+ME</a:t>
          </a:r>
          <a:r>
            <a:rPr lang="zh-CN" sz="1100" kern="1200" dirty="0"/>
            <a:t>手动确认</a:t>
          </a:r>
          <a:endParaRPr lang="en-US" sz="1100" kern="1200" dirty="0"/>
        </a:p>
      </dsp:txBody>
      <dsp:txXfrm>
        <a:off x="32689" y="849154"/>
        <a:ext cx="6733161" cy="604264"/>
      </dsp:txXfrm>
    </dsp:sp>
    <dsp:sp modelId="{7872CEAB-5FBE-4164-81B1-65BA857C6A46}">
      <dsp:nvSpPr>
        <dsp:cNvPr id="0" name=""/>
        <dsp:cNvSpPr/>
      </dsp:nvSpPr>
      <dsp:spPr>
        <a:xfrm>
          <a:off x="0" y="1517787"/>
          <a:ext cx="6798539" cy="669642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100" kern="1200" dirty="0"/>
            <a:t>系统自动填充</a:t>
          </a:r>
          <a:r>
            <a:rPr lang="en-US" sz="1100" kern="1200" dirty="0"/>
            <a:t>component, EEBOM</a:t>
          </a:r>
          <a:r>
            <a:rPr lang="zh-CN" sz="1100" kern="1200" dirty="0"/>
            <a:t>，</a:t>
          </a:r>
          <a:r>
            <a:rPr lang="en-US" sz="1100" kern="1200" dirty="0"/>
            <a:t>MEBOM</a:t>
          </a:r>
          <a:r>
            <a:rPr lang="zh-CN" sz="1100" kern="1200" dirty="0"/>
            <a:t>，</a:t>
          </a:r>
          <a:r>
            <a:rPr lang="en-US" sz="1100" kern="1200" dirty="0"/>
            <a:t>Packaging</a:t>
          </a:r>
          <a:r>
            <a:rPr lang="zh-CN" sz="1100" kern="1200" dirty="0"/>
            <a:t>自动关联到相应的</a:t>
          </a:r>
          <a:r>
            <a:rPr lang="en-US" sz="1100" kern="1200" dirty="0"/>
            <a:t>component</a:t>
          </a:r>
        </a:p>
      </dsp:txBody>
      <dsp:txXfrm>
        <a:off x="32689" y="1550476"/>
        <a:ext cx="6733161" cy="604264"/>
      </dsp:txXfrm>
    </dsp:sp>
    <dsp:sp modelId="{427316BC-CFC7-4361-971B-48264C3F761E}">
      <dsp:nvSpPr>
        <dsp:cNvPr id="0" name=""/>
        <dsp:cNvSpPr/>
      </dsp:nvSpPr>
      <dsp:spPr>
        <a:xfrm>
          <a:off x="0" y="2219109"/>
          <a:ext cx="6798539" cy="669642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IE</a:t>
          </a:r>
          <a:r>
            <a:rPr lang="zh-CN" sz="1100" kern="1200" dirty="0"/>
            <a:t>选择</a:t>
          </a:r>
          <a:r>
            <a:rPr lang="en-US" sz="1100" kern="1200" dirty="0" err="1"/>
            <a:t>process_route_type</a:t>
          </a:r>
          <a:endParaRPr lang="en-US" sz="1100" kern="1200" dirty="0"/>
        </a:p>
      </dsp:txBody>
      <dsp:txXfrm>
        <a:off x="32689" y="2251798"/>
        <a:ext cx="6733161" cy="604264"/>
      </dsp:txXfrm>
    </dsp:sp>
    <dsp:sp modelId="{7AB7FB7C-AB43-4407-B564-6E12FDD244A7}">
      <dsp:nvSpPr>
        <dsp:cNvPr id="0" name=""/>
        <dsp:cNvSpPr/>
      </dsp:nvSpPr>
      <dsp:spPr>
        <a:xfrm>
          <a:off x="0" y="2920431"/>
          <a:ext cx="6798539" cy="669642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100" kern="1200"/>
            <a:t>系统根据</a:t>
          </a:r>
          <a:r>
            <a:rPr lang="en-US" sz="1100" kern="1200"/>
            <a:t>type</a:t>
          </a:r>
          <a:r>
            <a:rPr lang="zh-CN" sz="1100" kern="1200"/>
            <a:t>和</a:t>
          </a:r>
          <a:r>
            <a:rPr lang="en-US" sz="1100" kern="1200"/>
            <a:t>component </a:t>
          </a:r>
          <a:r>
            <a:rPr lang="zh-CN" sz="1100" kern="1200"/>
            <a:t>结构，自动构建命名名称发送</a:t>
          </a:r>
          <a:r>
            <a:rPr lang="en-US" sz="1100" kern="1200"/>
            <a:t>IE</a:t>
          </a:r>
          <a:r>
            <a:rPr lang="zh-CN" sz="1100" kern="1200"/>
            <a:t>， </a:t>
          </a:r>
          <a:r>
            <a:rPr lang="en-US" sz="1100" kern="1200"/>
            <a:t>IE</a:t>
          </a:r>
          <a:r>
            <a:rPr lang="zh-CN" sz="1100" kern="1200"/>
            <a:t>将上传文件按照系统自动发送的文件名命名后，一键上传。系统一层标识符识别，一层语义识别做智能关联，置信度看板以及确认机制，确保</a:t>
          </a:r>
          <a:r>
            <a:rPr lang="en-US" sz="1100" kern="1200"/>
            <a:t>100%</a:t>
          </a:r>
          <a:r>
            <a:rPr lang="zh-CN" sz="1100" kern="1200"/>
            <a:t>精准匹配。</a:t>
          </a:r>
          <a:endParaRPr lang="en-US" sz="1100" kern="1200"/>
        </a:p>
      </dsp:txBody>
      <dsp:txXfrm>
        <a:off x="32689" y="2953120"/>
        <a:ext cx="6733161" cy="604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C2CD2-3B1F-4855-A75D-867739FF3EBD}">
      <dsp:nvSpPr>
        <dsp:cNvPr id="0" name=""/>
        <dsp:cNvSpPr/>
      </dsp:nvSpPr>
      <dsp:spPr>
        <a:xfrm>
          <a:off x="0" y="481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20F0D-F6F5-4198-877B-003E973DB09A}">
      <dsp:nvSpPr>
        <dsp:cNvPr id="0" name=""/>
        <dsp:cNvSpPr/>
      </dsp:nvSpPr>
      <dsp:spPr>
        <a:xfrm>
          <a:off x="0" y="481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├─ </a:t>
          </a:r>
          <a:r>
            <a:rPr lang="zh-CN" sz="1100" b="1" kern="1200"/>
            <a:t>接上页的</a:t>
          </a:r>
          <a:r>
            <a:rPr lang="en-US" sz="1100" b="1" kern="1200"/>
            <a:t>B&amp;O</a:t>
          </a:r>
          <a:r>
            <a:rPr lang="zh-CN" sz="1100" b="1" kern="1200"/>
            <a:t>件的关系两种情况之</a:t>
          </a:r>
          <a:r>
            <a:rPr lang="en-US" sz="1100" b="1" kern="1200"/>
            <a:t>O</a:t>
          </a:r>
          <a:r>
            <a:rPr lang="zh-CN" sz="1100" b="1" kern="1200"/>
            <a:t>件的</a:t>
          </a:r>
          <a:r>
            <a:rPr lang="en-US" sz="1100" b="1" kern="1200"/>
            <a:t>procurement_scope</a:t>
          </a:r>
          <a:r>
            <a:rPr lang="zh-CN" sz="1100" b="1" kern="1200"/>
            <a:t>变化</a:t>
          </a:r>
          <a:endParaRPr lang="en-US" sz="1100" kern="1200"/>
        </a:p>
      </dsp:txBody>
      <dsp:txXfrm>
        <a:off x="0" y="481"/>
        <a:ext cx="5337241" cy="281476"/>
      </dsp:txXfrm>
    </dsp:sp>
    <dsp:sp modelId="{D1EC6FC4-8D28-4BA9-B552-F7B75B680858}">
      <dsp:nvSpPr>
        <dsp:cNvPr id="0" name=""/>
        <dsp:cNvSpPr/>
      </dsp:nvSpPr>
      <dsp:spPr>
        <a:xfrm>
          <a:off x="0" y="281958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D62A5-4607-48DA-AE33-E8ED9846B2B5}">
      <dsp:nvSpPr>
        <dsp:cNvPr id="0" name=""/>
        <dsp:cNvSpPr/>
      </dsp:nvSpPr>
      <dsp:spPr>
        <a:xfrm>
          <a:off x="0" y="281958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   </a:t>
          </a:r>
          <a:r>
            <a:rPr lang="zh-CN" sz="1100" b="1" kern="1200"/>
            <a:t>（从</a:t>
          </a:r>
          <a:r>
            <a:rPr lang="en-US" sz="1100" b="1" kern="1200"/>
            <a:t>INCLUDED</a:t>
          </a:r>
          <a:r>
            <a:rPr lang="zh-CN" sz="1100" b="1" kern="1200"/>
            <a:t>变成</a:t>
          </a:r>
          <a:r>
            <a:rPr lang="en-US" sz="1100" b="1" kern="1200"/>
            <a:t>SEPARATE</a:t>
          </a:r>
          <a:r>
            <a:rPr lang="zh-CN" sz="1100" b="1" kern="1200"/>
            <a:t>或反之）</a:t>
          </a:r>
          <a:endParaRPr lang="en-US" sz="1100" kern="1200"/>
        </a:p>
      </dsp:txBody>
      <dsp:txXfrm>
        <a:off x="0" y="281958"/>
        <a:ext cx="5337241" cy="281476"/>
      </dsp:txXfrm>
    </dsp:sp>
    <dsp:sp modelId="{EEE8E626-03B1-4070-8AE9-CE0C6C65D876}">
      <dsp:nvSpPr>
        <dsp:cNvPr id="0" name=""/>
        <dsp:cNvSpPr/>
      </dsp:nvSpPr>
      <dsp:spPr>
        <a:xfrm>
          <a:off x="0" y="563435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4A1FA-58B5-494F-8D8A-1084D521F2F1}">
      <dsp:nvSpPr>
        <dsp:cNvPr id="0" name=""/>
        <dsp:cNvSpPr/>
      </dsp:nvSpPr>
      <dsp:spPr>
        <a:xfrm>
          <a:off x="0" y="563435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   → </a:t>
          </a:r>
          <a:r>
            <a:rPr lang="zh-CN" sz="1100" b="1" kern="1200"/>
            <a:t>直接影响成本，必须触发</a:t>
          </a:r>
          <a:r>
            <a:rPr lang="en-US" sz="1100" b="1" kern="1200"/>
            <a:t>ECO</a:t>
          </a:r>
          <a:endParaRPr lang="en-US" sz="1100" kern="1200"/>
        </a:p>
      </dsp:txBody>
      <dsp:txXfrm>
        <a:off x="0" y="563435"/>
        <a:ext cx="5337241" cy="281476"/>
      </dsp:txXfrm>
    </dsp:sp>
    <dsp:sp modelId="{8850854D-8980-4936-AEF8-D0BA97E9CCFC}">
      <dsp:nvSpPr>
        <dsp:cNvPr id="0" name=""/>
        <dsp:cNvSpPr/>
      </dsp:nvSpPr>
      <dsp:spPr>
        <a:xfrm>
          <a:off x="0" y="844912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D6869-6E84-40D6-A8D4-1F7DD3816BDB}">
      <dsp:nvSpPr>
        <dsp:cNvPr id="0" name=""/>
        <dsp:cNvSpPr/>
      </dsp:nvSpPr>
      <dsp:spPr>
        <a:xfrm>
          <a:off x="0" y="844912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</a:t>
          </a:r>
          <a:endParaRPr lang="en-US" sz="1100" kern="1200"/>
        </a:p>
      </dsp:txBody>
      <dsp:txXfrm>
        <a:off x="0" y="844912"/>
        <a:ext cx="5337241" cy="281476"/>
      </dsp:txXfrm>
    </dsp:sp>
    <dsp:sp modelId="{DC4FF505-EA48-4A84-A8E0-AA493313E3A1}">
      <dsp:nvSpPr>
        <dsp:cNvPr id="0" name=""/>
        <dsp:cNvSpPr/>
      </dsp:nvSpPr>
      <dsp:spPr>
        <a:xfrm>
          <a:off x="0" y="1126389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20EFC-2E2E-4BCF-9667-4E78DEA136B7}">
      <dsp:nvSpPr>
        <dsp:cNvPr id="0" name=""/>
        <dsp:cNvSpPr/>
      </dsp:nvSpPr>
      <dsp:spPr>
        <a:xfrm>
          <a:off x="0" y="1126389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├─ Part No</a:t>
          </a:r>
          <a:r>
            <a:rPr lang="zh-CN" sz="1100" b="1" kern="1200"/>
            <a:t>从临时号变为正式</a:t>
          </a:r>
          <a:r>
            <a:rPr lang="en-US" sz="1100" b="1" kern="1200"/>
            <a:t>SAA</a:t>
          </a:r>
          <a:r>
            <a:rPr lang="zh-CN" sz="1100" b="1" kern="1200"/>
            <a:t>号</a:t>
          </a:r>
          <a:endParaRPr lang="en-US" sz="1100" kern="1200"/>
        </a:p>
      </dsp:txBody>
      <dsp:txXfrm>
        <a:off x="0" y="1126389"/>
        <a:ext cx="5337241" cy="281476"/>
      </dsp:txXfrm>
    </dsp:sp>
    <dsp:sp modelId="{E8F11E76-EEBC-45F0-841B-C6EFEF29C03F}">
      <dsp:nvSpPr>
        <dsp:cNvPr id="0" name=""/>
        <dsp:cNvSpPr/>
      </dsp:nvSpPr>
      <dsp:spPr>
        <a:xfrm>
          <a:off x="0" y="1407866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E1C8B-F217-435D-A2C7-7BB87EC299EF}">
      <dsp:nvSpPr>
        <dsp:cNvPr id="0" name=""/>
        <dsp:cNvSpPr/>
      </dsp:nvSpPr>
      <dsp:spPr>
        <a:xfrm>
          <a:off x="0" y="1407866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   → </a:t>
          </a:r>
          <a:r>
            <a:rPr lang="zh-CN" sz="1100" b="1" kern="1200"/>
            <a:t>是一次变更记录</a:t>
          </a:r>
          <a:endParaRPr lang="en-US" sz="1100" kern="1200"/>
        </a:p>
      </dsp:txBody>
      <dsp:txXfrm>
        <a:off x="0" y="1407866"/>
        <a:ext cx="5337241" cy="281476"/>
      </dsp:txXfrm>
    </dsp:sp>
    <dsp:sp modelId="{2F9DC0A6-2E50-4032-949F-C7A3BD5BCFF8}">
      <dsp:nvSpPr>
        <dsp:cNvPr id="0" name=""/>
        <dsp:cNvSpPr/>
      </dsp:nvSpPr>
      <dsp:spPr>
        <a:xfrm>
          <a:off x="0" y="1689343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B7D49-F897-4C06-BCD9-2444F33CCFFB}">
      <dsp:nvSpPr>
        <dsp:cNvPr id="0" name=""/>
        <dsp:cNvSpPr/>
      </dsp:nvSpPr>
      <dsp:spPr>
        <a:xfrm>
          <a:off x="0" y="1689343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</a:t>
          </a:r>
          <a:endParaRPr lang="en-US" sz="1100" kern="1200"/>
        </a:p>
      </dsp:txBody>
      <dsp:txXfrm>
        <a:off x="0" y="1689343"/>
        <a:ext cx="5337241" cy="281476"/>
      </dsp:txXfrm>
    </dsp:sp>
    <dsp:sp modelId="{E6D89A26-83B1-4E39-AB1E-A15263BECF17}">
      <dsp:nvSpPr>
        <dsp:cNvPr id="0" name=""/>
        <dsp:cNvSpPr/>
      </dsp:nvSpPr>
      <dsp:spPr>
        <a:xfrm>
          <a:off x="0" y="1970819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9F70D-7036-4E4E-857B-4E4254A0A6B2}">
      <dsp:nvSpPr>
        <dsp:cNvPr id="0" name=""/>
        <dsp:cNvSpPr/>
      </dsp:nvSpPr>
      <dsp:spPr>
        <a:xfrm>
          <a:off x="0" y="1970819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├─ Usage</a:t>
          </a:r>
          <a:r>
            <a:rPr lang="zh-CN" sz="1100" b="1" kern="1200"/>
            <a:t>数量变化</a:t>
          </a:r>
          <a:endParaRPr lang="en-US" sz="1100" kern="1200"/>
        </a:p>
      </dsp:txBody>
      <dsp:txXfrm>
        <a:off x="0" y="1970819"/>
        <a:ext cx="5337241" cy="281476"/>
      </dsp:txXfrm>
    </dsp:sp>
    <dsp:sp modelId="{98A6B755-8FCD-4C38-9720-86C2A4CB2CD8}">
      <dsp:nvSpPr>
        <dsp:cNvPr id="0" name=""/>
        <dsp:cNvSpPr/>
      </dsp:nvSpPr>
      <dsp:spPr>
        <a:xfrm>
          <a:off x="0" y="2252296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19BD6-FE94-4FBF-B465-1F1BC22571F6}">
      <dsp:nvSpPr>
        <dsp:cNvPr id="0" name=""/>
        <dsp:cNvSpPr/>
      </dsp:nvSpPr>
      <dsp:spPr>
        <a:xfrm>
          <a:off x="0" y="2252296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   </a:t>
          </a:r>
          <a:r>
            <a:rPr lang="zh-CN" sz="1100" b="1" kern="1200"/>
            <a:t>（用量从</a:t>
          </a:r>
          <a:r>
            <a:rPr lang="en-US" sz="1100" b="1" kern="1200"/>
            <a:t>1</a:t>
          </a:r>
          <a:r>
            <a:rPr lang="zh-CN" sz="1100" b="1" kern="1200"/>
            <a:t>改成</a:t>
          </a:r>
          <a:r>
            <a:rPr lang="en-US" sz="1100" b="1" kern="1200"/>
            <a:t>2</a:t>
          </a:r>
          <a:r>
            <a:rPr lang="zh-CN" sz="1100" b="1" kern="1200"/>
            <a:t>）</a:t>
          </a:r>
          <a:endParaRPr lang="en-US" sz="1100" kern="1200"/>
        </a:p>
      </dsp:txBody>
      <dsp:txXfrm>
        <a:off x="0" y="2252296"/>
        <a:ext cx="5337241" cy="281476"/>
      </dsp:txXfrm>
    </dsp:sp>
    <dsp:sp modelId="{76D0F46B-DF97-4766-BB0D-CC08C34D35EB}">
      <dsp:nvSpPr>
        <dsp:cNvPr id="0" name=""/>
        <dsp:cNvSpPr/>
      </dsp:nvSpPr>
      <dsp:spPr>
        <a:xfrm>
          <a:off x="0" y="2533773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48A36-EE4F-4178-B6EA-473A3E32BDD7}">
      <dsp:nvSpPr>
        <dsp:cNvPr id="0" name=""/>
        <dsp:cNvSpPr/>
      </dsp:nvSpPr>
      <dsp:spPr>
        <a:xfrm>
          <a:off x="0" y="2533773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   → </a:t>
          </a:r>
          <a:r>
            <a:rPr lang="zh-CN" sz="1100" b="1" kern="1200"/>
            <a:t>影响成本计算</a:t>
          </a:r>
          <a:endParaRPr lang="en-US" sz="1100" kern="1200"/>
        </a:p>
      </dsp:txBody>
      <dsp:txXfrm>
        <a:off x="0" y="2533773"/>
        <a:ext cx="5337241" cy="281476"/>
      </dsp:txXfrm>
    </dsp:sp>
    <dsp:sp modelId="{1FD239C8-F2A8-4C33-A5BE-688246F8D08C}">
      <dsp:nvSpPr>
        <dsp:cNvPr id="0" name=""/>
        <dsp:cNvSpPr/>
      </dsp:nvSpPr>
      <dsp:spPr>
        <a:xfrm>
          <a:off x="0" y="2815250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1D66E-051F-4088-818B-010A8E32011B}">
      <dsp:nvSpPr>
        <dsp:cNvPr id="0" name=""/>
        <dsp:cNvSpPr/>
      </dsp:nvSpPr>
      <dsp:spPr>
        <a:xfrm>
          <a:off x="0" y="2815250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│</a:t>
          </a:r>
          <a:endParaRPr lang="en-US" sz="1100" kern="1200"/>
        </a:p>
      </dsp:txBody>
      <dsp:txXfrm>
        <a:off x="0" y="2815250"/>
        <a:ext cx="5337241" cy="281476"/>
      </dsp:txXfrm>
    </dsp:sp>
    <dsp:sp modelId="{F5DA9852-135E-44B2-8857-A06B9B0BA5EC}">
      <dsp:nvSpPr>
        <dsp:cNvPr id="0" name=""/>
        <dsp:cNvSpPr/>
      </dsp:nvSpPr>
      <dsp:spPr>
        <a:xfrm>
          <a:off x="0" y="3096727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8E48B-9D5A-4D54-BAE7-4B8F283775AE}">
      <dsp:nvSpPr>
        <dsp:cNvPr id="0" name=""/>
        <dsp:cNvSpPr/>
      </dsp:nvSpPr>
      <dsp:spPr>
        <a:xfrm>
          <a:off x="0" y="3096727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└─ B</a:t>
          </a:r>
          <a:r>
            <a:rPr lang="zh-CN" sz="1100" b="1" kern="1200"/>
            <a:t>集供应商更换</a:t>
          </a:r>
          <a:endParaRPr lang="en-US" sz="1100" kern="1200"/>
        </a:p>
      </dsp:txBody>
      <dsp:txXfrm>
        <a:off x="0" y="3096727"/>
        <a:ext cx="5337241" cy="281476"/>
      </dsp:txXfrm>
    </dsp:sp>
    <dsp:sp modelId="{4B3D404D-3102-4423-952B-1F52303681C3}">
      <dsp:nvSpPr>
        <dsp:cNvPr id="0" name=""/>
        <dsp:cNvSpPr/>
      </dsp:nvSpPr>
      <dsp:spPr>
        <a:xfrm>
          <a:off x="0" y="3378204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73879-C021-4D9D-839A-587528DFABF9}">
      <dsp:nvSpPr>
        <dsp:cNvPr id="0" name=""/>
        <dsp:cNvSpPr/>
      </dsp:nvSpPr>
      <dsp:spPr>
        <a:xfrm>
          <a:off x="0" y="3378204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100" b="1" kern="1200"/>
            <a:t>（原来</a:t>
          </a:r>
          <a:r>
            <a:rPr lang="en-US" sz="1100" b="1" kern="1200"/>
            <a:t>A</a:t>
          </a:r>
          <a:r>
            <a:rPr lang="zh-CN" sz="1100" b="1" kern="1200"/>
            <a:t>供应商整包，改成</a:t>
          </a:r>
          <a:r>
            <a:rPr lang="en-US" sz="1100" b="1" kern="1200"/>
            <a:t>B</a:t>
          </a:r>
          <a:r>
            <a:rPr lang="zh-CN" sz="1100" b="1" kern="1200"/>
            <a:t>供应商）</a:t>
          </a:r>
          <a:endParaRPr lang="en-US" sz="1100" kern="1200"/>
        </a:p>
      </dsp:txBody>
      <dsp:txXfrm>
        <a:off x="0" y="3378204"/>
        <a:ext cx="5337241" cy="281476"/>
      </dsp:txXfrm>
    </dsp:sp>
    <dsp:sp modelId="{9E23B60E-0731-4C8E-ABA8-9DCCBB69B2E8}">
      <dsp:nvSpPr>
        <dsp:cNvPr id="0" name=""/>
        <dsp:cNvSpPr/>
      </dsp:nvSpPr>
      <dsp:spPr>
        <a:xfrm>
          <a:off x="0" y="3659681"/>
          <a:ext cx="5337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38145-3411-4A84-8E92-CBA1BC1056BB}">
      <dsp:nvSpPr>
        <dsp:cNvPr id="0" name=""/>
        <dsp:cNvSpPr/>
      </dsp:nvSpPr>
      <dsp:spPr>
        <a:xfrm>
          <a:off x="0" y="3659681"/>
          <a:ext cx="5337241" cy="28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→ </a:t>
          </a:r>
          <a:r>
            <a:rPr lang="zh-CN" sz="1100" b="1" kern="1200"/>
            <a:t>影响价格，需要重新报价</a:t>
          </a:r>
          <a:endParaRPr lang="en-US" sz="1100" kern="1200"/>
        </a:p>
      </dsp:txBody>
      <dsp:txXfrm>
        <a:off x="0" y="3659681"/>
        <a:ext cx="5337241" cy="281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61102-B4C3-4D03-9842-40B1233CB49D}">
      <dsp:nvSpPr>
        <dsp:cNvPr id="0" name=""/>
        <dsp:cNvSpPr/>
      </dsp:nvSpPr>
      <dsp:spPr>
        <a:xfrm>
          <a:off x="1513990" y="304291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4534" y="348685"/>
        <a:ext cx="13246" cy="2651"/>
      </dsp:txXfrm>
    </dsp:sp>
    <dsp:sp modelId="{F995A829-8208-4ACF-8AB4-FA5AABD3AAF5}">
      <dsp:nvSpPr>
        <dsp:cNvPr id="0" name=""/>
        <dsp:cNvSpPr/>
      </dsp:nvSpPr>
      <dsp:spPr>
        <a:xfrm>
          <a:off x="363895" y="4443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如何识别临时号转向正式立项物料号？</a:t>
          </a:r>
          <a:endParaRPr lang="en-US" sz="1200" kern="1200"/>
        </a:p>
      </dsp:txBody>
      <dsp:txXfrm>
        <a:off x="363895" y="4443"/>
        <a:ext cx="1151894" cy="691136"/>
      </dsp:txXfrm>
    </dsp:sp>
    <dsp:sp modelId="{35A321D2-FB94-45FD-B827-022D4FD189B2}">
      <dsp:nvSpPr>
        <dsp:cNvPr id="0" name=""/>
        <dsp:cNvSpPr/>
      </dsp:nvSpPr>
      <dsp:spPr>
        <a:xfrm>
          <a:off x="2930820" y="304291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1365" y="348685"/>
        <a:ext cx="13246" cy="2651"/>
      </dsp:txXfrm>
    </dsp:sp>
    <dsp:sp modelId="{1649B164-0327-40E6-90A6-1EF1D09B8F24}">
      <dsp:nvSpPr>
        <dsp:cNvPr id="0" name=""/>
        <dsp:cNvSpPr/>
      </dsp:nvSpPr>
      <dsp:spPr>
        <a:xfrm>
          <a:off x="1780726" y="4443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dirty="0"/>
            <a:t>M354-01（临时）= SAA-2106648（正式）</a:t>
          </a:r>
          <a:endParaRPr lang="en-US" sz="1200" kern="1200" dirty="0"/>
        </a:p>
      </dsp:txBody>
      <dsp:txXfrm>
        <a:off x="1780726" y="4443"/>
        <a:ext cx="1151894" cy="691136"/>
      </dsp:txXfrm>
    </dsp:sp>
    <dsp:sp modelId="{5CF280EF-9183-462B-909B-E9B63D2003B0}">
      <dsp:nvSpPr>
        <dsp:cNvPr id="0" name=""/>
        <dsp:cNvSpPr/>
      </dsp:nvSpPr>
      <dsp:spPr>
        <a:xfrm>
          <a:off x="939842" y="693780"/>
          <a:ext cx="2833661" cy="234335"/>
        </a:xfrm>
        <a:custGeom>
          <a:avLst/>
          <a:gdLst/>
          <a:ahLst/>
          <a:cxnLst/>
          <a:rect l="0" t="0" r="0" b="0"/>
          <a:pathLst>
            <a:path>
              <a:moveTo>
                <a:pt x="2833661" y="0"/>
              </a:moveTo>
              <a:lnTo>
                <a:pt x="2833661" y="134267"/>
              </a:lnTo>
              <a:lnTo>
                <a:pt x="0" y="134267"/>
              </a:lnTo>
              <a:lnTo>
                <a:pt x="0" y="2343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5523" y="809622"/>
        <a:ext cx="142300" cy="2651"/>
      </dsp:txXfrm>
    </dsp:sp>
    <dsp:sp modelId="{08722950-7B2C-452F-A0DC-50DF51999765}">
      <dsp:nvSpPr>
        <dsp:cNvPr id="0" name=""/>
        <dsp:cNvSpPr/>
      </dsp:nvSpPr>
      <dsp:spPr>
        <a:xfrm>
          <a:off x="3197556" y="4443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是同一个物料？</a:t>
          </a:r>
          <a:endParaRPr lang="en-US" sz="1200" kern="1200"/>
        </a:p>
      </dsp:txBody>
      <dsp:txXfrm>
        <a:off x="3197556" y="4443"/>
        <a:ext cx="1151894" cy="691136"/>
      </dsp:txXfrm>
    </dsp:sp>
    <dsp:sp modelId="{995351AF-07B5-4892-9C9B-ECF714BB53CA}">
      <dsp:nvSpPr>
        <dsp:cNvPr id="0" name=""/>
        <dsp:cNvSpPr/>
      </dsp:nvSpPr>
      <dsp:spPr>
        <a:xfrm>
          <a:off x="1513990" y="1260364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4534" y="1304758"/>
        <a:ext cx="13246" cy="2651"/>
      </dsp:txXfrm>
    </dsp:sp>
    <dsp:sp modelId="{58F314D0-BFE7-4A1F-A919-62A05DBC2014}">
      <dsp:nvSpPr>
        <dsp:cNvPr id="0" name=""/>
        <dsp:cNvSpPr/>
      </dsp:nvSpPr>
      <dsp:spPr>
        <a:xfrm>
          <a:off x="363895" y="960516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方案：ME更正时在系统里操作</a:t>
          </a:r>
          <a:endParaRPr lang="en-US" sz="1200" kern="1200"/>
        </a:p>
      </dsp:txBody>
      <dsp:txXfrm>
        <a:off x="363895" y="960516"/>
        <a:ext cx="1151894" cy="691136"/>
      </dsp:txXfrm>
    </dsp:sp>
    <dsp:sp modelId="{D6F316F2-656E-442E-A151-57505B57B676}">
      <dsp:nvSpPr>
        <dsp:cNvPr id="0" name=""/>
        <dsp:cNvSpPr/>
      </dsp:nvSpPr>
      <dsp:spPr>
        <a:xfrm>
          <a:off x="2930820" y="1260364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1365" y="1304758"/>
        <a:ext cx="13246" cy="2651"/>
      </dsp:txXfrm>
    </dsp:sp>
    <dsp:sp modelId="{9501E988-4FB4-4D95-B809-A1847ADD4887}">
      <dsp:nvSpPr>
        <dsp:cNvPr id="0" name=""/>
        <dsp:cNvSpPr/>
      </dsp:nvSpPr>
      <dsp:spPr>
        <a:xfrm>
          <a:off x="1780726" y="960516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旧Part No：M354-01（标记为temp）</a:t>
          </a:r>
          <a:endParaRPr lang="en-US" sz="1200" kern="1200"/>
        </a:p>
      </dsp:txBody>
      <dsp:txXfrm>
        <a:off x="1780726" y="960516"/>
        <a:ext cx="1151894" cy="691136"/>
      </dsp:txXfrm>
    </dsp:sp>
    <dsp:sp modelId="{B824562A-7FE2-4ED3-A865-0446A065936C}">
      <dsp:nvSpPr>
        <dsp:cNvPr id="0" name=""/>
        <dsp:cNvSpPr/>
      </dsp:nvSpPr>
      <dsp:spPr>
        <a:xfrm>
          <a:off x="939842" y="1649853"/>
          <a:ext cx="2833661" cy="234335"/>
        </a:xfrm>
        <a:custGeom>
          <a:avLst/>
          <a:gdLst/>
          <a:ahLst/>
          <a:cxnLst/>
          <a:rect l="0" t="0" r="0" b="0"/>
          <a:pathLst>
            <a:path>
              <a:moveTo>
                <a:pt x="2833661" y="0"/>
              </a:moveTo>
              <a:lnTo>
                <a:pt x="2833661" y="134267"/>
              </a:lnTo>
              <a:lnTo>
                <a:pt x="0" y="134267"/>
              </a:lnTo>
              <a:lnTo>
                <a:pt x="0" y="2343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5523" y="1765695"/>
        <a:ext cx="142300" cy="2651"/>
      </dsp:txXfrm>
    </dsp:sp>
    <dsp:sp modelId="{4C7A842B-5BE2-49B9-8A19-05944B54F068}">
      <dsp:nvSpPr>
        <dsp:cNvPr id="0" name=""/>
        <dsp:cNvSpPr/>
      </dsp:nvSpPr>
      <dsp:spPr>
        <a:xfrm>
          <a:off x="3197556" y="960516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新Part No：SAA-2106648（正式）</a:t>
          </a:r>
          <a:endParaRPr lang="en-US" sz="1200" kern="1200"/>
        </a:p>
      </dsp:txBody>
      <dsp:txXfrm>
        <a:off x="3197556" y="960516"/>
        <a:ext cx="1151894" cy="691136"/>
      </dsp:txXfrm>
    </dsp:sp>
    <dsp:sp modelId="{2B54DBD1-A7FF-4296-93A4-5C78423AB2B1}">
      <dsp:nvSpPr>
        <dsp:cNvPr id="0" name=""/>
        <dsp:cNvSpPr/>
      </dsp:nvSpPr>
      <dsp:spPr>
        <a:xfrm>
          <a:off x="1513990" y="2216437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4534" y="2260831"/>
        <a:ext cx="13246" cy="2651"/>
      </dsp:txXfrm>
    </dsp:sp>
    <dsp:sp modelId="{2CEF2191-E0A0-406C-9EA8-0E32DA6C6FAD}">
      <dsp:nvSpPr>
        <dsp:cNvPr id="0" name=""/>
        <dsp:cNvSpPr/>
      </dsp:nvSpPr>
      <dsp:spPr>
        <a:xfrm>
          <a:off x="363895" y="1916589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dirty="0"/>
            <a:t>系统字段：</a:t>
          </a:r>
          <a:endParaRPr lang="en-US" sz="1200" kern="1200" dirty="0"/>
        </a:p>
      </dsp:txBody>
      <dsp:txXfrm>
        <a:off x="363895" y="1916589"/>
        <a:ext cx="1151894" cy="691136"/>
      </dsp:txXfrm>
    </dsp:sp>
    <dsp:sp modelId="{8F52BE94-3B30-4E36-98AD-4418E0B487B7}">
      <dsp:nvSpPr>
        <dsp:cNvPr id="0" name=""/>
        <dsp:cNvSpPr/>
      </dsp:nvSpPr>
      <dsp:spPr>
        <a:xfrm>
          <a:off x="2930820" y="2216437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1365" y="2260831"/>
        <a:ext cx="13246" cy="2651"/>
      </dsp:txXfrm>
    </dsp:sp>
    <dsp:sp modelId="{C6B61CF1-374B-4017-8408-DAEF75FEAA5C}">
      <dsp:nvSpPr>
        <dsp:cNvPr id="0" name=""/>
        <dsp:cNvSpPr/>
      </dsp:nvSpPr>
      <dsp:spPr>
        <a:xfrm>
          <a:off x="1780726" y="1916589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dirty="0"/>
            <a:t>├─ original_temp_pn = M354-01（保留备注）</a:t>
          </a:r>
          <a:endParaRPr lang="en-US" sz="1200" kern="1200" dirty="0"/>
        </a:p>
      </dsp:txBody>
      <dsp:txXfrm>
        <a:off x="1780726" y="1916589"/>
        <a:ext cx="1151894" cy="691136"/>
      </dsp:txXfrm>
    </dsp:sp>
    <dsp:sp modelId="{B5037228-BBC3-4039-B533-FB17296B4FFD}">
      <dsp:nvSpPr>
        <dsp:cNvPr id="0" name=""/>
        <dsp:cNvSpPr/>
      </dsp:nvSpPr>
      <dsp:spPr>
        <a:xfrm>
          <a:off x="939842" y="2605925"/>
          <a:ext cx="2833661" cy="234335"/>
        </a:xfrm>
        <a:custGeom>
          <a:avLst/>
          <a:gdLst/>
          <a:ahLst/>
          <a:cxnLst/>
          <a:rect l="0" t="0" r="0" b="0"/>
          <a:pathLst>
            <a:path>
              <a:moveTo>
                <a:pt x="2833661" y="0"/>
              </a:moveTo>
              <a:lnTo>
                <a:pt x="2833661" y="134267"/>
              </a:lnTo>
              <a:lnTo>
                <a:pt x="0" y="134267"/>
              </a:lnTo>
              <a:lnTo>
                <a:pt x="0" y="2343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5523" y="2721767"/>
        <a:ext cx="142300" cy="2651"/>
      </dsp:txXfrm>
    </dsp:sp>
    <dsp:sp modelId="{58143C87-ED8C-4163-B2F8-E5BF452BFCA8}">
      <dsp:nvSpPr>
        <dsp:cNvPr id="0" name=""/>
        <dsp:cNvSpPr/>
      </dsp:nvSpPr>
      <dsp:spPr>
        <a:xfrm>
          <a:off x="3197556" y="1916589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dirty="0"/>
            <a:t>├─ current_pn = SAA-2106648</a:t>
          </a:r>
          <a:endParaRPr lang="en-US" sz="1200" kern="1200" dirty="0"/>
        </a:p>
      </dsp:txBody>
      <dsp:txXfrm>
        <a:off x="3197556" y="1916589"/>
        <a:ext cx="1151894" cy="691136"/>
      </dsp:txXfrm>
    </dsp:sp>
    <dsp:sp modelId="{47B4A358-DA0E-4454-8245-61E944CF4707}">
      <dsp:nvSpPr>
        <dsp:cNvPr id="0" name=""/>
        <dsp:cNvSpPr/>
      </dsp:nvSpPr>
      <dsp:spPr>
        <a:xfrm>
          <a:off x="1513990" y="3172510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4534" y="3216904"/>
        <a:ext cx="13246" cy="2651"/>
      </dsp:txXfrm>
    </dsp:sp>
    <dsp:sp modelId="{1154E0AA-D739-4966-9D4B-B6B1CA655DAD}">
      <dsp:nvSpPr>
        <dsp:cNvPr id="0" name=""/>
        <dsp:cNvSpPr/>
      </dsp:nvSpPr>
      <dsp:spPr>
        <a:xfrm>
          <a:off x="363895" y="2872661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└─ pn_status = ENUM(temp, formalized)</a:t>
          </a:r>
          <a:endParaRPr lang="en-US" sz="1200" kern="1200"/>
        </a:p>
      </dsp:txBody>
      <dsp:txXfrm>
        <a:off x="363895" y="2872661"/>
        <a:ext cx="1151894" cy="691136"/>
      </dsp:txXfrm>
    </dsp:sp>
    <dsp:sp modelId="{125C460C-03F3-46C1-8CFB-6491CC5E9DE9}">
      <dsp:nvSpPr>
        <dsp:cNvPr id="0" name=""/>
        <dsp:cNvSpPr/>
      </dsp:nvSpPr>
      <dsp:spPr>
        <a:xfrm>
          <a:off x="2930820" y="3172510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1365" y="3216904"/>
        <a:ext cx="13246" cy="2651"/>
      </dsp:txXfrm>
    </dsp:sp>
    <dsp:sp modelId="{7118593F-201C-402A-B803-1E029F8A83DF}">
      <dsp:nvSpPr>
        <dsp:cNvPr id="0" name=""/>
        <dsp:cNvSpPr/>
      </dsp:nvSpPr>
      <dsp:spPr>
        <a:xfrm>
          <a:off x="1780726" y="2872661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系统自动：</a:t>
          </a:r>
          <a:endParaRPr lang="en-US" sz="1200" kern="1200"/>
        </a:p>
      </dsp:txBody>
      <dsp:txXfrm>
        <a:off x="1780726" y="2872661"/>
        <a:ext cx="1151894" cy="691136"/>
      </dsp:txXfrm>
    </dsp:sp>
    <dsp:sp modelId="{07F6EA8C-2F9D-4AB7-8900-8182B4CC2FAC}">
      <dsp:nvSpPr>
        <dsp:cNvPr id="0" name=""/>
        <dsp:cNvSpPr/>
      </dsp:nvSpPr>
      <dsp:spPr>
        <a:xfrm>
          <a:off x="939842" y="3561998"/>
          <a:ext cx="2833661" cy="234335"/>
        </a:xfrm>
        <a:custGeom>
          <a:avLst/>
          <a:gdLst/>
          <a:ahLst/>
          <a:cxnLst/>
          <a:rect l="0" t="0" r="0" b="0"/>
          <a:pathLst>
            <a:path>
              <a:moveTo>
                <a:pt x="2833661" y="0"/>
              </a:moveTo>
              <a:lnTo>
                <a:pt x="2833661" y="134267"/>
              </a:lnTo>
              <a:lnTo>
                <a:pt x="0" y="134267"/>
              </a:lnTo>
              <a:lnTo>
                <a:pt x="0" y="2343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5523" y="3677840"/>
        <a:ext cx="142300" cy="2651"/>
      </dsp:txXfrm>
    </dsp:sp>
    <dsp:sp modelId="{8CD878FD-428D-4C1D-A770-6AB8798DD9B6}">
      <dsp:nvSpPr>
        <dsp:cNvPr id="0" name=""/>
        <dsp:cNvSpPr/>
      </dsp:nvSpPr>
      <dsp:spPr>
        <a:xfrm>
          <a:off x="3197556" y="2872661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├─ 将旧报价关联到新Part No</a:t>
          </a:r>
          <a:endParaRPr lang="en-US" sz="1200" kern="1200"/>
        </a:p>
      </dsp:txBody>
      <dsp:txXfrm>
        <a:off x="3197556" y="2872661"/>
        <a:ext cx="1151894" cy="691136"/>
      </dsp:txXfrm>
    </dsp:sp>
    <dsp:sp modelId="{DAB23904-46E5-4F24-AC80-5379975FC712}">
      <dsp:nvSpPr>
        <dsp:cNvPr id="0" name=""/>
        <dsp:cNvSpPr/>
      </dsp:nvSpPr>
      <dsp:spPr>
        <a:xfrm>
          <a:off x="1513990" y="4128583"/>
          <a:ext cx="234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335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4534" y="4172977"/>
        <a:ext cx="13246" cy="2651"/>
      </dsp:txXfrm>
    </dsp:sp>
    <dsp:sp modelId="{48E9AB86-73E7-4EEB-A6C4-7F5081AE3B9E}">
      <dsp:nvSpPr>
        <dsp:cNvPr id="0" name=""/>
        <dsp:cNvSpPr/>
      </dsp:nvSpPr>
      <dsp:spPr>
        <a:xfrm>
          <a:off x="363895" y="3828734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/>
            <a:t>├─ 检查价格有效期</a:t>
          </a:r>
          <a:endParaRPr lang="en-US" sz="1200" kern="1200"/>
        </a:p>
      </dsp:txBody>
      <dsp:txXfrm>
        <a:off x="363895" y="3828734"/>
        <a:ext cx="1151894" cy="691136"/>
      </dsp:txXfrm>
    </dsp:sp>
    <dsp:sp modelId="{D120C705-4595-436F-8925-BFCE490057A3}">
      <dsp:nvSpPr>
        <dsp:cNvPr id="0" name=""/>
        <dsp:cNvSpPr/>
      </dsp:nvSpPr>
      <dsp:spPr>
        <a:xfrm>
          <a:off x="1780726" y="3828734"/>
          <a:ext cx="1151894" cy="691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44" tIns="59248" rIns="56444" bIns="5924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200" kern="1200" dirty="0"/>
            <a:t>└─ 如过期 → 通知采购重新确认</a:t>
          </a:r>
          <a:endParaRPr lang="en-US" sz="1200" kern="1200" dirty="0"/>
        </a:p>
      </dsp:txBody>
      <dsp:txXfrm>
        <a:off x="1780726" y="3828734"/>
        <a:ext cx="1151894" cy="69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ED0D0-A260-43BC-9494-A66D94660439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6B06F-2683-4D00-9FF8-B555335D2A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05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6B06F-2683-4D00-9FF8-B555335D2AA5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99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874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900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387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602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14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6B06F-2683-4D00-9FF8-B555335D2AA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90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BA7D3-F2C1-D439-A1F2-B166B481F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AA8893-00AA-5F49-EE30-C1EBD93E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3AF189-DB7A-3397-0C09-4483397A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42B0A-7E80-F205-7471-5046D76E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B46CCF-609B-3B96-74E6-498963AD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2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24B10-B455-09BB-24DB-D848D8DF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29EE9B-C979-B980-0D38-1C4D2A4EC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4884C1-FFC0-8768-B56C-A6B4814D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84C7C0-FBC7-8954-485E-97E4D54A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233CC2-4315-877C-63E8-00E9B3E0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49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6E23E96-4DC0-1DE2-BE87-5A28CF814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E3FF99-F7E5-2C61-3F19-3B1AC7832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16B736-7B58-6CEB-B5A5-4515E9E2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4A47F7-F819-A498-9A55-8597C388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346468-8111-B861-C849-513373BC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04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4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A3F6E-F5FA-D056-6191-A5221B10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0BD61-CD4D-9E42-C379-925A3D52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F20E72-C719-B5D8-AEE7-54835D54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C36DEB-FFB6-42D9-B4DF-E8319424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443270-6D63-8276-FF8A-EEF90E08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6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55B43-5A76-1387-EF3C-EF891E41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2B2758-5E75-ACDD-E714-7D620B36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6C4AA9-D1BA-BBC1-1004-8FEF052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143D-97B4-C0D6-6C87-90DBC5E7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C8079C-E5F6-BDFB-C919-1407651C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0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BD70-23D6-22D0-3D89-4CEDCD1B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50613C-C3D0-AFF1-09B3-AD0569406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D00F11-6E9C-B1A9-CD2A-C3D230DD9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35C19F-B443-F0DE-1439-6BA9D251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582093-63A2-31FD-B50A-B0EB712C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346FB4-E84F-57BC-3034-A4AC3FF2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96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36DB6-234F-F2E2-EEA3-425996DA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66B058-4272-6064-3311-F74510D75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5A6B39-C44C-99B3-C11A-74D352BF0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B318F2-E302-A116-F819-DB290430B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327BD6-B873-9311-B0FF-8B246B12C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061310-0664-23A2-93BF-B1E17A0F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E4A32D-D2EA-51BA-F8CA-C3545C5B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2E2197-7B6A-EB57-71E8-ED5DE88C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39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91C63A-BF51-CEA8-FC64-DF9F5C80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48A3530-4ECD-4118-98DC-8BA763F7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A0A9B4-D5D7-A286-BF89-04FD512F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77DCE5-CFE6-626C-AC4B-D2622F42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4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86B11E-9316-5261-9696-237C2605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82CA6C-332E-4E76-4366-D89714C9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676363-DC94-2EA5-C5A4-C8BC77E0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B8A0F-44B3-6137-128A-5C0DCC2C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993017-8427-3CF6-FE0B-47F8E4DE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084569-81F1-BCC1-DD0E-1E83B1F93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69B87-2291-E6B2-6E2F-13BCCC74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E3A4E7-72A4-AA8C-F786-50258CAB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9804B1-BCE0-237F-7C12-ADAA7806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49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6C35D-785F-0BE0-30AE-43AAB7715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204BCC-65C3-4228-31AF-01954DC6B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EEFC1B-E4ED-6EAF-5D43-B8A63652D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9E216B-A175-B625-6A2E-7D7C40E9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A9D943-82E4-FD1F-870F-0EA5ABA8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7494AD-BEBC-244D-C9E0-6BAF1E2F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4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91FA58D-78A4-6F4D-1884-36C7D6B9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81520D-1314-D496-FDD8-4908E7AF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745AB6-8292-363D-53A7-56E4ACE91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F2104-D46B-434B-A155-6BEEA619282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C44813-AE27-17E1-49DB-787377C87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72F858-770A-B4F1-A9E3-F4739BF07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41A2C-671C-4264-B858-3D334182C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03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CE27A51-A0F5-3FDC-B1EF-326A5E39B2D6}"/>
              </a:ext>
            </a:extLst>
          </p:cNvPr>
          <p:cNvSpPr txBox="1"/>
          <p:nvPr/>
        </p:nvSpPr>
        <p:spPr>
          <a:xfrm>
            <a:off x="1218873" y="1042431"/>
            <a:ext cx="609447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200"/>
              </a:spcBef>
              <a:spcAft>
                <a:spcPts val="1200"/>
              </a:spcAft>
              <a:buNone/>
            </a:pPr>
            <a:r>
              <a:rPr lang="zh-CN" altLang="zh-CN" sz="4400" b="1" dirty="0">
                <a:solidFill>
                  <a:srgbClr val="1A2B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成本管控系统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Aft>
                <a:spcPts val="600"/>
              </a:spcAft>
              <a:buNone/>
            </a:pPr>
            <a:r>
              <a:rPr lang="zh-CN" altLang="zh-CN" sz="2800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系统架构与功能需求文档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Aft>
                <a:spcPts val="2400"/>
              </a:spcAft>
              <a:buNone/>
            </a:pPr>
            <a:r>
              <a:rPr lang="en-US" altLang="zh-CN" sz="1800" i="1" dirty="0">
                <a:solidFill>
                  <a:srgbClr val="6C7A8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 Management System — Architecture &amp; Functional Requirements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Aft>
                <a:spcPts val="600"/>
              </a:spcAft>
              <a:buNone/>
            </a:pPr>
            <a:r>
              <a:rPr lang="zh-CN" altLang="zh-CN" sz="16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文档版本：</a:t>
            </a:r>
            <a:r>
              <a:rPr lang="en-US" altLang="zh-CN" sz="16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V1.0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Aft>
                <a:spcPts val="600"/>
              </a:spcAft>
              <a:buNone/>
            </a:pPr>
            <a:r>
              <a:rPr lang="zh-CN" altLang="zh-CN" sz="16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适用对象：软件开发工程师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Aft>
                <a:spcPts val="600"/>
              </a:spcAft>
              <a:buNone/>
            </a:pPr>
            <a:r>
              <a:rPr lang="zh-CN" altLang="zh-CN" sz="16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业务领域：汽配制造业成本核算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Aft>
                <a:spcPts val="14400"/>
              </a:spcAft>
              <a:buNone/>
            </a:pPr>
            <a:r>
              <a:rPr lang="zh-CN" altLang="zh-CN" sz="1600" b="1" dirty="0">
                <a:solidFill>
                  <a:srgbClr val="C039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状态：正式版，交工程师实施</a:t>
            </a:r>
            <a:r>
              <a:rPr lang="zh-CN" altLang="en-US" sz="1600" b="1" dirty="0">
                <a:solidFill>
                  <a:srgbClr val="C039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</a:t>
            </a:r>
            <a:r>
              <a:rPr lang="zh-CN" altLang="en-US" sz="1600" b="1">
                <a:solidFill>
                  <a:srgbClr val="C039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未完，还有对比功能等，需要先将这个系统构架跑通）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86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AAC4B4D-FBB7-ABD5-1B72-96BC4C6EAB11}"/>
              </a:ext>
            </a:extLst>
          </p:cNvPr>
          <p:cNvSpPr txBox="1"/>
          <p:nvPr/>
        </p:nvSpPr>
        <p:spPr>
          <a:xfrm>
            <a:off x="398973" y="1423358"/>
            <a:ext cx="9711186" cy="399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>
              <a:lnSpc>
                <a:spcPts val="1650"/>
              </a:lnSpc>
              <a:buNone/>
            </a:pPr>
            <a:r>
              <a:rPr lang="en-US" altLang="zh-CN" sz="3200" b="1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zh-CN" altLang="en-US" sz="3200" b="1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（例）</a:t>
            </a:r>
            <a:endParaRPr lang="en-US" altLang="zh-CN" sz="3200" b="1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1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├─ </a:t>
            </a:r>
            <a:r>
              <a:rPr lang="zh-CN" altLang="en-US" sz="1050" b="1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基本信息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zh-CN" altLang="en-US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│  ├─ </a:t>
            </a:r>
            <a:r>
              <a:rPr lang="en-US" altLang="zh-CN" sz="105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product_name</a:t>
            </a: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050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CONTROLLER2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customer: "Harman“  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</a:t>
            </a:r>
            <a:r>
              <a:rPr lang="en-US" altLang="zh-CN" sz="105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quoting_stage</a:t>
            </a: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initial → RC1 → RC2 → </a:t>
            </a:r>
            <a:r>
              <a:rPr lang="en-US" altLang="zh-CN" sz="105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MASSproduction</a:t>
            </a:r>
            <a:endParaRPr lang="en-US" altLang="zh-CN" sz="1050" b="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</a:t>
            </a:r>
            <a:r>
              <a:rPr lang="en-US" altLang="zh-CN" sz="105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sop_date</a:t>
            </a: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2025-01-01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deadline: 2025-03-01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regions: [“Thailand”, “Vietnam”] </a:t>
            </a:r>
            <a:r>
              <a:rPr lang="zh-CN" altLang="en-US" sz="105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第一层裂变</a:t>
            </a:r>
            <a:endParaRPr lang="en-US" altLang="zh-CN" sz="1050" b="0" dirty="0">
              <a:solidFill>
                <a:srgbClr val="0F1115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1">
              <a:lnSpc>
                <a:spcPts val="1650"/>
              </a:lnSpc>
            </a:pPr>
            <a:r>
              <a:rPr lang="en-US" altLang="zh-CN" sz="1050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</a:t>
            </a:r>
            <a:r>
              <a:rPr lang="en-US" altLang="zh-CN" sz="1050" dirty="0" err="1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Shipment_unit</a:t>
            </a:r>
            <a:r>
              <a:rPr lang="en-US" altLang="zh-CN" sz="1050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[ N ]    </a:t>
            </a:r>
            <a:r>
              <a:rPr lang="zh-CN" altLang="en-US" sz="1050" dirty="0">
                <a:solidFill>
                  <a:srgbClr val="CC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PM填本次报价Unit数量</a:t>
            </a:r>
            <a:r>
              <a:rPr lang="en-US" altLang="zh-CN" sz="1050" dirty="0">
                <a:solidFill>
                  <a:srgbClr val="CC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CN" altLang="en-US" sz="1050" dirty="0">
                <a:solidFill>
                  <a:srgbClr val="CC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简单名称→ </a:t>
            </a:r>
            <a:endParaRPr lang="en-US" altLang="zh-CN" sz="1050" dirty="0">
              <a:solidFill>
                <a:srgbClr val="CC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atinLnBrk="1">
              <a:lnSpc>
                <a:spcPts val="1650"/>
              </a:lnSpc>
            </a:pPr>
            <a:r>
              <a:rPr lang="en-US" altLang="zh-CN" sz="1050" dirty="0">
                <a:solidFill>
                  <a:srgbClr val="CC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zh-CN" altLang="en-US" sz="1050" dirty="0">
                <a:solidFill>
                  <a:srgbClr val="CC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生成N个空壳，名称待RFQ解析后PM勾选确认</a:t>
            </a:r>
            <a:r>
              <a:rPr lang="en-US" altLang="zh-CN" sz="105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atinLnBrk="1">
              <a:lnSpc>
                <a:spcPts val="1650"/>
              </a:lnSpc>
            </a:pPr>
            <a:r>
              <a:rPr lang="en-US" altLang="zh-CN" sz="1050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├─volume: </a:t>
            </a:r>
            <a:r>
              <a:rPr lang="zh-CN" altLang="en-US" sz="1050" dirty="0">
                <a:solidFill>
                  <a:srgbClr val="0F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对应第一层裂变结果</a:t>
            </a:r>
            <a:endParaRPr lang="en-US" altLang="zh-CN" sz="1050" dirty="0">
              <a:solidFill>
                <a:srgbClr val="0F111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1">
              <a:lnSpc>
                <a:spcPts val="1650"/>
              </a:lnSpc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└─ status: </a:t>
            </a:r>
            <a:r>
              <a:rPr lang="en-US" altLang="zh-CN" sz="1050" b="0" dirty="0">
                <a:solidFill>
                  <a:srgbClr val="0F1115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→ active → </a:t>
            </a:r>
            <a:r>
              <a:rPr lang="en-US" altLang="zh-CN" sz="1050" b="0" dirty="0" err="1">
                <a:solidFill>
                  <a:srgbClr val="0F1115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onhold</a:t>
            </a:r>
            <a:r>
              <a:rPr lang="en-US" altLang="zh-CN" sz="1050" b="0" dirty="0">
                <a:solidFill>
                  <a:srgbClr val="0F1115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1050" dirty="0">
                <a:solidFill>
                  <a:srgbClr val="0F1115"/>
                </a:solidFill>
                <a:highlight>
                  <a:srgbClr val="808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zh-CN" sz="1050" b="0" dirty="0">
                <a:solidFill>
                  <a:srgbClr val="0F1115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altLang="zh-CN" sz="1050" dirty="0">
                <a:solidFill>
                  <a:srgbClr val="0F1115"/>
                </a:solidFill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/cancelled</a:t>
            </a:r>
            <a:endParaRPr lang="en-US" altLang="zh-CN" sz="1050" b="0" dirty="0">
              <a:solidFill>
                <a:srgbClr val="0F1115"/>
              </a:solidFill>
              <a:effectLst/>
              <a:highlight>
                <a:srgbClr val="808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1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├─ </a:t>
            </a:r>
            <a:r>
              <a:rPr lang="zh-CN" altLang="en-US" sz="1050" b="1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产品列表 </a:t>
            </a:r>
            <a:endParaRPr lang="en-US" altLang="zh-CN" sz="1050" b="1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Product A (</a:t>
            </a:r>
            <a:r>
              <a:rPr lang="zh-CN" altLang="en-US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例如 </a:t>
            </a: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"M098-01-G")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zh-CN" altLang="en-US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│  ├─ </a:t>
            </a: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B (</a:t>
            </a:r>
            <a:r>
              <a:rPr lang="zh-CN" altLang="en-US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例如 </a:t>
            </a: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"M098-02-H")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└─ Product C (</a:t>
            </a:r>
            <a:r>
              <a:rPr lang="zh-CN" altLang="en-US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例如 </a:t>
            </a:r>
            <a:r>
              <a:rPr lang="en-US" altLang="zh-CN" sz="105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"M098-03-I")</a:t>
            </a:r>
          </a:p>
          <a:p>
            <a:pPr algn="l" latinLnBrk="1">
              <a:lnSpc>
                <a:spcPts val="1650"/>
              </a:lnSpc>
              <a:buNone/>
            </a:pPr>
            <a:endParaRPr lang="en-US" altLang="zh-CN" sz="1050" b="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7B8C46-043C-50CC-FBAA-0030CCA68838}"/>
              </a:ext>
            </a:extLst>
          </p:cNvPr>
          <p:cNvSpPr txBox="1"/>
          <p:nvPr/>
        </p:nvSpPr>
        <p:spPr>
          <a:xfrm>
            <a:off x="4082451" y="1655146"/>
            <a:ext cx="6094562" cy="464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└─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zh-CN" altLang="en-US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裂变依据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Product × Region)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├─ [Product A, Thailand]  →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A_TH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unit_name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"M098-01-G-TH"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region: Thailand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product_ref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Product A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components: </a:t>
            </a:r>
            <a:r>
              <a:rPr lang="zh-CN" altLang="en-US" sz="100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从 </a:t>
            </a:r>
            <a:r>
              <a:rPr lang="en-US" altLang="zh-CN" sz="100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RFQ</a:t>
            </a:r>
            <a:r>
              <a:rPr lang="zh-CN" altLang="en-US" sz="100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解析， </a:t>
            </a:r>
            <a:r>
              <a:rPr lang="en-US" altLang="zh-CN" sz="100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zh-CN" altLang="en-US" sz="100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上传</a:t>
            </a:r>
            <a:r>
              <a:rPr lang="en-US" altLang="zh-CN" sz="100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RFQ</a:t>
            </a:r>
            <a:r>
              <a:rPr lang="zh-CN" altLang="en-US" sz="1000" b="0" dirty="0">
                <a:solidFill>
                  <a:srgbClr val="0F1115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后</a:t>
            </a:r>
            <a:endParaRPr lang="en-US" altLang="zh-CN" sz="1000" b="0" dirty="0">
              <a:solidFill>
                <a:srgbClr val="0F1115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process_route_type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├─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SMTProcesses</a:t>
            </a:r>
            <a:endParaRPr lang="en-US" altLang="zh-CN" sz="1000" b="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└─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TLAProcess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├─ [Product A, Vietnam]   →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A_VN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unit_name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"M098-01-G-VN"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region: Vietnam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product_ref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Product A</a:t>
            </a:r>
          </a:p>
          <a:p>
            <a:pPr latinLnBrk="1">
              <a:lnSpc>
                <a:spcPts val="1650"/>
              </a:lnSpc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components:</a:t>
            </a:r>
            <a:r>
              <a:rPr lang="zh-CN" altLang="en-US" sz="100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从 </a:t>
            </a:r>
            <a:r>
              <a:rPr lang="en-US" altLang="zh-CN" sz="100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RFQ</a:t>
            </a:r>
            <a:r>
              <a:rPr lang="zh-CN" altLang="en-US" sz="100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解析， </a:t>
            </a:r>
            <a:r>
              <a:rPr lang="en-US" altLang="zh-CN" sz="100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zh-CN" altLang="en-US" sz="100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上传</a:t>
            </a:r>
            <a:r>
              <a:rPr lang="en-US" altLang="zh-CN" sz="100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RFQ</a:t>
            </a:r>
            <a:r>
              <a:rPr lang="zh-CN" altLang="en-US" sz="1000" dirty="0">
                <a:solidFill>
                  <a:srgbClr val="0F1115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后</a:t>
            </a:r>
            <a:endParaRPr lang="en-US" altLang="zh-CN" sz="1000" b="0" dirty="0">
              <a:solidFill>
                <a:srgbClr val="0F111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│  ├─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process_route_type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dirty="0">
                <a:solidFill>
                  <a:srgbClr val="0F11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│  └─ SMT Processes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├─ [Product B, Thailand]  →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B_TH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├─ [Product B, Vietnam]   →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B_VN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├─ [Product C, Thailand]  →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C_TH</a:t>
            </a:r>
          </a:p>
          <a:p>
            <a:pPr algn="l" latinLnBrk="1">
              <a:lnSpc>
                <a:spcPts val="1650"/>
              </a:lnSpc>
              <a:buNone/>
            </a:pP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└─ [Product C, Vietnam]   → </a:t>
            </a:r>
            <a:r>
              <a:rPr lang="en-US" altLang="zh-CN" sz="1000" b="0" dirty="0" err="1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en-US" altLang="zh-CN" sz="1000" b="0" dirty="0">
                <a:solidFill>
                  <a:srgbClr val="0F11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C_VN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814C7AD-6D72-A562-5041-F0999EC6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3" y="5202854"/>
            <a:ext cx="3799537" cy="1611004"/>
          </a:xfrm>
          <a:prstGeom prst="rect">
            <a:avLst/>
          </a:prstGeom>
        </p:spPr>
      </p:pic>
      <p:sp>
        <p:nvSpPr>
          <p:cNvPr id="20" name="object 16">
            <a:extLst>
              <a:ext uri="{FF2B5EF4-FFF2-40B4-BE49-F238E27FC236}">
                <a16:creationId xmlns:a16="http://schemas.microsoft.com/office/drawing/2014/main" id="{F078BC4F-DFFD-60F5-7C6A-07E25C63934E}"/>
              </a:ext>
            </a:extLst>
          </p:cNvPr>
          <p:cNvSpPr txBox="1"/>
          <p:nvPr/>
        </p:nvSpPr>
        <p:spPr>
          <a:xfrm>
            <a:off x="398973" y="437220"/>
            <a:ext cx="4689475" cy="7543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阶段⼀</a:t>
            </a:r>
            <a:r>
              <a:rPr sz="1100" b="1" spc="-16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：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sz="1100" b="1" spc="-1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建壳</a:t>
            </a:r>
            <a:r>
              <a:rPr sz="1100" b="1" spc="-53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100" b="1" spc="204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sz="1100" b="1" spc="3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b="1" spc="-204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100" b="1" spc="25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</a:t>
            </a:r>
            <a:r>
              <a:rPr sz="1100" b="1" spc="35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b="1" spc="-1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Creation）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050" dirty="0">
                <a:solidFill>
                  <a:srgbClr val="6B6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sz="1050" spc="45" dirty="0">
                <a:solidFill>
                  <a:srgbClr val="6B6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只填他</a:t>
            </a:r>
            <a:r>
              <a:rPr sz="105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现在就知道的信息</a:t>
            </a:r>
            <a:r>
              <a:rPr sz="1050" spc="-45" dirty="0">
                <a:solidFill>
                  <a:srgbClr val="6B6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。 </a:t>
            </a:r>
            <a:r>
              <a:rPr sz="1050" spc="-10" dirty="0">
                <a:solidFill>
                  <a:srgbClr val="6B6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</a:t>
            </a:r>
            <a:r>
              <a:rPr sz="1050" spc="-5" dirty="0">
                <a:solidFill>
                  <a:srgbClr val="6B6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和⼯序不填。 系统创建⼀个"壳项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50" spc="-190" dirty="0">
                <a:solidFill>
                  <a:srgbClr val="6B68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⽬"。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2DD7B50-CC90-8A8B-B49D-FFC407ED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633" y="40133"/>
            <a:ext cx="5219968" cy="1263715"/>
          </a:xfrm>
          <a:prstGeom prst="rect">
            <a:avLst/>
          </a:prstGeom>
        </p:spPr>
      </p:pic>
      <p:graphicFrame>
        <p:nvGraphicFramePr>
          <p:cNvPr id="23" name="object 25">
            <a:extLst>
              <a:ext uri="{FF2B5EF4-FFF2-40B4-BE49-F238E27FC236}">
                <a16:creationId xmlns:a16="http://schemas.microsoft.com/office/drawing/2014/main" id="{9B363374-9247-0D99-6D8F-7CE1D53F9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38201"/>
              </p:ext>
            </p:extLst>
          </p:nvPr>
        </p:nvGraphicFramePr>
        <p:xfrm>
          <a:off x="7057198" y="1423358"/>
          <a:ext cx="4735829" cy="2674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950" b="1" spc="-25" dirty="0">
                          <a:solidFill>
                            <a:srgbClr val="6B6860"/>
                          </a:solidFill>
                          <a:latin typeface="Microsoft YaHei"/>
                          <a:cs typeface="Microsoft YaHei"/>
                        </a:rPr>
                        <a:t>字段</a:t>
                      </a:r>
                      <a:endParaRPr sz="950">
                        <a:latin typeface="Microsoft YaHei"/>
                        <a:cs typeface="Microsoft YaHe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270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259715">
                        <a:lnSpc>
                          <a:spcPct val="147400"/>
                        </a:lnSpc>
                        <a:spcBef>
                          <a:spcPts val="440"/>
                        </a:spcBef>
                      </a:pPr>
                      <a:r>
                        <a:rPr sz="950" b="1" spc="-10" dirty="0">
                          <a:solidFill>
                            <a:srgbClr val="6B6860"/>
                          </a:solidFill>
                          <a:latin typeface="Microsoft YaHei"/>
                          <a:cs typeface="Microsoft YaHei"/>
                        </a:rPr>
                        <a:t>阶段⼀是否</a:t>
                      </a:r>
                      <a:r>
                        <a:rPr sz="950" b="1" spc="-25" dirty="0">
                          <a:solidFill>
                            <a:srgbClr val="6B6860"/>
                          </a:solidFill>
                          <a:latin typeface="Microsoft YaHei"/>
                          <a:cs typeface="Microsoft YaHei"/>
                        </a:rPr>
                        <a:t>填写</a:t>
                      </a:r>
                      <a:endParaRPr sz="950">
                        <a:latin typeface="Microsoft YaHei"/>
                        <a:cs typeface="Microsoft YaHei"/>
                      </a:endParaRPr>
                    </a:p>
                  </a:txBody>
                  <a:tcPr marL="0" marR="0" marT="5588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270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950" b="1" spc="-25" dirty="0">
                          <a:solidFill>
                            <a:srgbClr val="6B6860"/>
                          </a:solidFill>
                          <a:latin typeface="Microsoft YaHei"/>
                          <a:cs typeface="Microsoft YaHei"/>
                        </a:rPr>
                        <a:t>理由</a:t>
                      </a:r>
                      <a:endParaRPr sz="950" dirty="0">
                        <a:latin typeface="Microsoft YaHei"/>
                        <a:cs typeface="Microsoft YaHei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270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product_name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850" spc="-40" dirty="0">
                          <a:solidFill>
                            <a:srgbClr val="15803D"/>
                          </a:solidFill>
                          <a:latin typeface="Microsoft JhengHei"/>
                          <a:cs typeface="Microsoft JhengHei"/>
                        </a:rPr>
                        <a:t>必填</a:t>
                      </a:r>
                      <a:endParaRPr sz="8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5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PM</a:t>
                      </a:r>
                      <a:r>
                        <a:rPr sz="1050" spc="-2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 此时就知道</a:t>
                      </a:r>
                      <a:endParaRPr sz="10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2382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customer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850" spc="-40" dirty="0">
                          <a:solidFill>
                            <a:srgbClr val="15803D"/>
                          </a:solidFill>
                          <a:latin typeface="Microsoft JhengHei"/>
                          <a:cs typeface="Microsoft JhengHei"/>
                        </a:rPr>
                        <a:t>必填</a:t>
                      </a:r>
                      <a:endParaRPr sz="8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5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PM</a:t>
                      </a:r>
                      <a:r>
                        <a:rPr sz="1050" spc="-2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 此时就知道</a:t>
                      </a:r>
                      <a:endParaRPr sz="10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2382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quoting_stage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850" spc="-40" dirty="0">
                          <a:solidFill>
                            <a:srgbClr val="15803D"/>
                          </a:solidFill>
                          <a:latin typeface="Microsoft JhengHei"/>
                          <a:cs typeface="Microsoft JhengHei"/>
                        </a:rPr>
                        <a:t>必填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5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PM</a:t>
                      </a:r>
                      <a:r>
                        <a:rPr sz="1050" spc="-2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 此时就知道</a:t>
                      </a:r>
                      <a:endParaRPr sz="10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2382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regions[]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9525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40" dirty="0">
                          <a:solidFill>
                            <a:srgbClr val="15803D"/>
                          </a:solidFill>
                          <a:latin typeface="Microsoft JhengHei"/>
                          <a:cs typeface="Microsoft JhengHei"/>
                        </a:rPr>
                        <a:t>必填</a:t>
                      </a:r>
                      <a:endParaRPr sz="8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5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PM</a:t>
                      </a:r>
                      <a:r>
                        <a:rPr sz="1050" spc="-1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 此时就知道</a:t>
                      </a:r>
                      <a:r>
                        <a:rPr sz="1050" spc="-60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050" spc="2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 哪个⼯⼚报价</a:t>
                      </a:r>
                      <a:r>
                        <a:rPr sz="1050" spc="-71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10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2192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05E0595B-2723-CD37-B935-69CBC9130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76072"/>
              </p:ext>
            </p:extLst>
          </p:nvPr>
        </p:nvGraphicFramePr>
        <p:xfrm>
          <a:off x="7057197" y="4245909"/>
          <a:ext cx="4735829" cy="1913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product_id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850" spc="-40" dirty="0">
                          <a:solidFill>
                            <a:srgbClr val="FF8C07"/>
                          </a:solidFill>
                          <a:latin typeface="Microsoft JhengHei"/>
                          <a:cs typeface="Microsoft JhengHei"/>
                        </a:rPr>
                        <a:t>可选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50" spc="-3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可能还没有内部编号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deadline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850" spc="-40" dirty="0">
                          <a:solidFill>
                            <a:srgbClr val="FF8C07"/>
                          </a:solidFill>
                          <a:latin typeface="Microsoft JhengHei"/>
                          <a:cs typeface="Microsoft JhengHei"/>
                        </a:rPr>
                        <a:t>可选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50" spc="-2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可后补</a:t>
                      </a:r>
                      <a:r>
                        <a:rPr sz="1050" spc="-6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，  补充后激活提醒</a:t>
                      </a:r>
                      <a:r>
                        <a:rPr sz="1050" spc="-2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Job</a:t>
                      </a:r>
                      <a:endParaRPr sz="10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2382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components[]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850" spc="-40" dirty="0">
                          <a:solidFill>
                            <a:srgbClr val="DC2626"/>
                          </a:solidFill>
                          <a:latin typeface="Microsoft JhengHei"/>
                          <a:cs typeface="Microsoft JhengHei"/>
                        </a:rPr>
                        <a:t>不填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marR="150495" indent="216535" algn="l">
                        <a:lnSpc>
                          <a:spcPct val="139700"/>
                        </a:lnSpc>
                        <a:spcBef>
                          <a:spcPts val="475"/>
                        </a:spcBef>
                      </a:pPr>
                      <a:r>
                        <a:rPr sz="105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等 RFQ</a:t>
                      </a:r>
                      <a:r>
                        <a:rPr sz="1050" spc="-2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 上传后由 </a:t>
                      </a:r>
                      <a:r>
                        <a:rPr sz="105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AI</a:t>
                      </a:r>
                      <a:r>
                        <a:rPr sz="1050" spc="-2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 提取 + ME</a:t>
                      </a:r>
                      <a:r>
                        <a:rPr sz="1050" spc="-4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确认</a:t>
                      </a:r>
                      <a:endParaRPr sz="10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905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D4ED8"/>
                          </a:solidFill>
                          <a:latin typeface="Courier New"/>
                          <a:cs typeface="Courier New"/>
                        </a:rPr>
                        <a:t>volume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270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850" spc="-40" dirty="0">
                          <a:solidFill>
                            <a:srgbClr val="DC2626"/>
                          </a:solidFill>
                          <a:latin typeface="Microsoft JhengHei"/>
                          <a:cs typeface="Microsoft JhengHei"/>
                        </a:rPr>
                        <a:t>不填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905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2700">
                      <a:solidFill>
                        <a:srgbClr val="E5E3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050" spc="35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等 </a:t>
                      </a:r>
                      <a:r>
                        <a:rPr sz="1050" spc="-30" dirty="0">
                          <a:solidFill>
                            <a:srgbClr val="1A1916"/>
                          </a:solidFill>
                          <a:latin typeface="Microsoft JhengHei"/>
                          <a:cs typeface="Microsoft JhengHei"/>
                        </a:rPr>
                        <a:t>Component 确认后才展开填写</a:t>
                      </a:r>
                      <a:endParaRPr sz="10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23825" marB="0">
                    <a:lnL w="19050">
                      <a:solidFill>
                        <a:srgbClr val="E5E3DE"/>
                      </a:solidFill>
                      <a:prstDash val="solid"/>
                    </a:lnL>
                    <a:lnR w="12700">
                      <a:solidFill>
                        <a:srgbClr val="E5E3DE"/>
                      </a:solidFill>
                      <a:prstDash val="solid"/>
                    </a:lnR>
                    <a:lnT w="19050">
                      <a:solidFill>
                        <a:srgbClr val="E5E3DE"/>
                      </a:solidFill>
                      <a:prstDash val="solid"/>
                    </a:lnT>
                    <a:lnB w="12700">
                      <a:solidFill>
                        <a:srgbClr val="E5E3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2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30ABC907-B3B2-6CC8-CE69-2200EC161513}"/>
              </a:ext>
            </a:extLst>
          </p:cNvPr>
          <p:cNvSpPr txBox="1"/>
          <p:nvPr/>
        </p:nvSpPr>
        <p:spPr>
          <a:xfrm>
            <a:off x="612139" y="323933"/>
            <a:ext cx="4580890" cy="107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5500"/>
              </a:lnSpc>
              <a:spcBef>
                <a:spcPts val="95"/>
              </a:spcBef>
            </a:pP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阶段⼆</a:t>
            </a:r>
            <a:r>
              <a:rPr sz="1100" b="1" spc="-16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：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sz="1100" b="1" spc="2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上传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RFQ</a:t>
            </a:r>
            <a:r>
              <a:rPr sz="1100" b="1" spc="35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spc="4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sz="1100" b="1" spc="25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解析 </a:t>
            </a:r>
            <a:r>
              <a:rPr sz="1100" spc="4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⾃动填⾁</a:t>
            </a:r>
            <a:r>
              <a:rPr sz="1100" b="1" spc="-53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100" b="1" spc="204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sz="1100" b="1" spc="45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00" b="1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100" b="1" spc="25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sz="1100" b="1" spc="-10" dirty="0">
                <a:solidFill>
                  <a:srgbClr val="2C2A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Discovery）</a:t>
            </a:r>
            <a:endParaRPr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53060">
              <a:lnSpc>
                <a:spcPct val="139700"/>
              </a:lnSpc>
              <a:spcBef>
                <a:spcPts val="869"/>
              </a:spcBef>
            </a:pP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sz="1050" spc="6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上传 PPT</a:t>
            </a:r>
            <a:r>
              <a:rPr sz="105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格式的 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RFQ</a:t>
            </a:r>
            <a:r>
              <a:rPr sz="1050" spc="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⽂件</a:t>
            </a:r>
            <a:r>
              <a:rPr sz="105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 系统启动 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sz="105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解析流⽔线</a:t>
            </a:r>
            <a:r>
              <a:rPr sz="105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 ⾃动提取</a:t>
            </a:r>
            <a:r>
              <a:rPr sz="105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</a:t>
            </a:r>
            <a:r>
              <a:rPr sz="105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结构</a:t>
            </a:r>
            <a:r>
              <a:rPr sz="1050" spc="-1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 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sz="105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确认后触发完整裂变。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D9BB5E5-91FA-9387-74E8-E086B41CD458}"/>
              </a:ext>
            </a:extLst>
          </p:cNvPr>
          <p:cNvGrpSpPr/>
          <p:nvPr/>
        </p:nvGrpSpPr>
        <p:grpSpPr>
          <a:xfrm>
            <a:off x="6178178" y="46738"/>
            <a:ext cx="4826000" cy="1706880"/>
            <a:chOff x="1473200" y="5882640"/>
            <a:chExt cx="4826000" cy="170688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2365D5D-7AD9-60E1-C295-C19A5E34F77B}"/>
                </a:ext>
              </a:extLst>
            </p:cNvPr>
            <p:cNvSpPr/>
            <p:nvPr/>
          </p:nvSpPr>
          <p:spPr>
            <a:xfrm>
              <a:off x="1473200" y="5882640"/>
              <a:ext cx="4826000" cy="1706880"/>
            </a:xfrm>
            <a:custGeom>
              <a:avLst/>
              <a:gdLst/>
              <a:ahLst/>
              <a:cxnLst/>
              <a:rect l="l" t="t" r="r" b="b"/>
              <a:pathLst>
                <a:path w="4826000" h="1706879">
                  <a:moveTo>
                    <a:pt x="4744720" y="0"/>
                  </a:moveTo>
                  <a:lnTo>
                    <a:pt x="81280" y="0"/>
                  </a:lnTo>
                  <a:lnTo>
                    <a:pt x="49642" y="6387"/>
                  </a:lnTo>
                  <a:lnTo>
                    <a:pt x="23806" y="23806"/>
                  </a:lnTo>
                  <a:lnTo>
                    <a:pt x="6387" y="49642"/>
                  </a:lnTo>
                  <a:lnTo>
                    <a:pt x="0" y="81280"/>
                  </a:lnTo>
                  <a:lnTo>
                    <a:pt x="0" y="1625600"/>
                  </a:lnTo>
                  <a:lnTo>
                    <a:pt x="6387" y="1657237"/>
                  </a:lnTo>
                  <a:lnTo>
                    <a:pt x="23806" y="1683073"/>
                  </a:lnTo>
                  <a:lnTo>
                    <a:pt x="49642" y="1700492"/>
                  </a:lnTo>
                  <a:lnTo>
                    <a:pt x="81280" y="1706880"/>
                  </a:lnTo>
                  <a:lnTo>
                    <a:pt x="4744720" y="1706880"/>
                  </a:lnTo>
                  <a:lnTo>
                    <a:pt x="4776357" y="1700492"/>
                  </a:lnTo>
                  <a:lnTo>
                    <a:pt x="4781953" y="1696720"/>
                  </a:lnTo>
                  <a:lnTo>
                    <a:pt x="81280" y="1696720"/>
                  </a:lnTo>
                  <a:lnTo>
                    <a:pt x="53596" y="1691131"/>
                  </a:lnTo>
                  <a:lnTo>
                    <a:pt x="30990" y="1675889"/>
                  </a:lnTo>
                  <a:lnTo>
                    <a:pt x="15748" y="1653283"/>
                  </a:lnTo>
                  <a:lnTo>
                    <a:pt x="10159" y="1625600"/>
                  </a:lnTo>
                  <a:lnTo>
                    <a:pt x="10159" y="81280"/>
                  </a:lnTo>
                  <a:lnTo>
                    <a:pt x="15748" y="53596"/>
                  </a:lnTo>
                  <a:lnTo>
                    <a:pt x="30990" y="30990"/>
                  </a:lnTo>
                  <a:lnTo>
                    <a:pt x="53596" y="15748"/>
                  </a:lnTo>
                  <a:lnTo>
                    <a:pt x="81280" y="10160"/>
                  </a:lnTo>
                  <a:lnTo>
                    <a:pt x="4781953" y="10160"/>
                  </a:lnTo>
                  <a:lnTo>
                    <a:pt x="4776357" y="6387"/>
                  </a:lnTo>
                  <a:lnTo>
                    <a:pt x="4744720" y="0"/>
                  </a:lnTo>
                  <a:close/>
                </a:path>
                <a:path w="4826000" h="1706879">
                  <a:moveTo>
                    <a:pt x="4781953" y="10160"/>
                  </a:moveTo>
                  <a:lnTo>
                    <a:pt x="4744720" y="10160"/>
                  </a:lnTo>
                  <a:lnTo>
                    <a:pt x="4772403" y="15748"/>
                  </a:lnTo>
                  <a:lnTo>
                    <a:pt x="4795009" y="30990"/>
                  </a:lnTo>
                  <a:lnTo>
                    <a:pt x="4810251" y="53596"/>
                  </a:lnTo>
                  <a:lnTo>
                    <a:pt x="4815840" y="81280"/>
                  </a:lnTo>
                  <a:lnTo>
                    <a:pt x="4815840" y="1625600"/>
                  </a:lnTo>
                  <a:lnTo>
                    <a:pt x="4810251" y="1653283"/>
                  </a:lnTo>
                  <a:lnTo>
                    <a:pt x="4795009" y="1675889"/>
                  </a:lnTo>
                  <a:lnTo>
                    <a:pt x="4772403" y="1691131"/>
                  </a:lnTo>
                  <a:lnTo>
                    <a:pt x="4744720" y="1696720"/>
                  </a:lnTo>
                  <a:lnTo>
                    <a:pt x="4781953" y="1696720"/>
                  </a:lnTo>
                  <a:lnTo>
                    <a:pt x="4802193" y="1683073"/>
                  </a:lnTo>
                  <a:lnTo>
                    <a:pt x="4819612" y="1657237"/>
                  </a:lnTo>
                  <a:lnTo>
                    <a:pt x="4826000" y="1625600"/>
                  </a:lnTo>
                  <a:lnTo>
                    <a:pt x="4826000" y="81280"/>
                  </a:lnTo>
                  <a:lnTo>
                    <a:pt x="4819612" y="49642"/>
                  </a:lnTo>
                  <a:lnTo>
                    <a:pt x="4802193" y="23806"/>
                  </a:lnTo>
                  <a:lnTo>
                    <a:pt x="4781953" y="10160"/>
                  </a:lnTo>
                  <a:close/>
                </a:path>
              </a:pathLst>
            </a:custGeom>
            <a:solidFill>
              <a:srgbClr val="C49A1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ABB24F2A-E519-B9BD-41FC-9EDCA317FA8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6239" y="6075680"/>
              <a:ext cx="203200" cy="203200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2878F365-A27F-5887-0E88-29CEB04876A4}"/>
              </a:ext>
            </a:extLst>
          </p:cNvPr>
          <p:cNvSpPr txBox="1"/>
          <p:nvPr/>
        </p:nvSpPr>
        <p:spPr>
          <a:xfrm>
            <a:off x="6767456" y="333747"/>
            <a:ext cx="4101465" cy="11031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050" b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关键认知</a:t>
            </a:r>
            <a:r>
              <a:rPr sz="1050" b="1" spc="-1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：  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PPT</a:t>
            </a:r>
            <a:r>
              <a:rPr sz="105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的结构是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105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先总后分</a:t>
            </a:r>
            <a:r>
              <a:rPr sz="105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39700"/>
              </a:lnSpc>
              <a:spcBef>
                <a:spcPts val="240"/>
              </a:spcBef>
            </a:pPr>
            <a:r>
              <a:rPr sz="1050" spc="-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第⼀部分是产品总览</a:t>
            </a:r>
            <a:r>
              <a:rPr sz="1050" spc="-60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050" spc="5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封⾯ </a:t>
            </a:r>
            <a:r>
              <a:rPr sz="1050" spc="-19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1050" spc="-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产品矩阵表 </a:t>
            </a:r>
            <a:r>
              <a:rPr sz="1050" spc="-19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1050" spc="-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整体结构图</a:t>
            </a:r>
            <a:r>
              <a:rPr sz="1050" spc="-66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r>
              <a:rPr sz="1050" spc="38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7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告诉你</a:t>
            </a:r>
            <a:r>
              <a:rPr sz="1050" spc="-4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1050" spc="-1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这</a:t>
            </a:r>
            <a:r>
              <a:rPr sz="1050" spc="-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个产品有哪⼏个 </a:t>
            </a:r>
            <a:r>
              <a:rPr sz="1050" spc="1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</a:t>
            </a:r>
            <a:r>
              <a:rPr sz="1050" spc="-13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13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sz="1050" spc="5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每个 </a:t>
            </a:r>
            <a:r>
              <a:rPr sz="1050" spc="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sz="1050" spc="-13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有哪些⼦件</a:t>
            </a:r>
            <a:r>
              <a:rPr sz="1050" spc="-4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1050" spc="-7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。 第⼆部分</a:t>
            </a:r>
            <a:r>
              <a:rPr sz="1050" spc="-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是每个⼦件的详细⻚⾯</a:t>
            </a:r>
            <a:r>
              <a:rPr sz="1050" spc="-60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050" spc="31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EEBOM</a:t>
            </a:r>
            <a:r>
              <a:rPr sz="1050" spc="-13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sz="1050" spc="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MEBOM</a:t>
            </a:r>
            <a:r>
              <a:rPr sz="1050" spc="-13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sz="1050" spc="-1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爆炸图</a:t>
            </a:r>
            <a:r>
              <a:rPr sz="1050" spc="-66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r>
              <a:rPr sz="1050" spc="38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8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按 </a:t>
            </a:r>
            <a:r>
              <a:rPr sz="1050" spc="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sz="1050" spc="-13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25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分组</a:t>
            </a:r>
            <a:r>
              <a:rPr sz="1050" spc="-200" dirty="0">
                <a:solidFill>
                  <a:srgbClr val="9485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排列。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00"/>
              </a:spcBef>
            </a:pPr>
            <a:r>
              <a:rPr sz="105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产品矩阵表⻚⾯是整个解析的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105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锚点</a:t>
            </a:r>
            <a:r>
              <a:rPr sz="1050" spc="-3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1050" b="1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 必须先找到它。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3A92894-24AF-7A3D-555A-BFBD48434139}"/>
              </a:ext>
            </a:extLst>
          </p:cNvPr>
          <p:cNvGrpSpPr/>
          <p:nvPr/>
        </p:nvGrpSpPr>
        <p:grpSpPr>
          <a:xfrm>
            <a:off x="6178178" y="1828176"/>
            <a:ext cx="4826000" cy="1229360"/>
            <a:chOff x="154539" y="5450573"/>
            <a:chExt cx="4826000" cy="1229360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3F572D8F-8B8A-73A1-CB44-2632B2AD1771}"/>
                </a:ext>
              </a:extLst>
            </p:cNvPr>
            <p:cNvSpPr/>
            <p:nvPr/>
          </p:nvSpPr>
          <p:spPr>
            <a:xfrm>
              <a:off x="154539" y="5450573"/>
              <a:ext cx="4826000" cy="1229360"/>
            </a:xfrm>
            <a:custGeom>
              <a:avLst/>
              <a:gdLst/>
              <a:ahLst/>
              <a:cxnLst/>
              <a:rect l="l" t="t" r="r" b="b"/>
              <a:pathLst>
                <a:path w="4826000" h="1229360">
                  <a:moveTo>
                    <a:pt x="4744720" y="0"/>
                  </a:moveTo>
                  <a:lnTo>
                    <a:pt x="81280" y="0"/>
                  </a:lnTo>
                  <a:lnTo>
                    <a:pt x="49642" y="6387"/>
                  </a:lnTo>
                  <a:lnTo>
                    <a:pt x="23806" y="23806"/>
                  </a:lnTo>
                  <a:lnTo>
                    <a:pt x="6387" y="49642"/>
                  </a:lnTo>
                  <a:lnTo>
                    <a:pt x="0" y="81279"/>
                  </a:lnTo>
                  <a:lnTo>
                    <a:pt x="0" y="1148079"/>
                  </a:lnTo>
                  <a:lnTo>
                    <a:pt x="6387" y="1179717"/>
                  </a:lnTo>
                  <a:lnTo>
                    <a:pt x="23806" y="1205553"/>
                  </a:lnTo>
                  <a:lnTo>
                    <a:pt x="49642" y="1222972"/>
                  </a:lnTo>
                  <a:lnTo>
                    <a:pt x="81280" y="1229360"/>
                  </a:lnTo>
                  <a:lnTo>
                    <a:pt x="4744720" y="1229360"/>
                  </a:lnTo>
                  <a:lnTo>
                    <a:pt x="4776357" y="1222972"/>
                  </a:lnTo>
                  <a:lnTo>
                    <a:pt x="4781953" y="1219200"/>
                  </a:lnTo>
                  <a:lnTo>
                    <a:pt x="81280" y="1219200"/>
                  </a:lnTo>
                  <a:lnTo>
                    <a:pt x="53596" y="1213611"/>
                  </a:lnTo>
                  <a:lnTo>
                    <a:pt x="30990" y="1198369"/>
                  </a:lnTo>
                  <a:lnTo>
                    <a:pt x="15748" y="1175763"/>
                  </a:lnTo>
                  <a:lnTo>
                    <a:pt x="10159" y="1148079"/>
                  </a:lnTo>
                  <a:lnTo>
                    <a:pt x="10159" y="81279"/>
                  </a:lnTo>
                  <a:lnTo>
                    <a:pt x="15748" y="53596"/>
                  </a:lnTo>
                  <a:lnTo>
                    <a:pt x="30990" y="30990"/>
                  </a:lnTo>
                  <a:lnTo>
                    <a:pt x="53596" y="15748"/>
                  </a:lnTo>
                  <a:lnTo>
                    <a:pt x="81280" y="10160"/>
                  </a:lnTo>
                  <a:lnTo>
                    <a:pt x="4781953" y="10160"/>
                  </a:lnTo>
                  <a:lnTo>
                    <a:pt x="4776357" y="6387"/>
                  </a:lnTo>
                  <a:lnTo>
                    <a:pt x="4744720" y="0"/>
                  </a:lnTo>
                  <a:close/>
                </a:path>
                <a:path w="4826000" h="1229360">
                  <a:moveTo>
                    <a:pt x="4781953" y="10160"/>
                  </a:moveTo>
                  <a:lnTo>
                    <a:pt x="4744720" y="10160"/>
                  </a:lnTo>
                  <a:lnTo>
                    <a:pt x="4772403" y="15748"/>
                  </a:lnTo>
                  <a:lnTo>
                    <a:pt x="4795009" y="30990"/>
                  </a:lnTo>
                  <a:lnTo>
                    <a:pt x="4810251" y="53596"/>
                  </a:lnTo>
                  <a:lnTo>
                    <a:pt x="4815840" y="81279"/>
                  </a:lnTo>
                  <a:lnTo>
                    <a:pt x="4815840" y="1148079"/>
                  </a:lnTo>
                  <a:lnTo>
                    <a:pt x="4810251" y="1175763"/>
                  </a:lnTo>
                  <a:lnTo>
                    <a:pt x="4795009" y="1198369"/>
                  </a:lnTo>
                  <a:lnTo>
                    <a:pt x="4772403" y="1213611"/>
                  </a:lnTo>
                  <a:lnTo>
                    <a:pt x="4744720" y="1219200"/>
                  </a:lnTo>
                  <a:lnTo>
                    <a:pt x="4781953" y="1219200"/>
                  </a:lnTo>
                  <a:lnTo>
                    <a:pt x="4802193" y="1205553"/>
                  </a:lnTo>
                  <a:lnTo>
                    <a:pt x="4819612" y="1179717"/>
                  </a:lnTo>
                  <a:lnTo>
                    <a:pt x="4826000" y="1148079"/>
                  </a:lnTo>
                  <a:lnTo>
                    <a:pt x="4826000" y="81279"/>
                  </a:lnTo>
                  <a:lnTo>
                    <a:pt x="4819612" y="49642"/>
                  </a:lnTo>
                  <a:lnTo>
                    <a:pt x="4802193" y="23806"/>
                  </a:lnTo>
                  <a:lnTo>
                    <a:pt x="4781953" y="10160"/>
                  </a:lnTo>
                  <a:close/>
                </a:path>
              </a:pathLst>
            </a:custGeom>
            <a:solidFill>
              <a:srgbClr val="C49A1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E4B5F58-D785-96A3-8EBC-4279A462954D}"/>
                </a:ext>
              </a:extLst>
            </p:cNvPr>
            <p:cNvSpPr txBox="1"/>
            <p:nvPr/>
          </p:nvSpPr>
          <p:spPr>
            <a:xfrm>
              <a:off x="524426" y="5648877"/>
              <a:ext cx="4086225" cy="85119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90"/>
                </a:spcBef>
              </a:pPr>
              <a:r>
                <a:rPr lang="zh-CN" altLang="en-US" sz="1050" b="1" spc="-70" dirty="0">
                  <a:latin typeface="Calibri" panose="020F0502020204030204" pitchFamily="34" charset="0"/>
                  <a:cs typeface="Calibri" panose="020F0502020204030204" pitchFamily="34" charset="0"/>
                </a:rPr>
                <a:t>目标： </a:t>
              </a:r>
              <a:r>
                <a:rPr sz="1050" b="1" spc="-7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「 产品矩阵⻚」 是整个解析的锚点</a:t>
              </a:r>
              <a:endParaRPr sz="10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 algn="just">
                <a:lnSpc>
                  <a:spcPct val="139700"/>
                </a:lnSpc>
                <a:spcBef>
                  <a:spcPts val="240"/>
                </a:spcBef>
              </a:pPr>
              <a:r>
                <a:rPr sz="1000" spc="-2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这⼀⻚通常是⼀个表格</a:t>
              </a:r>
              <a:r>
                <a:rPr sz="1000" spc="-8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⾏ </a:t>
              </a:r>
              <a:r>
                <a:rPr sz="1000" spc="-19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sz="1000" spc="1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Shipment</a:t>
              </a:r>
              <a:r>
                <a:rPr sz="1000" spc="-13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-13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1000" spc="7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列 </a:t>
              </a:r>
              <a:r>
                <a:rPr sz="1000" spc="-19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sz="1000" spc="-2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⼦件</a:t>
              </a:r>
              <a:r>
                <a:rPr sz="1000" spc="-60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1000" spc="31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-1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PCBA01,</a:t>
              </a:r>
              <a:r>
                <a:rPr sz="1000" spc="-3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1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PCBA02,</a:t>
              </a:r>
              <a:r>
                <a:rPr sz="1000" spc="-13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-18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STR）</a:t>
              </a:r>
              <a:r>
                <a:rPr sz="1000" spc="-2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。 只要能解析这⼀⻚</a:t>
              </a:r>
              <a:r>
                <a:rPr sz="1000" spc="-7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整个产品结构就确定了。 后续</a:t>
              </a:r>
              <a:r>
                <a:rPr sz="1000" spc="-3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所有 </a:t>
              </a:r>
              <a:r>
                <a:rPr sz="1000" spc="3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r>
                <a:rPr sz="1000" spc="-13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-2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⻚⾯只是</a:t>
              </a:r>
              <a:r>
                <a:rPr sz="1000" spc="-4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1000" spc="-2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填充内容</a:t>
              </a:r>
              <a:r>
                <a:rPr sz="1000" spc="-400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1000" spc="-6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关联关系由这张表决定</a:t>
              </a:r>
              <a:r>
                <a:rPr sz="1050" spc="-65" dirty="0">
                  <a:solidFill>
                    <a:srgbClr val="94855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。</a:t>
              </a:r>
              <a:endPara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81643F0-3545-6964-1999-DD9BC4BD8BBF}"/>
              </a:ext>
            </a:extLst>
          </p:cNvPr>
          <p:cNvGrpSpPr/>
          <p:nvPr/>
        </p:nvGrpSpPr>
        <p:grpSpPr>
          <a:xfrm>
            <a:off x="489372" y="1498600"/>
            <a:ext cx="4826424" cy="1402080"/>
            <a:chOff x="462545" y="2121814"/>
            <a:chExt cx="4826424" cy="1402080"/>
          </a:xfrm>
        </p:grpSpPr>
        <p:sp>
          <p:nvSpPr>
            <p:cNvPr id="9" name="object 20">
              <a:extLst>
                <a:ext uri="{FF2B5EF4-FFF2-40B4-BE49-F238E27FC236}">
                  <a16:creationId xmlns:a16="http://schemas.microsoft.com/office/drawing/2014/main" id="{1616C38C-4319-8BEC-A07F-92968E1FDF6C}"/>
                </a:ext>
              </a:extLst>
            </p:cNvPr>
            <p:cNvSpPr/>
            <p:nvPr/>
          </p:nvSpPr>
          <p:spPr>
            <a:xfrm>
              <a:off x="462545" y="2121814"/>
              <a:ext cx="1131570" cy="1402080"/>
            </a:xfrm>
            <a:custGeom>
              <a:avLst/>
              <a:gdLst/>
              <a:ahLst/>
              <a:cxnLst/>
              <a:rect l="l" t="t" r="r" b="b"/>
              <a:pathLst>
                <a:path w="1131570" h="1402079">
                  <a:moveTo>
                    <a:pt x="1070140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7" y="17854"/>
                  </a:lnTo>
                  <a:lnTo>
                    <a:pt x="4794" y="37231"/>
                  </a:lnTo>
                  <a:lnTo>
                    <a:pt x="0" y="60960"/>
                  </a:lnTo>
                  <a:lnTo>
                    <a:pt x="0" y="1341120"/>
                  </a:lnTo>
                  <a:lnTo>
                    <a:pt x="4794" y="1364848"/>
                  </a:lnTo>
                  <a:lnTo>
                    <a:pt x="17867" y="1384225"/>
                  </a:lnTo>
                  <a:lnTo>
                    <a:pt x="37259" y="1397289"/>
                  </a:lnTo>
                  <a:lnTo>
                    <a:pt x="61005" y="1402080"/>
                  </a:lnTo>
                  <a:lnTo>
                    <a:pt x="1070140" y="1402080"/>
                  </a:lnTo>
                  <a:lnTo>
                    <a:pt x="1093886" y="1397289"/>
                  </a:lnTo>
                  <a:lnTo>
                    <a:pt x="1101856" y="1391920"/>
                  </a:lnTo>
                  <a:lnTo>
                    <a:pt x="60998" y="1391920"/>
                  </a:lnTo>
                  <a:lnTo>
                    <a:pt x="41209" y="1387927"/>
                  </a:lnTo>
                  <a:lnTo>
                    <a:pt x="25050" y="1377041"/>
                  </a:lnTo>
                  <a:lnTo>
                    <a:pt x="14155" y="1360893"/>
                  </a:lnTo>
                  <a:lnTo>
                    <a:pt x="10159" y="1341120"/>
                  </a:lnTo>
                  <a:lnTo>
                    <a:pt x="10159" y="60960"/>
                  </a:lnTo>
                  <a:lnTo>
                    <a:pt x="14155" y="41186"/>
                  </a:lnTo>
                  <a:lnTo>
                    <a:pt x="25050" y="25039"/>
                  </a:lnTo>
                  <a:lnTo>
                    <a:pt x="41209" y="14152"/>
                  </a:lnTo>
                  <a:lnTo>
                    <a:pt x="60998" y="10160"/>
                  </a:lnTo>
                  <a:lnTo>
                    <a:pt x="1101856" y="10160"/>
                  </a:lnTo>
                  <a:lnTo>
                    <a:pt x="1093886" y="4790"/>
                  </a:lnTo>
                  <a:lnTo>
                    <a:pt x="1070140" y="0"/>
                  </a:lnTo>
                  <a:close/>
                </a:path>
                <a:path w="1131570" h="1402079">
                  <a:moveTo>
                    <a:pt x="1101856" y="10160"/>
                  </a:moveTo>
                  <a:lnTo>
                    <a:pt x="1070147" y="10160"/>
                  </a:lnTo>
                  <a:lnTo>
                    <a:pt x="1089936" y="14152"/>
                  </a:lnTo>
                  <a:lnTo>
                    <a:pt x="1106096" y="25039"/>
                  </a:lnTo>
                  <a:lnTo>
                    <a:pt x="1116990" y="41186"/>
                  </a:lnTo>
                  <a:lnTo>
                    <a:pt x="1120985" y="60960"/>
                  </a:lnTo>
                  <a:lnTo>
                    <a:pt x="1120985" y="1341120"/>
                  </a:lnTo>
                  <a:lnTo>
                    <a:pt x="1116990" y="1360893"/>
                  </a:lnTo>
                  <a:lnTo>
                    <a:pt x="1106096" y="1377041"/>
                  </a:lnTo>
                  <a:lnTo>
                    <a:pt x="1089936" y="1387927"/>
                  </a:lnTo>
                  <a:lnTo>
                    <a:pt x="1070147" y="1391920"/>
                  </a:lnTo>
                  <a:lnTo>
                    <a:pt x="1101856" y="1391920"/>
                  </a:lnTo>
                  <a:lnTo>
                    <a:pt x="1113277" y="1384225"/>
                  </a:lnTo>
                  <a:lnTo>
                    <a:pt x="1126351" y="1364848"/>
                  </a:lnTo>
                  <a:lnTo>
                    <a:pt x="1131145" y="1341120"/>
                  </a:lnTo>
                  <a:lnTo>
                    <a:pt x="1131145" y="60960"/>
                  </a:lnTo>
                  <a:lnTo>
                    <a:pt x="1126351" y="37231"/>
                  </a:lnTo>
                  <a:lnTo>
                    <a:pt x="1113277" y="17854"/>
                  </a:lnTo>
                  <a:lnTo>
                    <a:pt x="1101856" y="10160"/>
                  </a:lnTo>
                  <a:close/>
                </a:path>
              </a:pathLst>
            </a:custGeom>
            <a:solidFill>
              <a:srgbClr val="272B38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6AC02F8C-D044-AE57-DA34-A69537EE2D5A}"/>
                </a:ext>
              </a:extLst>
            </p:cNvPr>
            <p:cNvSpPr txBox="1"/>
            <p:nvPr/>
          </p:nvSpPr>
          <p:spPr>
            <a:xfrm>
              <a:off x="581925" y="2261514"/>
              <a:ext cx="35052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5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COVER 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ject 22">
              <a:extLst>
                <a:ext uri="{FF2B5EF4-FFF2-40B4-BE49-F238E27FC236}">
                  <a16:creationId xmlns:a16="http://schemas.microsoft.com/office/drawing/2014/main" id="{309203EC-B607-6523-F1C6-C2CDE85A825B}"/>
                </a:ext>
              </a:extLst>
            </p:cNvPr>
            <p:cNvSpPr txBox="1"/>
            <p:nvPr/>
          </p:nvSpPr>
          <p:spPr>
            <a:xfrm>
              <a:off x="581925" y="2474873"/>
              <a:ext cx="797560" cy="528222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850" b="1" spc="-2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封⾯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>
                <a:lnSpc>
                  <a:spcPct val="141700"/>
                </a:lnSpc>
                <a:spcBef>
                  <a:spcPts val="390"/>
                </a:spcBef>
              </a:pPr>
              <a:r>
                <a:rPr sz="800" spc="-1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产品名 </a:t>
              </a:r>
              <a:r>
                <a:rPr sz="800" spc="-1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sz="800" spc="-1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客户 </a:t>
              </a:r>
              <a:r>
                <a:rPr sz="800" spc="-1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sz="800" spc="-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版本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0448FCB2-8C42-8CB3-0268-28CF78505D2F}"/>
                </a:ext>
              </a:extLst>
            </p:cNvPr>
            <p:cNvSpPr txBox="1"/>
            <p:nvPr/>
          </p:nvSpPr>
          <p:spPr>
            <a:xfrm>
              <a:off x="1324081" y="2200554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P.1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object 24">
              <a:extLst>
                <a:ext uri="{FF2B5EF4-FFF2-40B4-BE49-F238E27FC236}">
                  <a16:creationId xmlns:a16="http://schemas.microsoft.com/office/drawing/2014/main" id="{C6D0F7B9-EC43-ABC5-87FC-26CF078F1A14}"/>
                </a:ext>
              </a:extLst>
            </p:cNvPr>
            <p:cNvGrpSpPr/>
            <p:nvPr/>
          </p:nvGrpSpPr>
          <p:grpSpPr>
            <a:xfrm>
              <a:off x="1695290" y="2121814"/>
              <a:ext cx="1131570" cy="1402080"/>
              <a:chOff x="2705945" y="8128000"/>
              <a:chExt cx="1131570" cy="1402080"/>
            </a:xfrm>
          </p:grpSpPr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67DB08F3-FD63-5F41-1CC0-D037F4BC94D6}"/>
                  </a:ext>
                </a:extLst>
              </p:cNvPr>
              <p:cNvSpPr/>
              <p:nvPr/>
            </p:nvSpPr>
            <p:spPr>
              <a:xfrm>
                <a:off x="2705945" y="8128000"/>
                <a:ext cx="11315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131570" h="1402079">
                    <a:moveTo>
                      <a:pt x="1070142" y="0"/>
                    </a:moveTo>
                    <a:lnTo>
                      <a:pt x="61005" y="0"/>
                    </a:lnTo>
                    <a:lnTo>
                      <a:pt x="37259" y="4790"/>
                    </a:lnTo>
                    <a:lnTo>
                      <a:pt x="17868" y="17854"/>
                    </a:lnTo>
                    <a:lnTo>
                      <a:pt x="4794" y="37231"/>
                    </a:lnTo>
                    <a:lnTo>
                      <a:pt x="0" y="60960"/>
                    </a:lnTo>
                    <a:lnTo>
                      <a:pt x="0" y="1341120"/>
                    </a:lnTo>
                    <a:lnTo>
                      <a:pt x="4794" y="1364848"/>
                    </a:lnTo>
                    <a:lnTo>
                      <a:pt x="17868" y="1384225"/>
                    </a:lnTo>
                    <a:lnTo>
                      <a:pt x="37259" y="1397289"/>
                    </a:lnTo>
                    <a:lnTo>
                      <a:pt x="61005" y="1402080"/>
                    </a:lnTo>
                    <a:lnTo>
                      <a:pt x="1070142" y="1402080"/>
                    </a:lnTo>
                    <a:lnTo>
                      <a:pt x="1093888" y="1397289"/>
                    </a:lnTo>
                    <a:lnTo>
                      <a:pt x="1101858" y="1391920"/>
                    </a:lnTo>
                    <a:lnTo>
                      <a:pt x="60999" y="1391920"/>
                    </a:lnTo>
                    <a:lnTo>
                      <a:pt x="41210" y="1387927"/>
                    </a:lnTo>
                    <a:lnTo>
                      <a:pt x="25050" y="1377041"/>
                    </a:lnTo>
                    <a:lnTo>
                      <a:pt x="14155" y="1360893"/>
                    </a:lnTo>
                    <a:lnTo>
                      <a:pt x="10160" y="1341120"/>
                    </a:lnTo>
                    <a:lnTo>
                      <a:pt x="10160" y="60960"/>
                    </a:lnTo>
                    <a:lnTo>
                      <a:pt x="14155" y="41186"/>
                    </a:lnTo>
                    <a:lnTo>
                      <a:pt x="25050" y="25039"/>
                    </a:lnTo>
                    <a:lnTo>
                      <a:pt x="41210" y="14152"/>
                    </a:lnTo>
                    <a:lnTo>
                      <a:pt x="60999" y="10160"/>
                    </a:lnTo>
                    <a:lnTo>
                      <a:pt x="1101858" y="10160"/>
                    </a:lnTo>
                    <a:lnTo>
                      <a:pt x="1093888" y="4790"/>
                    </a:lnTo>
                    <a:lnTo>
                      <a:pt x="1070142" y="0"/>
                    </a:lnTo>
                    <a:close/>
                  </a:path>
                  <a:path w="1131570" h="1402079">
                    <a:moveTo>
                      <a:pt x="1101858" y="10160"/>
                    </a:moveTo>
                    <a:lnTo>
                      <a:pt x="1070147" y="10160"/>
                    </a:lnTo>
                    <a:lnTo>
                      <a:pt x="1089937" y="14152"/>
                    </a:lnTo>
                    <a:lnTo>
                      <a:pt x="1106097" y="25039"/>
                    </a:lnTo>
                    <a:lnTo>
                      <a:pt x="1116993" y="41186"/>
                    </a:lnTo>
                    <a:lnTo>
                      <a:pt x="1120988" y="60960"/>
                    </a:lnTo>
                    <a:lnTo>
                      <a:pt x="1120988" y="1341120"/>
                    </a:lnTo>
                    <a:lnTo>
                      <a:pt x="1116993" y="1360893"/>
                    </a:lnTo>
                    <a:lnTo>
                      <a:pt x="1106097" y="1377041"/>
                    </a:lnTo>
                    <a:lnTo>
                      <a:pt x="1089937" y="1387927"/>
                    </a:lnTo>
                    <a:lnTo>
                      <a:pt x="1070147" y="1391920"/>
                    </a:lnTo>
                    <a:lnTo>
                      <a:pt x="1101858" y="1391920"/>
                    </a:lnTo>
                    <a:lnTo>
                      <a:pt x="1113279" y="1384225"/>
                    </a:lnTo>
                    <a:lnTo>
                      <a:pt x="1126354" y="1364848"/>
                    </a:lnTo>
                    <a:lnTo>
                      <a:pt x="1131148" y="1341120"/>
                    </a:lnTo>
                    <a:lnTo>
                      <a:pt x="1131148" y="60960"/>
                    </a:lnTo>
                    <a:lnTo>
                      <a:pt x="1126354" y="37231"/>
                    </a:lnTo>
                    <a:lnTo>
                      <a:pt x="1113279" y="17854"/>
                    </a:lnTo>
                    <a:lnTo>
                      <a:pt x="1101858" y="10160"/>
                    </a:lnTo>
                    <a:close/>
                  </a:path>
                </a:pathLst>
              </a:custGeom>
              <a:solidFill>
                <a:srgbClr val="C49A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object 26">
                <a:extLst>
                  <a:ext uri="{FF2B5EF4-FFF2-40B4-BE49-F238E27FC236}">
                    <a16:creationId xmlns:a16="http://schemas.microsoft.com/office/drawing/2014/main" id="{011AF379-0A13-0A1F-64CB-1DDAE744FC6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37180" y="8280400"/>
                <a:ext cx="111760" cy="111760"/>
              </a:xfrm>
              <a:prstGeom prst="rect">
                <a:avLst/>
              </a:prstGeom>
            </p:spPr>
          </p:pic>
        </p:grpSp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69C478C4-CEA6-5D22-7EC5-540DFD9BD46C}"/>
                </a:ext>
              </a:extLst>
            </p:cNvPr>
            <p:cNvSpPr txBox="1"/>
            <p:nvPr/>
          </p:nvSpPr>
          <p:spPr>
            <a:xfrm>
              <a:off x="2010928" y="2261514"/>
              <a:ext cx="61087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65" dirty="0">
                  <a:solidFill>
                    <a:srgbClr val="A1832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STRUCTURE 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bject 28">
              <a:extLst>
                <a:ext uri="{FF2B5EF4-FFF2-40B4-BE49-F238E27FC236}">
                  <a16:creationId xmlns:a16="http://schemas.microsoft.com/office/drawing/2014/main" id="{23E9FF34-12A7-4085-4EE8-6AA69F5AB798}"/>
                </a:ext>
              </a:extLst>
            </p:cNvPr>
            <p:cNvSpPr txBox="1"/>
            <p:nvPr/>
          </p:nvSpPr>
          <p:spPr>
            <a:xfrm>
              <a:off x="1813824" y="2413914"/>
              <a:ext cx="783590" cy="960119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30" dirty="0">
                  <a:solidFill>
                    <a:srgbClr val="A1832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MAP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>
                <a:lnSpc>
                  <a:spcPct val="149000"/>
                </a:lnSpc>
                <a:spcBef>
                  <a:spcPts val="350"/>
                </a:spcBef>
              </a:pPr>
              <a:r>
                <a:rPr sz="850" b="1" spc="-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产品矩阵 </a:t>
              </a:r>
              <a:r>
                <a:rPr sz="850" spc="-8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sz="850" b="1" spc="-2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结构总览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30480">
                <a:lnSpc>
                  <a:spcPct val="141700"/>
                </a:lnSpc>
                <a:spcBef>
                  <a:spcPts val="390"/>
                </a:spcBef>
              </a:pPr>
              <a:r>
                <a:rPr sz="8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列出所有 </a:t>
              </a:r>
              <a:r>
                <a:rPr sz="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800" spc="-13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+</a:t>
              </a:r>
              <a:r>
                <a:rPr sz="8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Component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bject 29">
              <a:extLst>
                <a:ext uri="{FF2B5EF4-FFF2-40B4-BE49-F238E27FC236}">
                  <a16:creationId xmlns:a16="http://schemas.microsoft.com/office/drawing/2014/main" id="{E1FB8384-996F-F4BE-C845-048B2222E54E}"/>
                </a:ext>
              </a:extLst>
            </p:cNvPr>
            <p:cNvSpPr txBox="1"/>
            <p:nvPr/>
          </p:nvSpPr>
          <p:spPr>
            <a:xfrm>
              <a:off x="2555981" y="2200554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P.2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bject 30">
              <a:extLst>
                <a:ext uri="{FF2B5EF4-FFF2-40B4-BE49-F238E27FC236}">
                  <a16:creationId xmlns:a16="http://schemas.microsoft.com/office/drawing/2014/main" id="{10EAB4E1-7D87-75F0-6BAD-37059D1171F8}"/>
                </a:ext>
              </a:extLst>
            </p:cNvPr>
            <p:cNvSpPr/>
            <p:nvPr/>
          </p:nvSpPr>
          <p:spPr>
            <a:xfrm>
              <a:off x="2928039" y="2121814"/>
              <a:ext cx="1127760" cy="1402080"/>
            </a:xfrm>
            <a:custGeom>
              <a:avLst/>
              <a:gdLst/>
              <a:ahLst/>
              <a:cxnLst/>
              <a:rect l="l" t="t" r="r" b="b"/>
              <a:pathLst>
                <a:path w="1127760" h="1402079">
                  <a:moveTo>
                    <a:pt x="1066935" y="0"/>
                  </a:moveTo>
                  <a:lnTo>
                    <a:pt x="60822" y="0"/>
                  </a:lnTo>
                  <a:lnTo>
                    <a:pt x="37147" y="4790"/>
                  </a:lnTo>
                  <a:lnTo>
                    <a:pt x="17814" y="17854"/>
                  </a:lnTo>
                  <a:lnTo>
                    <a:pt x="4779" y="37231"/>
                  </a:lnTo>
                  <a:lnTo>
                    <a:pt x="0" y="60960"/>
                  </a:lnTo>
                  <a:lnTo>
                    <a:pt x="0" y="1341120"/>
                  </a:lnTo>
                  <a:lnTo>
                    <a:pt x="4779" y="1364848"/>
                  </a:lnTo>
                  <a:lnTo>
                    <a:pt x="17814" y="1384225"/>
                  </a:lnTo>
                  <a:lnTo>
                    <a:pt x="37147" y="1397289"/>
                  </a:lnTo>
                  <a:lnTo>
                    <a:pt x="60822" y="1402080"/>
                  </a:lnTo>
                  <a:lnTo>
                    <a:pt x="1066935" y="1402080"/>
                  </a:lnTo>
                  <a:lnTo>
                    <a:pt x="1090611" y="1397289"/>
                  </a:lnTo>
                  <a:lnTo>
                    <a:pt x="1098557" y="1391920"/>
                  </a:lnTo>
                  <a:lnTo>
                    <a:pt x="60843" y="1391920"/>
                  </a:lnTo>
                  <a:lnTo>
                    <a:pt x="41114" y="1387927"/>
                  </a:lnTo>
                  <a:lnTo>
                    <a:pt x="25004" y="1377041"/>
                  </a:lnTo>
                  <a:lnTo>
                    <a:pt x="14142" y="1360893"/>
                  </a:lnTo>
                  <a:lnTo>
                    <a:pt x="10160" y="1341120"/>
                  </a:lnTo>
                  <a:lnTo>
                    <a:pt x="10160" y="60960"/>
                  </a:lnTo>
                  <a:lnTo>
                    <a:pt x="14142" y="41186"/>
                  </a:lnTo>
                  <a:lnTo>
                    <a:pt x="25004" y="25039"/>
                  </a:lnTo>
                  <a:lnTo>
                    <a:pt x="41114" y="14152"/>
                  </a:lnTo>
                  <a:lnTo>
                    <a:pt x="60843" y="10160"/>
                  </a:lnTo>
                  <a:lnTo>
                    <a:pt x="1098557" y="10160"/>
                  </a:lnTo>
                  <a:lnTo>
                    <a:pt x="1090611" y="4790"/>
                  </a:lnTo>
                  <a:lnTo>
                    <a:pt x="1066935" y="0"/>
                  </a:lnTo>
                  <a:close/>
                </a:path>
                <a:path w="1127760" h="1402079">
                  <a:moveTo>
                    <a:pt x="1098557" y="10160"/>
                  </a:moveTo>
                  <a:lnTo>
                    <a:pt x="1066915" y="10160"/>
                  </a:lnTo>
                  <a:lnTo>
                    <a:pt x="1086644" y="14152"/>
                  </a:lnTo>
                  <a:lnTo>
                    <a:pt x="1102754" y="25039"/>
                  </a:lnTo>
                  <a:lnTo>
                    <a:pt x="1113616" y="41186"/>
                  </a:lnTo>
                  <a:lnTo>
                    <a:pt x="1117600" y="60960"/>
                  </a:lnTo>
                  <a:lnTo>
                    <a:pt x="1117600" y="1341120"/>
                  </a:lnTo>
                  <a:lnTo>
                    <a:pt x="1113616" y="1360893"/>
                  </a:lnTo>
                  <a:lnTo>
                    <a:pt x="1102754" y="1377041"/>
                  </a:lnTo>
                  <a:lnTo>
                    <a:pt x="1086644" y="1387927"/>
                  </a:lnTo>
                  <a:lnTo>
                    <a:pt x="1066915" y="1391920"/>
                  </a:lnTo>
                  <a:lnTo>
                    <a:pt x="1098557" y="1391920"/>
                  </a:lnTo>
                  <a:lnTo>
                    <a:pt x="1109944" y="1384225"/>
                  </a:lnTo>
                  <a:lnTo>
                    <a:pt x="1122980" y="1364848"/>
                  </a:lnTo>
                  <a:lnTo>
                    <a:pt x="1127760" y="1341120"/>
                  </a:lnTo>
                  <a:lnTo>
                    <a:pt x="1127760" y="60960"/>
                  </a:lnTo>
                  <a:lnTo>
                    <a:pt x="1122980" y="37231"/>
                  </a:lnTo>
                  <a:lnTo>
                    <a:pt x="1109944" y="17854"/>
                  </a:lnTo>
                  <a:lnTo>
                    <a:pt x="1098557" y="10160"/>
                  </a:lnTo>
                  <a:close/>
                </a:path>
              </a:pathLst>
            </a:custGeom>
            <a:solidFill>
              <a:srgbClr val="272B38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bject 31">
              <a:extLst>
                <a:ext uri="{FF2B5EF4-FFF2-40B4-BE49-F238E27FC236}">
                  <a16:creationId xmlns:a16="http://schemas.microsoft.com/office/drawing/2014/main" id="{ECA9655C-1A49-F7F9-B2C7-4780136871A2}"/>
                </a:ext>
              </a:extLst>
            </p:cNvPr>
            <p:cNvSpPr txBox="1"/>
            <p:nvPr/>
          </p:nvSpPr>
          <p:spPr>
            <a:xfrm>
              <a:off x="3045724" y="2261514"/>
              <a:ext cx="5461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6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OVERVIEW 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bject 33">
              <a:extLst>
                <a:ext uri="{FF2B5EF4-FFF2-40B4-BE49-F238E27FC236}">
                  <a16:creationId xmlns:a16="http://schemas.microsoft.com/office/drawing/2014/main" id="{8D691B6C-5197-982C-F739-104AC82E7479}"/>
                </a:ext>
              </a:extLst>
            </p:cNvPr>
            <p:cNvSpPr txBox="1"/>
            <p:nvPr/>
          </p:nvSpPr>
          <p:spPr>
            <a:xfrm>
              <a:off x="3045724" y="2474873"/>
              <a:ext cx="736600" cy="3810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850" b="1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整体装配</a:t>
              </a:r>
              <a:r>
                <a:rPr sz="850" b="1" spc="-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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产品爆炸示意图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bject 34">
              <a:extLst>
                <a:ext uri="{FF2B5EF4-FFF2-40B4-BE49-F238E27FC236}">
                  <a16:creationId xmlns:a16="http://schemas.microsoft.com/office/drawing/2014/main" id="{1D53C290-909C-D6E2-E603-743228AFEC30}"/>
                </a:ext>
              </a:extLst>
            </p:cNvPr>
            <p:cNvSpPr txBox="1"/>
            <p:nvPr/>
          </p:nvSpPr>
          <p:spPr>
            <a:xfrm>
              <a:off x="3787881" y="2200554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P.3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bject 35">
              <a:extLst>
                <a:ext uri="{FF2B5EF4-FFF2-40B4-BE49-F238E27FC236}">
                  <a16:creationId xmlns:a16="http://schemas.microsoft.com/office/drawing/2014/main" id="{8F2F5EF4-21CC-3EB6-E7B7-09BD65DC4FA4}"/>
                </a:ext>
              </a:extLst>
            </p:cNvPr>
            <p:cNvSpPr/>
            <p:nvPr/>
          </p:nvSpPr>
          <p:spPr>
            <a:xfrm>
              <a:off x="4157399" y="2121814"/>
              <a:ext cx="1131570" cy="1402080"/>
            </a:xfrm>
            <a:custGeom>
              <a:avLst/>
              <a:gdLst/>
              <a:ahLst/>
              <a:cxnLst/>
              <a:rect l="l" t="t" r="r" b="b"/>
              <a:pathLst>
                <a:path w="1131570" h="1402079">
                  <a:moveTo>
                    <a:pt x="1070140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7" y="17854"/>
                  </a:lnTo>
                  <a:lnTo>
                    <a:pt x="4794" y="37231"/>
                  </a:lnTo>
                  <a:lnTo>
                    <a:pt x="0" y="60960"/>
                  </a:lnTo>
                  <a:lnTo>
                    <a:pt x="0" y="1341120"/>
                  </a:lnTo>
                  <a:lnTo>
                    <a:pt x="4794" y="1364848"/>
                  </a:lnTo>
                  <a:lnTo>
                    <a:pt x="17867" y="1384225"/>
                  </a:lnTo>
                  <a:lnTo>
                    <a:pt x="37259" y="1397289"/>
                  </a:lnTo>
                  <a:lnTo>
                    <a:pt x="61005" y="1402080"/>
                  </a:lnTo>
                  <a:lnTo>
                    <a:pt x="1070140" y="1402080"/>
                  </a:lnTo>
                  <a:lnTo>
                    <a:pt x="1093886" y="1397289"/>
                  </a:lnTo>
                  <a:lnTo>
                    <a:pt x="1101856" y="1391920"/>
                  </a:lnTo>
                  <a:lnTo>
                    <a:pt x="60998" y="1391920"/>
                  </a:lnTo>
                  <a:lnTo>
                    <a:pt x="41209" y="1387927"/>
                  </a:lnTo>
                  <a:lnTo>
                    <a:pt x="25049" y="1377041"/>
                  </a:lnTo>
                  <a:lnTo>
                    <a:pt x="14154" y="1360893"/>
                  </a:lnTo>
                  <a:lnTo>
                    <a:pt x="10160" y="1341120"/>
                  </a:lnTo>
                  <a:lnTo>
                    <a:pt x="10160" y="60960"/>
                  </a:lnTo>
                  <a:lnTo>
                    <a:pt x="14154" y="41186"/>
                  </a:lnTo>
                  <a:lnTo>
                    <a:pt x="25049" y="25039"/>
                  </a:lnTo>
                  <a:lnTo>
                    <a:pt x="41209" y="14152"/>
                  </a:lnTo>
                  <a:lnTo>
                    <a:pt x="60998" y="10160"/>
                  </a:lnTo>
                  <a:lnTo>
                    <a:pt x="1101856" y="10160"/>
                  </a:lnTo>
                  <a:lnTo>
                    <a:pt x="1093886" y="4790"/>
                  </a:lnTo>
                  <a:lnTo>
                    <a:pt x="1070140" y="0"/>
                  </a:lnTo>
                  <a:close/>
                </a:path>
                <a:path w="1131570" h="1402079">
                  <a:moveTo>
                    <a:pt x="1101856" y="10160"/>
                  </a:moveTo>
                  <a:lnTo>
                    <a:pt x="1070147" y="10160"/>
                  </a:lnTo>
                  <a:lnTo>
                    <a:pt x="1089936" y="14152"/>
                  </a:lnTo>
                  <a:lnTo>
                    <a:pt x="1106095" y="25039"/>
                  </a:lnTo>
                  <a:lnTo>
                    <a:pt x="1116990" y="41186"/>
                  </a:lnTo>
                  <a:lnTo>
                    <a:pt x="1120985" y="60960"/>
                  </a:lnTo>
                  <a:lnTo>
                    <a:pt x="1120985" y="1341120"/>
                  </a:lnTo>
                  <a:lnTo>
                    <a:pt x="1116990" y="1360893"/>
                  </a:lnTo>
                  <a:lnTo>
                    <a:pt x="1106095" y="1377041"/>
                  </a:lnTo>
                  <a:lnTo>
                    <a:pt x="1089936" y="1387927"/>
                  </a:lnTo>
                  <a:lnTo>
                    <a:pt x="1070147" y="1391920"/>
                  </a:lnTo>
                  <a:lnTo>
                    <a:pt x="1101856" y="1391920"/>
                  </a:lnTo>
                  <a:lnTo>
                    <a:pt x="1113277" y="1384225"/>
                  </a:lnTo>
                  <a:lnTo>
                    <a:pt x="1126351" y="1364848"/>
                  </a:lnTo>
                  <a:lnTo>
                    <a:pt x="1131145" y="1341120"/>
                  </a:lnTo>
                  <a:lnTo>
                    <a:pt x="1131145" y="60960"/>
                  </a:lnTo>
                  <a:lnTo>
                    <a:pt x="1126351" y="37231"/>
                  </a:lnTo>
                  <a:lnTo>
                    <a:pt x="1113277" y="17854"/>
                  </a:lnTo>
                  <a:lnTo>
                    <a:pt x="1101856" y="10160"/>
                  </a:lnTo>
                  <a:close/>
                </a:path>
              </a:pathLst>
            </a:custGeom>
            <a:solidFill>
              <a:srgbClr val="272B38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bject 36">
              <a:extLst>
                <a:ext uri="{FF2B5EF4-FFF2-40B4-BE49-F238E27FC236}">
                  <a16:creationId xmlns:a16="http://schemas.microsoft.com/office/drawing/2014/main" id="{F2B47910-22DB-C3E9-8FF2-6519943D6338}"/>
                </a:ext>
              </a:extLst>
            </p:cNvPr>
            <p:cNvSpPr txBox="1"/>
            <p:nvPr/>
          </p:nvSpPr>
          <p:spPr>
            <a:xfrm>
              <a:off x="4277624" y="2261514"/>
              <a:ext cx="28575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4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bject 37">
              <a:extLst>
                <a:ext uri="{FF2B5EF4-FFF2-40B4-BE49-F238E27FC236}">
                  <a16:creationId xmlns:a16="http://schemas.microsoft.com/office/drawing/2014/main" id="{9D42AA6F-BC38-9B1C-BC36-855758480814}"/>
                </a:ext>
              </a:extLst>
            </p:cNvPr>
            <p:cNvSpPr txBox="1"/>
            <p:nvPr/>
          </p:nvSpPr>
          <p:spPr>
            <a:xfrm>
              <a:off x="4277624" y="2474873"/>
              <a:ext cx="737235" cy="3810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850" b="1" spc="-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客户规格说明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技术要求⽂字⻚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bject 38">
              <a:extLst>
                <a:ext uri="{FF2B5EF4-FFF2-40B4-BE49-F238E27FC236}">
                  <a16:creationId xmlns:a16="http://schemas.microsoft.com/office/drawing/2014/main" id="{D7463ED4-5E21-A84F-32A1-879BEF8357B3}"/>
                </a:ext>
              </a:extLst>
            </p:cNvPr>
            <p:cNvSpPr txBox="1"/>
            <p:nvPr/>
          </p:nvSpPr>
          <p:spPr>
            <a:xfrm>
              <a:off x="5019781" y="2200554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P.4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687C837-81C0-F164-8E96-B6616D232A21}"/>
              </a:ext>
            </a:extLst>
          </p:cNvPr>
          <p:cNvGrpSpPr/>
          <p:nvPr/>
        </p:nvGrpSpPr>
        <p:grpSpPr>
          <a:xfrm>
            <a:off x="489372" y="2961640"/>
            <a:ext cx="4826424" cy="3891280"/>
            <a:chOff x="1473200" y="487680"/>
            <a:chExt cx="4826424" cy="3891280"/>
          </a:xfrm>
        </p:grpSpPr>
        <p:sp>
          <p:nvSpPr>
            <p:cNvPr id="33" name="object 42">
              <a:extLst>
                <a:ext uri="{FF2B5EF4-FFF2-40B4-BE49-F238E27FC236}">
                  <a16:creationId xmlns:a16="http://schemas.microsoft.com/office/drawing/2014/main" id="{2F4F839E-E1FD-F6F0-6AE3-B593D911ABF0}"/>
                </a:ext>
              </a:extLst>
            </p:cNvPr>
            <p:cNvSpPr txBox="1"/>
            <p:nvPr/>
          </p:nvSpPr>
          <p:spPr>
            <a:xfrm>
              <a:off x="1592579" y="3363595"/>
              <a:ext cx="871219" cy="78740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8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sz="700" spc="195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6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HEADER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74295">
                <a:lnSpc>
                  <a:spcPct val="149000"/>
                </a:lnSpc>
                <a:spcBef>
                  <a:spcPts val="350"/>
                </a:spcBef>
              </a:pPr>
              <a:r>
                <a:rPr sz="8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850" spc="-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-254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sz="850" spc="-5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</a:t>
              </a:r>
              <a:r>
                <a:rPr sz="850" spc="-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50" spc="-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sz="850" spc="-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(SUB- ENTRY)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分组标题⻚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4C0F2FC7-828F-81B3-6495-4FE17DD3BB61}"/>
                </a:ext>
              </a:extLst>
            </p:cNvPr>
            <p:cNvSpPr/>
            <p:nvPr/>
          </p:nvSpPr>
          <p:spPr>
            <a:xfrm>
              <a:off x="1473200" y="487680"/>
              <a:ext cx="1131570" cy="1229360"/>
            </a:xfrm>
            <a:custGeom>
              <a:avLst/>
              <a:gdLst/>
              <a:ahLst/>
              <a:cxnLst/>
              <a:rect l="l" t="t" r="r" b="b"/>
              <a:pathLst>
                <a:path w="1131570" h="1229360">
                  <a:moveTo>
                    <a:pt x="1070140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7" y="17854"/>
                  </a:lnTo>
                  <a:lnTo>
                    <a:pt x="4794" y="37231"/>
                  </a:lnTo>
                  <a:lnTo>
                    <a:pt x="0" y="60960"/>
                  </a:lnTo>
                  <a:lnTo>
                    <a:pt x="0" y="1168400"/>
                  </a:lnTo>
                  <a:lnTo>
                    <a:pt x="4794" y="1192128"/>
                  </a:lnTo>
                  <a:lnTo>
                    <a:pt x="17867" y="1211505"/>
                  </a:lnTo>
                  <a:lnTo>
                    <a:pt x="37259" y="1224569"/>
                  </a:lnTo>
                  <a:lnTo>
                    <a:pt x="61005" y="1229360"/>
                  </a:lnTo>
                  <a:lnTo>
                    <a:pt x="1070140" y="1229360"/>
                  </a:lnTo>
                  <a:lnTo>
                    <a:pt x="1093886" y="1224569"/>
                  </a:lnTo>
                  <a:lnTo>
                    <a:pt x="1101856" y="1219200"/>
                  </a:lnTo>
                  <a:lnTo>
                    <a:pt x="60998" y="1219200"/>
                  </a:lnTo>
                  <a:lnTo>
                    <a:pt x="41209" y="1215207"/>
                  </a:lnTo>
                  <a:lnTo>
                    <a:pt x="25050" y="1204320"/>
                  </a:lnTo>
                  <a:lnTo>
                    <a:pt x="14155" y="1188173"/>
                  </a:lnTo>
                  <a:lnTo>
                    <a:pt x="10159" y="1168400"/>
                  </a:lnTo>
                  <a:lnTo>
                    <a:pt x="10159" y="60960"/>
                  </a:lnTo>
                  <a:lnTo>
                    <a:pt x="14155" y="41186"/>
                  </a:lnTo>
                  <a:lnTo>
                    <a:pt x="25050" y="25039"/>
                  </a:lnTo>
                  <a:lnTo>
                    <a:pt x="41209" y="14152"/>
                  </a:lnTo>
                  <a:lnTo>
                    <a:pt x="60998" y="10160"/>
                  </a:lnTo>
                  <a:lnTo>
                    <a:pt x="1101856" y="10160"/>
                  </a:lnTo>
                  <a:lnTo>
                    <a:pt x="1093886" y="4790"/>
                  </a:lnTo>
                  <a:lnTo>
                    <a:pt x="1070140" y="0"/>
                  </a:lnTo>
                  <a:close/>
                </a:path>
                <a:path w="1131570" h="1229360">
                  <a:moveTo>
                    <a:pt x="1101856" y="10160"/>
                  </a:moveTo>
                  <a:lnTo>
                    <a:pt x="1070147" y="10160"/>
                  </a:lnTo>
                  <a:lnTo>
                    <a:pt x="1089936" y="14152"/>
                  </a:lnTo>
                  <a:lnTo>
                    <a:pt x="1106096" y="25039"/>
                  </a:lnTo>
                  <a:lnTo>
                    <a:pt x="1116990" y="41186"/>
                  </a:lnTo>
                  <a:lnTo>
                    <a:pt x="1120985" y="60960"/>
                  </a:lnTo>
                  <a:lnTo>
                    <a:pt x="1120985" y="1168400"/>
                  </a:lnTo>
                  <a:lnTo>
                    <a:pt x="1116990" y="1188173"/>
                  </a:lnTo>
                  <a:lnTo>
                    <a:pt x="1106096" y="1204320"/>
                  </a:lnTo>
                  <a:lnTo>
                    <a:pt x="1089936" y="1215207"/>
                  </a:lnTo>
                  <a:lnTo>
                    <a:pt x="1070147" y="1219200"/>
                  </a:lnTo>
                  <a:lnTo>
                    <a:pt x="1101856" y="1219200"/>
                  </a:lnTo>
                  <a:lnTo>
                    <a:pt x="1113277" y="1211505"/>
                  </a:lnTo>
                  <a:lnTo>
                    <a:pt x="1126351" y="1192128"/>
                  </a:lnTo>
                  <a:lnTo>
                    <a:pt x="1131145" y="1168400"/>
                  </a:lnTo>
                  <a:lnTo>
                    <a:pt x="1131145" y="60960"/>
                  </a:lnTo>
                  <a:lnTo>
                    <a:pt x="1126351" y="37231"/>
                  </a:lnTo>
                  <a:lnTo>
                    <a:pt x="1113277" y="17854"/>
                  </a:lnTo>
                  <a:lnTo>
                    <a:pt x="1101856" y="10160"/>
                  </a:lnTo>
                  <a:close/>
                </a:path>
              </a:pathLst>
            </a:custGeom>
            <a:solidFill>
              <a:srgbClr val="1A4F9E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6B098FE7-12A4-F18C-92CB-1DDBD8E12830}"/>
                </a:ext>
              </a:extLst>
            </p:cNvPr>
            <p:cNvSpPr txBox="1"/>
            <p:nvPr/>
          </p:nvSpPr>
          <p:spPr>
            <a:xfrm>
              <a:off x="1592580" y="627379"/>
              <a:ext cx="871219" cy="78740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8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sz="700" spc="195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6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HEADER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150495">
                <a:lnSpc>
                  <a:spcPct val="149000"/>
                </a:lnSpc>
                <a:spcBef>
                  <a:spcPts val="350"/>
                </a:spcBef>
              </a:pPr>
              <a:r>
                <a:rPr sz="8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850" spc="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-B</a:t>
              </a:r>
              <a:r>
                <a:rPr sz="850" spc="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-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(MID </a:t>
              </a:r>
              <a:r>
                <a:rPr sz="850" spc="3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CM)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分组标题⻚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CCA7A10D-C211-BA09-3D17-99C64BE82526}"/>
                </a:ext>
              </a:extLst>
            </p:cNvPr>
            <p:cNvSpPr txBox="1"/>
            <p:nvPr/>
          </p:nvSpPr>
          <p:spPr>
            <a:xfrm>
              <a:off x="2334736" y="566419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P.5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A72E4B77-A2C8-225C-1273-9AB614818D24}"/>
                </a:ext>
              </a:extLst>
            </p:cNvPr>
            <p:cNvSpPr/>
            <p:nvPr/>
          </p:nvSpPr>
          <p:spPr>
            <a:xfrm>
              <a:off x="2705945" y="487680"/>
              <a:ext cx="1131570" cy="1229360"/>
            </a:xfrm>
            <a:custGeom>
              <a:avLst/>
              <a:gdLst/>
              <a:ahLst/>
              <a:cxnLst/>
              <a:rect l="l" t="t" r="r" b="b"/>
              <a:pathLst>
                <a:path w="1131570" h="1229360">
                  <a:moveTo>
                    <a:pt x="1070142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8" y="17854"/>
                  </a:lnTo>
                  <a:lnTo>
                    <a:pt x="4794" y="37231"/>
                  </a:lnTo>
                  <a:lnTo>
                    <a:pt x="0" y="60960"/>
                  </a:lnTo>
                  <a:lnTo>
                    <a:pt x="0" y="1168400"/>
                  </a:lnTo>
                  <a:lnTo>
                    <a:pt x="4794" y="1192128"/>
                  </a:lnTo>
                  <a:lnTo>
                    <a:pt x="17868" y="1211505"/>
                  </a:lnTo>
                  <a:lnTo>
                    <a:pt x="37259" y="1224569"/>
                  </a:lnTo>
                  <a:lnTo>
                    <a:pt x="61005" y="1229360"/>
                  </a:lnTo>
                  <a:lnTo>
                    <a:pt x="1070142" y="1229360"/>
                  </a:lnTo>
                  <a:lnTo>
                    <a:pt x="1093888" y="1224569"/>
                  </a:lnTo>
                  <a:lnTo>
                    <a:pt x="1101858" y="1219200"/>
                  </a:lnTo>
                  <a:lnTo>
                    <a:pt x="60999" y="1219200"/>
                  </a:lnTo>
                  <a:lnTo>
                    <a:pt x="41210" y="1215207"/>
                  </a:lnTo>
                  <a:lnTo>
                    <a:pt x="25050" y="1204320"/>
                  </a:lnTo>
                  <a:lnTo>
                    <a:pt x="14155" y="1188173"/>
                  </a:lnTo>
                  <a:lnTo>
                    <a:pt x="10160" y="1168400"/>
                  </a:lnTo>
                  <a:lnTo>
                    <a:pt x="10160" y="60960"/>
                  </a:lnTo>
                  <a:lnTo>
                    <a:pt x="14155" y="41186"/>
                  </a:lnTo>
                  <a:lnTo>
                    <a:pt x="25050" y="25039"/>
                  </a:lnTo>
                  <a:lnTo>
                    <a:pt x="41210" y="14152"/>
                  </a:lnTo>
                  <a:lnTo>
                    <a:pt x="60999" y="10160"/>
                  </a:lnTo>
                  <a:lnTo>
                    <a:pt x="1101858" y="10160"/>
                  </a:lnTo>
                  <a:lnTo>
                    <a:pt x="1093888" y="4790"/>
                  </a:lnTo>
                  <a:lnTo>
                    <a:pt x="1070142" y="0"/>
                  </a:lnTo>
                  <a:close/>
                </a:path>
                <a:path w="1131570" h="1229360">
                  <a:moveTo>
                    <a:pt x="1101858" y="10160"/>
                  </a:moveTo>
                  <a:lnTo>
                    <a:pt x="1070147" y="10160"/>
                  </a:lnTo>
                  <a:lnTo>
                    <a:pt x="1089937" y="14152"/>
                  </a:lnTo>
                  <a:lnTo>
                    <a:pt x="1106097" y="25039"/>
                  </a:lnTo>
                  <a:lnTo>
                    <a:pt x="1116993" y="41186"/>
                  </a:lnTo>
                  <a:lnTo>
                    <a:pt x="1120988" y="60960"/>
                  </a:lnTo>
                  <a:lnTo>
                    <a:pt x="1120988" y="1168400"/>
                  </a:lnTo>
                  <a:lnTo>
                    <a:pt x="1116993" y="1188173"/>
                  </a:lnTo>
                  <a:lnTo>
                    <a:pt x="1106097" y="1204320"/>
                  </a:lnTo>
                  <a:lnTo>
                    <a:pt x="1089937" y="1215207"/>
                  </a:lnTo>
                  <a:lnTo>
                    <a:pt x="1070147" y="1219200"/>
                  </a:lnTo>
                  <a:lnTo>
                    <a:pt x="1101858" y="1219200"/>
                  </a:lnTo>
                  <a:lnTo>
                    <a:pt x="1113279" y="1211505"/>
                  </a:lnTo>
                  <a:lnTo>
                    <a:pt x="1126354" y="1192128"/>
                  </a:lnTo>
                  <a:lnTo>
                    <a:pt x="1131148" y="1168400"/>
                  </a:lnTo>
                  <a:lnTo>
                    <a:pt x="1131148" y="60960"/>
                  </a:lnTo>
                  <a:lnTo>
                    <a:pt x="1126354" y="37231"/>
                  </a:lnTo>
                  <a:lnTo>
                    <a:pt x="1113279" y="17854"/>
                  </a:lnTo>
                  <a:lnTo>
                    <a:pt x="1101858" y="10160"/>
                  </a:lnTo>
                  <a:close/>
                </a:path>
              </a:pathLst>
            </a:custGeom>
            <a:solidFill>
              <a:srgbClr val="1A4F9E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27979F2D-C579-C85D-F4C0-DE892F1759C3}"/>
                </a:ext>
              </a:extLst>
            </p:cNvPr>
            <p:cNvSpPr txBox="1"/>
            <p:nvPr/>
          </p:nvSpPr>
          <p:spPr>
            <a:xfrm>
              <a:off x="2824479" y="584707"/>
              <a:ext cx="535940" cy="30546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2900"/>
                </a:lnSpc>
                <a:spcBef>
                  <a:spcPts val="95"/>
                </a:spcBef>
              </a:pPr>
              <a:r>
                <a:rPr sz="700" spc="8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sz="700" spc="195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-5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 </a:t>
              </a:r>
              <a:r>
                <a:rPr sz="700" spc="55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EEBOM 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object 12">
              <a:extLst>
                <a:ext uri="{FF2B5EF4-FFF2-40B4-BE49-F238E27FC236}">
                  <a16:creationId xmlns:a16="http://schemas.microsoft.com/office/drawing/2014/main" id="{3AAF60F5-8C2D-CDDA-3401-2802AA93277B}"/>
                </a:ext>
              </a:extLst>
            </p:cNvPr>
            <p:cNvSpPr txBox="1"/>
            <p:nvPr/>
          </p:nvSpPr>
          <p:spPr>
            <a:xfrm>
              <a:off x="2824479" y="934211"/>
              <a:ext cx="842010" cy="6330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9000"/>
                </a:lnSpc>
                <a:spcBef>
                  <a:spcPts val="95"/>
                </a:spcBef>
              </a:pPr>
              <a:r>
                <a:rPr sz="850" spc="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PCBA01</a:t>
              </a:r>
              <a:r>
                <a:rPr sz="850" spc="10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b="1" spc="-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电⼦料</a:t>
              </a:r>
              <a:r>
                <a:rPr sz="850" b="1" spc="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嵌⼊ </a:t>
              </a:r>
              <a:r>
                <a:rPr sz="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Excel</a:t>
              </a:r>
              <a:r>
                <a:rPr sz="800" spc="-8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00" spc="-3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对象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bject 13">
              <a:extLst>
                <a:ext uri="{FF2B5EF4-FFF2-40B4-BE49-F238E27FC236}">
                  <a16:creationId xmlns:a16="http://schemas.microsoft.com/office/drawing/2014/main" id="{293D2B2B-2A93-39BF-4B40-C94C61AA6FCA}"/>
                </a:ext>
              </a:extLst>
            </p:cNvPr>
            <p:cNvSpPr txBox="1"/>
            <p:nvPr/>
          </p:nvSpPr>
          <p:spPr>
            <a:xfrm>
              <a:off x="3566636" y="566419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P.6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object 14">
              <a:extLst>
                <a:ext uri="{FF2B5EF4-FFF2-40B4-BE49-F238E27FC236}">
                  <a16:creationId xmlns:a16="http://schemas.microsoft.com/office/drawing/2014/main" id="{982E0CC4-6557-E26A-2879-3171078A4990}"/>
                </a:ext>
              </a:extLst>
            </p:cNvPr>
            <p:cNvSpPr/>
            <p:nvPr/>
          </p:nvSpPr>
          <p:spPr>
            <a:xfrm>
              <a:off x="3938694" y="487680"/>
              <a:ext cx="1127760" cy="1229360"/>
            </a:xfrm>
            <a:custGeom>
              <a:avLst/>
              <a:gdLst/>
              <a:ahLst/>
              <a:cxnLst/>
              <a:rect l="l" t="t" r="r" b="b"/>
              <a:pathLst>
                <a:path w="1127760" h="1229360">
                  <a:moveTo>
                    <a:pt x="1066935" y="0"/>
                  </a:moveTo>
                  <a:lnTo>
                    <a:pt x="60822" y="0"/>
                  </a:lnTo>
                  <a:lnTo>
                    <a:pt x="37147" y="4790"/>
                  </a:lnTo>
                  <a:lnTo>
                    <a:pt x="17814" y="17854"/>
                  </a:lnTo>
                  <a:lnTo>
                    <a:pt x="4779" y="37231"/>
                  </a:lnTo>
                  <a:lnTo>
                    <a:pt x="0" y="60960"/>
                  </a:lnTo>
                  <a:lnTo>
                    <a:pt x="0" y="1168400"/>
                  </a:lnTo>
                  <a:lnTo>
                    <a:pt x="4779" y="1192128"/>
                  </a:lnTo>
                  <a:lnTo>
                    <a:pt x="17814" y="1211505"/>
                  </a:lnTo>
                  <a:lnTo>
                    <a:pt x="37147" y="1224569"/>
                  </a:lnTo>
                  <a:lnTo>
                    <a:pt x="60822" y="1229360"/>
                  </a:lnTo>
                  <a:lnTo>
                    <a:pt x="1066935" y="1229360"/>
                  </a:lnTo>
                  <a:lnTo>
                    <a:pt x="1090611" y="1224569"/>
                  </a:lnTo>
                  <a:lnTo>
                    <a:pt x="1098557" y="1219200"/>
                  </a:lnTo>
                  <a:lnTo>
                    <a:pt x="60843" y="1219200"/>
                  </a:lnTo>
                  <a:lnTo>
                    <a:pt x="41114" y="1215207"/>
                  </a:lnTo>
                  <a:lnTo>
                    <a:pt x="25004" y="1204320"/>
                  </a:lnTo>
                  <a:lnTo>
                    <a:pt x="14142" y="1188173"/>
                  </a:lnTo>
                  <a:lnTo>
                    <a:pt x="10160" y="1168400"/>
                  </a:lnTo>
                  <a:lnTo>
                    <a:pt x="10160" y="60960"/>
                  </a:lnTo>
                  <a:lnTo>
                    <a:pt x="14142" y="41186"/>
                  </a:lnTo>
                  <a:lnTo>
                    <a:pt x="25004" y="25039"/>
                  </a:lnTo>
                  <a:lnTo>
                    <a:pt x="41114" y="14152"/>
                  </a:lnTo>
                  <a:lnTo>
                    <a:pt x="60843" y="10160"/>
                  </a:lnTo>
                  <a:lnTo>
                    <a:pt x="1098557" y="10160"/>
                  </a:lnTo>
                  <a:lnTo>
                    <a:pt x="1090611" y="4790"/>
                  </a:lnTo>
                  <a:lnTo>
                    <a:pt x="1066935" y="0"/>
                  </a:lnTo>
                  <a:close/>
                </a:path>
                <a:path w="1127760" h="1229360">
                  <a:moveTo>
                    <a:pt x="1098557" y="10160"/>
                  </a:moveTo>
                  <a:lnTo>
                    <a:pt x="1066915" y="10160"/>
                  </a:lnTo>
                  <a:lnTo>
                    <a:pt x="1086644" y="14152"/>
                  </a:lnTo>
                  <a:lnTo>
                    <a:pt x="1102754" y="25039"/>
                  </a:lnTo>
                  <a:lnTo>
                    <a:pt x="1113616" y="41186"/>
                  </a:lnTo>
                  <a:lnTo>
                    <a:pt x="1117600" y="60960"/>
                  </a:lnTo>
                  <a:lnTo>
                    <a:pt x="1117600" y="1168400"/>
                  </a:lnTo>
                  <a:lnTo>
                    <a:pt x="1113616" y="1188173"/>
                  </a:lnTo>
                  <a:lnTo>
                    <a:pt x="1102754" y="1204320"/>
                  </a:lnTo>
                  <a:lnTo>
                    <a:pt x="1086644" y="1215207"/>
                  </a:lnTo>
                  <a:lnTo>
                    <a:pt x="1066915" y="1219200"/>
                  </a:lnTo>
                  <a:lnTo>
                    <a:pt x="1098557" y="1219200"/>
                  </a:lnTo>
                  <a:lnTo>
                    <a:pt x="1109944" y="1211505"/>
                  </a:lnTo>
                  <a:lnTo>
                    <a:pt x="1122980" y="1192128"/>
                  </a:lnTo>
                  <a:lnTo>
                    <a:pt x="1127760" y="1168400"/>
                  </a:lnTo>
                  <a:lnTo>
                    <a:pt x="1127760" y="60960"/>
                  </a:lnTo>
                  <a:lnTo>
                    <a:pt x="1122980" y="37231"/>
                  </a:lnTo>
                  <a:lnTo>
                    <a:pt x="1109944" y="17854"/>
                  </a:lnTo>
                  <a:lnTo>
                    <a:pt x="1098557" y="10160"/>
                  </a:lnTo>
                  <a:close/>
                </a:path>
              </a:pathLst>
            </a:custGeom>
            <a:solidFill>
              <a:srgbClr val="1A4F9E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bject 15">
              <a:extLst>
                <a:ext uri="{FF2B5EF4-FFF2-40B4-BE49-F238E27FC236}">
                  <a16:creationId xmlns:a16="http://schemas.microsoft.com/office/drawing/2014/main" id="{7BB61088-65E9-9074-5ACB-9713D37FCCEF}"/>
                </a:ext>
              </a:extLst>
            </p:cNvPr>
            <p:cNvSpPr txBox="1"/>
            <p:nvPr/>
          </p:nvSpPr>
          <p:spPr>
            <a:xfrm>
              <a:off x="4056379" y="584707"/>
              <a:ext cx="645160" cy="7899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114300">
                <a:lnSpc>
                  <a:spcPct val="142900"/>
                </a:lnSpc>
                <a:spcBef>
                  <a:spcPts val="95"/>
                </a:spcBef>
              </a:pPr>
              <a:r>
                <a:rPr sz="700" spc="8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sz="700" spc="195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-5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 </a:t>
              </a:r>
              <a:r>
                <a:rPr sz="700" spc="55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MEBOM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</a:pPr>
              <a:r>
                <a:rPr sz="850" b="1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结构料</a:t>
              </a:r>
              <a:r>
                <a:rPr sz="850" spc="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PPT</a:t>
              </a:r>
              <a:r>
                <a:rPr sz="800" spc="-6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原⽣表格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bject 16">
              <a:extLst>
                <a:ext uri="{FF2B5EF4-FFF2-40B4-BE49-F238E27FC236}">
                  <a16:creationId xmlns:a16="http://schemas.microsoft.com/office/drawing/2014/main" id="{CF0988B9-7375-88D6-1B65-4CCBA7F010C3}"/>
                </a:ext>
              </a:extLst>
            </p:cNvPr>
            <p:cNvSpPr txBox="1"/>
            <p:nvPr/>
          </p:nvSpPr>
          <p:spPr>
            <a:xfrm>
              <a:off x="4798536" y="566419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P.7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4" name="object 17">
              <a:extLst>
                <a:ext uri="{FF2B5EF4-FFF2-40B4-BE49-F238E27FC236}">
                  <a16:creationId xmlns:a16="http://schemas.microsoft.com/office/drawing/2014/main" id="{37723C16-A4E6-032F-4C1C-A335FD0EE9A8}"/>
                </a:ext>
              </a:extLst>
            </p:cNvPr>
            <p:cNvGrpSpPr/>
            <p:nvPr/>
          </p:nvGrpSpPr>
          <p:grpSpPr>
            <a:xfrm>
              <a:off x="5168054" y="487680"/>
              <a:ext cx="1131570" cy="1229360"/>
              <a:chOff x="5168054" y="487680"/>
              <a:chExt cx="1131570" cy="1229360"/>
            </a:xfrm>
          </p:grpSpPr>
          <p:sp>
            <p:nvSpPr>
              <p:cNvPr id="77" name="object 18">
                <a:extLst>
                  <a:ext uri="{FF2B5EF4-FFF2-40B4-BE49-F238E27FC236}">
                    <a16:creationId xmlns:a16="http://schemas.microsoft.com/office/drawing/2014/main" id="{E9661D1A-FCDE-4F26-20D3-539E4FE78FD6}"/>
                  </a:ext>
                </a:extLst>
              </p:cNvPr>
              <p:cNvSpPr/>
              <p:nvPr/>
            </p:nvSpPr>
            <p:spPr>
              <a:xfrm>
                <a:off x="5168054" y="487680"/>
                <a:ext cx="1131570" cy="1229360"/>
              </a:xfrm>
              <a:custGeom>
                <a:avLst/>
                <a:gdLst/>
                <a:ahLst/>
                <a:cxnLst/>
                <a:rect l="l" t="t" r="r" b="b"/>
                <a:pathLst>
                  <a:path w="1131570" h="1229360">
                    <a:moveTo>
                      <a:pt x="1070140" y="0"/>
                    </a:moveTo>
                    <a:lnTo>
                      <a:pt x="61005" y="0"/>
                    </a:lnTo>
                    <a:lnTo>
                      <a:pt x="37259" y="4790"/>
                    </a:lnTo>
                    <a:lnTo>
                      <a:pt x="17867" y="17854"/>
                    </a:lnTo>
                    <a:lnTo>
                      <a:pt x="4794" y="37231"/>
                    </a:lnTo>
                    <a:lnTo>
                      <a:pt x="0" y="60960"/>
                    </a:lnTo>
                    <a:lnTo>
                      <a:pt x="0" y="1168400"/>
                    </a:lnTo>
                    <a:lnTo>
                      <a:pt x="4794" y="1192128"/>
                    </a:lnTo>
                    <a:lnTo>
                      <a:pt x="17867" y="1211505"/>
                    </a:lnTo>
                    <a:lnTo>
                      <a:pt x="37259" y="1224569"/>
                    </a:lnTo>
                    <a:lnTo>
                      <a:pt x="61005" y="1229360"/>
                    </a:lnTo>
                    <a:lnTo>
                      <a:pt x="1070140" y="1229360"/>
                    </a:lnTo>
                    <a:lnTo>
                      <a:pt x="1093886" y="1224569"/>
                    </a:lnTo>
                    <a:lnTo>
                      <a:pt x="1101856" y="1219200"/>
                    </a:lnTo>
                    <a:lnTo>
                      <a:pt x="60998" y="1219200"/>
                    </a:lnTo>
                    <a:lnTo>
                      <a:pt x="41209" y="1215207"/>
                    </a:lnTo>
                    <a:lnTo>
                      <a:pt x="25049" y="1204320"/>
                    </a:lnTo>
                    <a:lnTo>
                      <a:pt x="14154" y="1188173"/>
                    </a:lnTo>
                    <a:lnTo>
                      <a:pt x="10160" y="1168400"/>
                    </a:lnTo>
                    <a:lnTo>
                      <a:pt x="10160" y="60960"/>
                    </a:lnTo>
                    <a:lnTo>
                      <a:pt x="14154" y="41186"/>
                    </a:lnTo>
                    <a:lnTo>
                      <a:pt x="25049" y="25039"/>
                    </a:lnTo>
                    <a:lnTo>
                      <a:pt x="41209" y="14152"/>
                    </a:lnTo>
                    <a:lnTo>
                      <a:pt x="60998" y="10160"/>
                    </a:lnTo>
                    <a:lnTo>
                      <a:pt x="1101856" y="10160"/>
                    </a:lnTo>
                    <a:lnTo>
                      <a:pt x="1093886" y="4790"/>
                    </a:lnTo>
                    <a:lnTo>
                      <a:pt x="1070140" y="0"/>
                    </a:lnTo>
                    <a:close/>
                  </a:path>
                  <a:path w="1131570" h="1229360">
                    <a:moveTo>
                      <a:pt x="1101856" y="10160"/>
                    </a:moveTo>
                    <a:lnTo>
                      <a:pt x="1070147" y="10160"/>
                    </a:lnTo>
                    <a:lnTo>
                      <a:pt x="1089936" y="14152"/>
                    </a:lnTo>
                    <a:lnTo>
                      <a:pt x="1106095" y="25039"/>
                    </a:lnTo>
                    <a:lnTo>
                      <a:pt x="1116990" y="41186"/>
                    </a:lnTo>
                    <a:lnTo>
                      <a:pt x="1120985" y="60960"/>
                    </a:lnTo>
                    <a:lnTo>
                      <a:pt x="1120985" y="1168400"/>
                    </a:lnTo>
                    <a:lnTo>
                      <a:pt x="1116990" y="1188173"/>
                    </a:lnTo>
                    <a:lnTo>
                      <a:pt x="1106095" y="1204320"/>
                    </a:lnTo>
                    <a:lnTo>
                      <a:pt x="1089936" y="1215207"/>
                    </a:lnTo>
                    <a:lnTo>
                      <a:pt x="1070147" y="1219200"/>
                    </a:lnTo>
                    <a:lnTo>
                      <a:pt x="1101856" y="1219200"/>
                    </a:lnTo>
                    <a:lnTo>
                      <a:pt x="1113277" y="1211505"/>
                    </a:lnTo>
                    <a:lnTo>
                      <a:pt x="1126351" y="1192128"/>
                    </a:lnTo>
                    <a:lnTo>
                      <a:pt x="1131145" y="1168400"/>
                    </a:lnTo>
                    <a:lnTo>
                      <a:pt x="1131145" y="60960"/>
                    </a:lnTo>
                    <a:lnTo>
                      <a:pt x="1126351" y="37231"/>
                    </a:lnTo>
                    <a:lnTo>
                      <a:pt x="1113277" y="17854"/>
                    </a:lnTo>
                    <a:lnTo>
                      <a:pt x="1101856" y="10160"/>
                    </a:lnTo>
                    <a:close/>
                  </a:path>
                </a:pathLst>
              </a:custGeom>
              <a:solidFill>
                <a:srgbClr val="1A4F9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78" name="object 19">
                <a:extLst>
                  <a:ext uri="{FF2B5EF4-FFF2-40B4-BE49-F238E27FC236}">
                    <a16:creationId xmlns:a16="http://schemas.microsoft.com/office/drawing/2014/main" id="{7D24828C-E1C9-E8BE-2734-99D5665231B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30850" y="1028700"/>
                <a:ext cx="98424" cy="101599"/>
              </a:xfrm>
              <a:prstGeom prst="rect">
                <a:avLst/>
              </a:prstGeom>
            </p:spPr>
          </p:pic>
          <p:pic>
            <p:nvPicPr>
              <p:cNvPr id="79" name="object 20">
                <a:extLst>
                  <a:ext uri="{FF2B5EF4-FFF2-40B4-BE49-F238E27FC236}">
                    <a16:creationId xmlns:a16="http://schemas.microsoft.com/office/drawing/2014/main" id="{682B5892-88E0-7170-8EB2-A23E1622FE5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57275" y="1028700"/>
                <a:ext cx="98424" cy="101599"/>
              </a:xfrm>
              <a:prstGeom prst="rect">
                <a:avLst/>
              </a:prstGeom>
            </p:spPr>
          </p:pic>
        </p:grpSp>
        <p:sp>
          <p:nvSpPr>
            <p:cNvPr id="45" name="object 21">
              <a:extLst>
                <a:ext uri="{FF2B5EF4-FFF2-40B4-BE49-F238E27FC236}">
                  <a16:creationId xmlns:a16="http://schemas.microsoft.com/office/drawing/2014/main" id="{F6ED758F-C03A-16B9-DC3C-D9A12E2CCBAA}"/>
                </a:ext>
              </a:extLst>
            </p:cNvPr>
            <p:cNvSpPr txBox="1"/>
            <p:nvPr/>
          </p:nvSpPr>
          <p:spPr>
            <a:xfrm>
              <a:off x="5288279" y="584707"/>
              <a:ext cx="741680" cy="7899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210820">
                <a:lnSpc>
                  <a:spcPct val="142900"/>
                </a:lnSpc>
                <a:spcBef>
                  <a:spcPts val="95"/>
                </a:spcBef>
              </a:pPr>
              <a:r>
                <a:rPr sz="700" spc="8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sz="700" spc="195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-5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 </a:t>
              </a:r>
              <a:r>
                <a:rPr sz="700" spc="60" dirty="0">
                  <a:solidFill>
                    <a:srgbClr val="4D9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DRAWING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tabLst>
                  <a:tab pos="574040" algn="l"/>
                </a:tabLst>
              </a:pPr>
              <a:r>
                <a:rPr sz="850" b="1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爆炸</a:t>
              </a:r>
              <a:r>
                <a:rPr sz="850" b="1" spc="5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-6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sz="8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sz="850" b="1" spc="-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纸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图⽚ </a:t>
              </a:r>
              <a:r>
                <a:rPr sz="800" spc="-14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标注⽂字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22">
              <a:extLst>
                <a:ext uri="{FF2B5EF4-FFF2-40B4-BE49-F238E27FC236}">
                  <a16:creationId xmlns:a16="http://schemas.microsoft.com/office/drawing/2014/main" id="{2171274B-513C-5A15-CE76-33AE5A243F21}"/>
                </a:ext>
              </a:extLst>
            </p:cNvPr>
            <p:cNvSpPr txBox="1"/>
            <p:nvPr/>
          </p:nvSpPr>
          <p:spPr>
            <a:xfrm>
              <a:off x="6030436" y="566419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P.8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object 23">
              <a:extLst>
                <a:ext uri="{FF2B5EF4-FFF2-40B4-BE49-F238E27FC236}">
                  <a16:creationId xmlns:a16="http://schemas.microsoft.com/office/drawing/2014/main" id="{850FDB99-D8F7-20D2-C1E7-A864A94E430A}"/>
                </a:ext>
              </a:extLst>
            </p:cNvPr>
            <p:cNvSpPr/>
            <p:nvPr/>
          </p:nvSpPr>
          <p:spPr>
            <a:xfrm>
              <a:off x="1473200" y="1818639"/>
              <a:ext cx="1131570" cy="1229360"/>
            </a:xfrm>
            <a:custGeom>
              <a:avLst/>
              <a:gdLst/>
              <a:ahLst/>
              <a:cxnLst/>
              <a:rect l="l" t="t" r="r" b="b"/>
              <a:pathLst>
                <a:path w="1131570" h="1229360">
                  <a:moveTo>
                    <a:pt x="1070140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7" y="17854"/>
                  </a:lnTo>
                  <a:lnTo>
                    <a:pt x="4794" y="37231"/>
                  </a:lnTo>
                  <a:lnTo>
                    <a:pt x="0" y="60959"/>
                  </a:lnTo>
                  <a:lnTo>
                    <a:pt x="0" y="1168400"/>
                  </a:lnTo>
                  <a:lnTo>
                    <a:pt x="4794" y="1192128"/>
                  </a:lnTo>
                  <a:lnTo>
                    <a:pt x="17867" y="1211505"/>
                  </a:lnTo>
                  <a:lnTo>
                    <a:pt x="37259" y="1224569"/>
                  </a:lnTo>
                  <a:lnTo>
                    <a:pt x="61005" y="1229359"/>
                  </a:lnTo>
                  <a:lnTo>
                    <a:pt x="1070140" y="1229359"/>
                  </a:lnTo>
                  <a:lnTo>
                    <a:pt x="1093886" y="1224569"/>
                  </a:lnTo>
                  <a:lnTo>
                    <a:pt x="1101856" y="1219200"/>
                  </a:lnTo>
                  <a:lnTo>
                    <a:pt x="60998" y="1219200"/>
                  </a:lnTo>
                  <a:lnTo>
                    <a:pt x="41209" y="1215207"/>
                  </a:lnTo>
                  <a:lnTo>
                    <a:pt x="25050" y="1204320"/>
                  </a:lnTo>
                  <a:lnTo>
                    <a:pt x="14155" y="1188173"/>
                  </a:lnTo>
                  <a:lnTo>
                    <a:pt x="10159" y="1168400"/>
                  </a:lnTo>
                  <a:lnTo>
                    <a:pt x="10159" y="60959"/>
                  </a:lnTo>
                  <a:lnTo>
                    <a:pt x="14155" y="41186"/>
                  </a:lnTo>
                  <a:lnTo>
                    <a:pt x="25050" y="25039"/>
                  </a:lnTo>
                  <a:lnTo>
                    <a:pt x="41209" y="14152"/>
                  </a:lnTo>
                  <a:lnTo>
                    <a:pt x="60998" y="10159"/>
                  </a:lnTo>
                  <a:lnTo>
                    <a:pt x="1101856" y="10159"/>
                  </a:lnTo>
                  <a:lnTo>
                    <a:pt x="1093886" y="4790"/>
                  </a:lnTo>
                  <a:lnTo>
                    <a:pt x="1070140" y="0"/>
                  </a:lnTo>
                  <a:close/>
                </a:path>
                <a:path w="1131570" h="1229360">
                  <a:moveTo>
                    <a:pt x="1101856" y="10159"/>
                  </a:moveTo>
                  <a:lnTo>
                    <a:pt x="1070147" y="10159"/>
                  </a:lnTo>
                  <a:lnTo>
                    <a:pt x="1089936" y="14152"/>
                  </a:lnTo>
                  <a:lnTo>
                    <a:pt x="1106096" y="25039"/>
                  </a:lnTo>
                  <a:lnTo>
                    <a:pt x="1116990" y="41186"/>
                  </a:lnTo>
                  <a:lnTo>
                    <a:pt x="1120985" y="60959"/>
                  </a:lnTo>
                  <a:lnTo>
                    <a:pt x="1120985" y="1168400"/>
                  </a:lnTo>
                  <a:lnTo>
                    <a:pt x="1116990" y="1188173"/>
                  </a:lnTo>
                  <a:lnTo>
                    <a:pt x="1106096" y="1204320"/>
                  </a:lnTo>
                  <a:lnTo>
                    <a:pt x="1089936" y="1215207"/>
                  </a:lnTo>
                  <a:lnTo>
                    <a:pt x="1070147" y="1219200"/>
                  </a:lnTo>
                  <a:lnTo>
                    <a:pt x="1101856" y="1219200"/>
                  </a:lnTo>
                  <a:lnTo>
                    <a:pt x="1113277" y="1211505"/>
                  </a:lnTo>
                  <a:lnTo>
                    <a:pt x="1126351" y="1192128"/>
                  </a:lnTo>
                  <a:lnTo>
                    <a:pt x="1131145" y="1168400"/>
                  </a:lnTo>
                  <a:lnTo>
                    <a:pt x="1131145" y="60959"/>
                  </a:lnTo>
                  <a:lnTo>
                    <a:pt x="1126351" y="37231"/>
                  </a:lnTo>
                  <a:lnTo>
                    <a:pt x="1113277" y="17854"/>
                  </a:lnTo>
                  <a:lnTo>
                    <a:pt x="1101856" y="10159"/>
                  </a:lnTo>
                  <a:close/>
                </a:path>
              </a:pathLst>
            </a:custGeom>
            <a:solidFill>
              <a:srgbClr val="1A664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24">
              <a:extLst>
                <a:ext uri="{FF2B5EF4-FFF2-40B4-BE49-F238E27FC236}">
                  <a16:creationId xmlns:a16="http://schemas.microsoft.com/office/drawing/2014/main" id="{DB47E523-601E-9AF4-6908-642249C4CB39}"/>
                </a:ext>
              </a:extLst>
            </p:cNvPr>
            <p:cNvSpPr txBox="1"/>
            <p:nvPr/>
          </p:nvSpPr>
          <p:spPr>
            <a:xfrm>
              <a:off x="1592580" y="1958340"/>
              <a:ext cx="871219" cy="78740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8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sz="700" spc="195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6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HEADER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66675">
                <a:lnSpc>
                  <a:spcPct val="149000"/>
                </a:lnSpc>
                <a:spcBef>
                  <a:spcPts val="350"/>
                </a:spcBef>
              </a:pPr>
              <a:r>
                <a:rPr sz="8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850" spc="-2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sz="850" spc="14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sz="850" spc="-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-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(Entry </a:t>
              </a:r>
              <a:r>
                <a:rPr sz="850" spc="-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ROW)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分组标题⻚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bject 25">
              <a:extLst>
                <a:ext uri="{FF2B5EF4-FFF2-40B4-BE49-F238E27FC236}">
                  <a16:creationId xmlns:a16="http://schemas.microsoft.com/office/drawing/2014/main" id="{08D38D04-56C7-49FF-3CF8-88ECC52CEF29}"/>
                </a:ext>
              </a:extLst>
            </p:cNvPr>
            <p:cNvSpPr txBox="1"/>
            <p:nvPr/>
          </p:nvSpPr>
          <p:spPr>
            <a:xfrm>
              <a:off x="2334736" y="1897379"/>
              <a:ext cx="19050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P.9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bject 26">
              <a:extLst>
                <a:ext uri="{FF2B5EF4-FFF2-40B4-BE49-F238E27FC236}">
                  <a16:creationId xmlns:a16="http://schemas.microsoft.com/office/drawing/2014/main" id="{9ED15A4B-1B92-B8D3-A282-02CDA17A3783}"/>
                </a:ext>
              </a:extLst>
            </p:cNvPr>
            <p:cNvSpPr/>
            <p:nvPr/>
          </p:nvSpPr>
          <p:spPr>
            <a:xfrm>
              <a:off x="2705945" y="1818639"/>
              <a:ext cx="1131570" cy="1229360"/>
            </a:xfrm>
            <a:custGeom>
              <a:avLst/>
              <a:gdLst/>
              <a:ahLst/>
              <a:cxnLst/>
              <a:rect l="l" t="t" r="r" b="b"/>
              <a:pathLst>
                <a:path w="1131570" h="1229360">
                  <a:moveTo>
                    <a:pt x="1070142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8" y="17854"/>
                  </a:lnTo>
                  <a:lnTo>
                    <a:pt x="4794" y="37231"/>
                  </a:lnTo>
                  <a:lnTo>
                    <a:pt x="0" y="60959"/>
                  </a:lnTo>
                  <a:lnTo>
                    <a:pt x="0" y="1168400"/>
                  </a:lnTo>
                  <a:lnTo>
                    <a:pt x="4794" y="1192128"/>
                  </a:lnTo>
                  <a:lnTo>
                    <a:pt x="17868" y="1211505"/>
                  </a:lnTo>
                  <a:lnTo>
                    <a:pt x="37259" y="1224569"/>
                  </a:lnTo>
                  <a:lnTo>
                    <a:pt x="61005" y="1229359"/>
                  </a:lnTo>
                  <a:lnTo>
                    <a:pt x="1070142" y="1229359"/>
                  </a:lnTo>
                  <a:lnTo>
                    <a:pt x="1093888" y="1224569"/>
                  </a:lnTo>
                  <a:lnTo>
                    <a:pt x="1101858" y="1219200"/>
                  </a:lnTo>
                  <a:lnTo>
                    <a:pt x="60999" y="1219200"/>
                  </a:lnTo>
                  <a:lnTo>
                    <a:pt x="41210" y="1215207"/>
                  </a:lnTo>
                  <a:lnTo>
                    <a:pt x="25050" y="1204320"/>
                  </a:lnTo>
                  <a:lnTo>
                    <a:pt x="14155" y="1188173"/>
                  </a:lnTo>
                  <a:lnTo>
                    <a:pt x="10160" y="1168400"/>
                  </a:lnTo>
                  <a:lnTo>
                    <a:pt x="10160" y="60959"/>
                  </a:lnTo>
                  <a:lnTo>
                    <a:pt x="14155" y="41186"/>
                  </a:lnTo>
                  <a:lnTo>
                    <a:pt x="25050" y="25039"/>
                  </a:lnTo>
                  <a:lnTo>
                    <a:pt x="41210" y="14152"/>
                  </a:lnTo>
                  <a:lnTo>
                    <a:pt x="60999" y="10159"/>
                  </a:lnTo>
                  <a:lnTo>
                    <a:pt x="1101858" y="10159"/>
                  </a:lnTo>
                  <a:lnTo>
                    <a:pt x="1093888" y="4790"/>
                  </a:lnTo>
                  <a:lnTo>
                    <a:pt x="1070142" y="0"/>
                  </a:lnTo>
                  <a:close/>
                </a:path>
                <a:path w="1131570" h="1229360">
                  <a:moveTo>
                    <a:pt x="1101858" y="10159"/>
                  </a:moveTo>
                  <a:lnTo>
                    <a:pt x="1070147" y="10159"/>
                  </a:lnTo>
                  <a:lnTo>
                    <a:pt x="1089937" y="14152"/>
                  </a:lnTo>
                  <a:lnTo>
                    <a:pt x="1106097" y="25039"/>
                  </a:lnTo>
                  <a:lnTo>
                    <a:pt x="1116993" y="41186"/>
                  </a:lnTo>
                  <a:lnTo>
                    <a:pt x="1120988" y="60959"/>
                  </a:lnTo>
                  <a:lnTo>
                    <a:pt x="1120988" y="1168400"/>
                  </a:lnTo>
                  <a:lnTo>
                    <a:pt x="1116993" y="1188173"/>
                  </a:lnTo>
                  <a:lnTo>
                    <a:pt x="1106097" y="1204320"/>
                  </a:lnTo>
                  <a:lnTo>
                    <a:pt x="1089937" y="1215207"/>
                  </a:lnTo>
                  <a:lnTo>
                    <a:pt x="1070147" y="1219200"/>
                  </a:lnTo>
                  <a:lnTo>
                    <a:pt x="1101858" y="1219200"/>
                  </a:lnTo>
                  <a:lnTo>
                    <a:pt x="1113279" y="1211505"/>
                  </a:lnTo>
                  <a:lnTo>
                    <a:pt x="1126354" y="1192128"/>
                  </a:lnTo>
                  <a:lnTo>
                    <a:pt x="1131148" y="1168400"/>
                  </a:lnTo>
                  <a:lnTo>
                    <a:pt x="1131148" y="60959"/>
                  </a:lnTo>
                  <a:lnTo>
                    <a:pt x="1126354" y="37231"/>
                  </a:lnTo>
                  <a:lnTo>
                    <a:pt x="1113279" y="17854"/>
                  </a:lnTo>
                  <a:lnTo>
                    <a:pt x="1101858" y="10159"/>
                  </a:lnTo>
                  <a:close/>
                </a:path>
              </a:pathLst>
            </a:custGeom>
            <a:solidFill>
              <a:srgbClr val="1A664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27">
              <a:extLst>
                <a:ext uri="{FF2B5EF4-FFF2-40B4-BE49-F238E27FC236}">
                  <a16:creationId xmlns:a16="http://schemas.microsoft.com/office/drawing/2014/main" id="{0F1958DD-CE77-30F9-E637-668ED7916175}"/>
                </a:ext>
              </a:extLst>
            </p:cNvPr>
            <p:cNvSpPr txBox="1"/>
            <p:nvPr/>
          </p:nvSpPr>
          <p:spPr>
            <a:xfrm>
              <a:off x="2824479" y="1915668"/>
              <a:ext cx="535940" cy="30546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2900"/>
                </a:lnSpc>
                <a:spcBef>
                  <a:spcPts val="95"/>
                </a:spcBef>
              </a:pPr>
              <a:r>
                <a:rPr sz="700" spc="8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sz="700" spc="195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-5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 </a:t>
              </a:r>
              <a:r>
                <a:rPr sz="700" spc="6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EEBOM01 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bject 28">
              <a:extLst>
                <a:ext uri="{FF2B5EF4-FFF2-40B4-BE49-F238E27FC236}">
                  <a16:creationId xmlns:a16="http://schemas.microsoft.com/office/drawing/2014/main" id="{87789C46-3C5C-A3F5-DFEA-7AB8CC07595B}"/>
                </a:ext>
              </a:extLst>
            </p:cNvPr>
            <p:cNvSpPr txBox="1"/>
            <p:nvPr/>
          </p:nvSpPr>
          <p:spPr>
            <a:xfrm>
              <a:off x="2824479" y="2265171"/>
              <a:ext cx="842010" cy="6330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9000"/>
                </a:lnSpc>
                <a:spcBef>
                  <a:spcPts val="95"/>
                </a:spcBef>
              </a:pPr>
              <a:r>
                <a:rPr sz="850" spc="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PCBA01</a:t>
              </a:r>
              <a:r>
                <a:rPr sz="850" spc="10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b="1" spc="-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电⼦料</a:t>
              </a:r>
              <a:r>
                <a:rPr sz="850" b="1" spc="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嵌⼊ </a:t>
              </a:r>
              <a:r>
                <a:rPr sz="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Excel</a:t>
              </a:r>
              <a:r>
                <a:rPr sz="800" spc="-8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00" spc="-3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对象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bject 29">
              <a:extLst>
                <a:ext uri="{FF2B5EF4-FFF2-40B4-BE49-F238E27FC236}">
                  <a16:creationId xmlns:a16="http://schemas.microsoft.com/office/drawing/2014/main" id="{88ACC5AF-7D25-FDFA-D687-D9C2FB4D803F}"/>
                </a:ext>
              </a:extLst>
            </p:cNvPr>
            <p:cNvSpPr txBox="1"/>
            <p:nvPr/>
          </p:nvSpPr>
          <p:spPr>
            <a:xfrm>
              <a:off x="3511708" y="1897379"/>
              <a:ext cx="24511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P.10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bject 30">
              <a:extLst>
                <a:ext uri="{FF2B5EF4-FFF2-40B4-BE49-F238E27FC236}">
                  <a16:creationId xmlns:a16="http://schemas.microsoft.com/office/drawing/2014/main" id="{351BD344-0406-29DA-83B5-E452BAEE52F2}"/>
                </a:ext>
              </a:extLst>
            </p:cNvPr>
            <p:cNvSpPr/>
            <p:nvPr/>
          </p:nvSpPr>
          <p:spPr>
            <a:xfrm>
              <a:off x="3938694" y="1818639"/>
              <a:ext cx="1127760" cy="1229360"/>
            </a:xfrm>
            <a:custGeom>
              <a:avLst/>
              <a:gdLst/>
              <a:ahLst/>
              <a:cxnLst/>
              <a:rect l="l" t="t" r="r" b="b"/>
              <a:pathLst>
                <a:path w="1127760" h="1229360">
                  <a:moveTo>
                    <a:pt x="1066935" y="0"/>
                  </a:moveTo>
                  <a:lnTo>
                    <a:pt x="60822" y="0"/>
                  </a:lnTo>
                  <a:lnTo>
                    <a:pt x="37147" y="4790"/>
                  </a:lnTo>
                  <a:lnTo>
                    <a:pt x="17814" y="17854"/>
                  </a:lnTo>
                  <a:lnTo>
                    <a:pt x="4779" y="37231"/>
                  </a:lnTo>
                  <a:lnTo>
                    <a:pt x="0" y="60959"/>
                  </a:lnTo>
                  <a:lnTo>
                    <a:pt x="0" y="1168400"/>
                  </a:lnTo>
                  <a:lnTo>
                    <a:pt x="4779" y="1192128"/>
                  </a:lnTo>
                  <a:lnTo>
                    <a:pt x="17814" y="1211505"/>
                  </a:lnTo>
                  <a:lnTo>
                    <a:pt x="37147" y="1224569"/>
                  </a:lnTo>
                  <a:lnTo>
                    <a:pt x="60822" y="1229359"/>
                  </a:lnTo>
                  <a:lnTo>
                    <a:pt x="1066935" y="1229359"/>
                  </a:lnTo>
                  <a:lnTo>
                    <a:pt x="1090611" y="1224569"/>
                  </a:lnTo>
                  <a:lnTo>
                    <a:pt x="1098557" y="1219200"/>
                  </a:lnTo>
                  <a:lnTo>
                    <a:pt x="60843" y="1219200"/>
                  </a:lnTo>
                  <a:lnTo>
                    <a:pt x="41114" y="1215207"/>
                  </a:lnTo>
                  <a:lnTo>
                    <a:pt x="25004" y="1204320"/>
                  </a:lnTo>
                  <a:lnTo>
                    <a:pt x="14142" y="1188173"/>
                  </a:lnTo>
                  <a:lnTo>
                    <a:pt x="10160" y="1168400"/>
                  </a:lnTo>
                  <a:lnTo>
                    <a:pt x="10160" y="60959"/>
                  </a:lnTo>
                  <a:lnTo>
                    <a:pt x="14142" y="41186"/>
                  </a:lnTo>
                  <a:lnTo>
                    <a:pt x="25004" y="25039"/>
                  </a:lnTo>
                  <a:lnTo>
                    <a:pt x="41114" y="14152"/>
                  </a:lnTo>
                  <a:lnTo>
                    <a:pt x="60843" y="10159"/>
                  </a:lnTo>
                  <a:lnTo>
                    <a:pt x="1098557" y="10159"/>
                  </a:lnTo>
                  <a:lnTo>
                    <a:pt x="1090611" y="4790"/>
                  </a:lnTo>
                  <a:lnTo>
                    <a:pt x="1066935" y="0"/>
                  </a:lnTo>
                  <a:close/>
                </a:path>
                <a:path w="1127760" h="1229360">
                  <a:moveTo>
                    <a:pt x="1098557" y="10159"/>
                  </a:moveTo>
                  <a:lnTo>
                    <a:pt x="1066915" y="10159"/>
                  </a:lnTo>
                  <a:lnTo>
                    <a:pt x="1086644" y="14152"/>
                  </a:lnTo>
                  <a:lnTo>
                    <a:pt x="1102754" y="25039"/>
                  </a:lnTo>
                  <a:lnTo>
                    <a:pt x="1113616" y="41186"/>
                  </a:lnTo>
                  <a:lnTo>
                    <a:pt x="1117600" y="60959"/>
                  </a:lnTo>
                  <a:lnTo>
                    <a:pt x="1117600" y="1168400"/>
                  </a:lnTo>
                  <a:lnTo>
                    <a:pt x="1113616" y="1188173"/>
                  </a:lnTo>
                  <a:lnTo>
                    <a:pt x="1102754" y="1204320"/>
                  </a:lnTo>
                  <a:lnTo>
                    <a:pt x="1086644" y="1215207"/>
                  </a:lnTo>
                  <a:lnTo>
                    <a:pt x="1066915" y="1219200"/>
                  </a:lnTo>
                  <a:lnTo>
                    <a:pt x="1098557" y="1219200"/>
                  </a:lnTo>
                  <a:lnTo>
                    <a:pt x="1109944" y="1211505"/>
                  </a:lnTo>
                  <a:lnTo>
                    <a:pt x="1122980" y="1192128"/>
                  </a:lnTo>
                  <a:lnTo>
                    <a:pt x="1127760" y="1168400"/>
                  </a:lnTo>
                  <a:lnTo>
                    <a:pt x="1127760" y="60959"/>
                  </a:lnTo>
                  <a:lnTo>
                    <a:pt x="1122980" y="37231"/>
                  </a:lnTo>
                  <a:lnTo>
                    <a:pt x="1109944" y="17854"/>
                  </a:lnTo>
                  <a:lnTo>
                    <a:pt x="1098557" y="10159"/>
                  </a:lnTo>
                  <a:close/>
                </a:path>
              </a:pathLst>
            </a:custGeom>
            <a:solidFill>
              <a:srgbClr val="1A664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bject 31">
              <a:extLst>
                <a:ext uri="{FF2B5EF4-FFF2-40B4-BE49-F238E27FC236}">
                  <a16:creationId xmlns:a16="http://schemas.microsoft.com/office/drawing/2014/main" id="{8F94B200-1FCC-D7CB-7C2E-759BCACEF6D8}"/>
                </a:ext>
              </a:extLst>
            </p:cNvPr>
            <p:cNvSpPr txBox="1"/>
            <p:nvPr/>
          </p:nvSpPr>
          <p:spPr>
            <a:xfrm>
              <a:off x="4056379" y="1915668"/>
              <a:ext cx="535940" cy="30546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2900"/>
                </a:lnSpc>
                <a:spcBef>
                  <a:spcPts val="95"/>
                </a:spcBef>
              </a:pPr>
              <a:r>
                <a:rPr sz="700" spc="8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sz="700" spc="195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-5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 </a:t>
              </a:r>
              <a:r>
                <a:rPr sz="700" spc="6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EEBOM02 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bject 32">
              <a:extLst>
                <a:ext uri="{FF2B5EF4-FFF2-40B4-BE49-F238E27FC236}">
                  <a16:creationId xmlns:a16="http://schemas.microsoft.com/office/drawing/2014/main" id="{05781533-1B9E-D832-5B78-42D1FC34E9F5}"/>
                </a:ext>
              </a:extLst>
            </p:cNvPr>
            <p:cNvSpPr txBox="1"/>
            <p:nvPr/>
          </p:nvSpPr>
          <p:spPr>
            <a:xfrm>
              <a:off x="4056379" y="2265171"/>
              <a:ext cx="864235" cy="6330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9000"/>
                </a:lnSpc>
                <a:spcBef>
                  <a:spcPts val="95"/>
                </a:spcBef>
              </a:pPr>
              <a:r>
                <a:rPr sz="850" spc="6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PCBA02</a:t>
              </a:r>
              <a:r>
                <a:rPr sz="850" spc="-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b="1" spc="-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电⼦料</a:t>
              </a:r>
              <a:r>
                <a:rPr sz="850" b="1" spc="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4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嵌⼊ </a:t>
              </a:r>
              <a:r>
                <a:rPr sz="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Excel</a:t>
              </a:r>
              <a:r>
                <a:rPr sz="800" spc="-8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00" spc="-3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对象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bject 33">
              <a:extLst>
                <a:ext uri="{FF2B5EF4-FFF2-40B4-BE49-F238E27FC236}">
                  <a16:creationId xmlns:a16="http://schemas.microsoft.com/office/drawing/2014/main" id="{19DFDE3B-91F3-2FE2-B41F-BFA5C3549CBB}"/>
                </a:ext>
              </a:extLst>
            </p:cNvPr>
            <p:cNvSpPr txBox="1"/>
            <p:nvPr/>
          </p:nvSpPr>
          <p:spPr>
            <a:xfrm>
              <a:off x="4743608" y="1897379"/>
              <a:ext cx="24511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P.11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bject 34">
              <a:extLst>
                <a:ext uri="{FF2B5EF4-FFF2-40B4-BE49-F238E27FC236}">
                  <a16:creationId xmlns:a16="http://schemas.microsoft.com/office/drawing/2014/main" id="{98115284-9E5C-6542-281B-74EAD7F176BE}"/>
                </a:ext>
              </a:extLst>
            </p:cNvPr>
            <p:cNvSpPr/>
            <p:nvPr/>
          </p:nvSpPr>
          <p:spPr>
            <a:xfrm>
              <a:off x="5168054" y="1818639"/>
              <a:ext cx="1131570" cy="1229360"/>
            </a:xfrm>
            <a:custGeom>
              <a:avLst/>
              <a:gdLst/>
              <a:ahLst/>
              <a:cxnLst/>
              <a:rect l="l" t="t" r="r" b="b"/>
              <a:pathLst>
                <a:path w="1131570" h="1229360">
                  <a:moveTo>
                    <a:pt x="1070140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7" y="17854"/>
                  </a:lnTo>
                  <a:lnTo>
                    <a:pt x="4794" y="37231"/>
                  </a:lnTo>
                  <a:lnTo>
                    <a:pt x="0" y="60959"/>
                  </a:lnTo>
                  <a:lnTo>
                    <a:pt x="0" y="1168400"/>
                  </a:lnTo>
                  <a:lnTo>
                    <a:pt x="4794" y="1192128"/>
                  </a:lnTo>
                  <a:lnTo>
                    <a:pt x="17867" y="1211505"/>
                  </a:lnTo>
                  <a:lnTo>
                    <a:pt x="37259" y="1224569"/>
                  </a:lnTo>
                  <a:lnTo>
                    <a:pt x="61005" y="1229359"/>
                  </a:lnTo>
                  <a:lnTo>
                    <a:pt x="1070140" y="1229359"/>
                  </a:lnTo>
                  <a:lnTo>
                    <a:pt x="1093886" y="1224569"/>
                  </a:lnTo>
                  <a:lnTo>
                    <a:pt x="1101856" y="1219200"/>
                  </a:lnTo>
                  <a:lnTo>
                    <a:pt x="60998" y="1219200"/>
                  </a:lnTo>
                  <a:lnTo>
                    <a:pt x="41209" y="1215207"/>
                  </a:lnTo>
                  <a:lnTo>
                    <a:pt x="25049" y="1204320"/>
                  </a:lnTo>
                  <a:lnTo>
                    <a:pt x="14154" y="1188173"/>
                  </a:lnTo>
                  <a:lnTo>
                    <a:pt x="10160" y="1168400"/>
                  </a:lnTo>
                  <a:lnTo>
                    <a:pt x="10160" y="60959"/>
                  </a:lnTo>
                  <a:lnTo>
                    <a:pt x="14154" y="41186"/>
                  </a:lnTo>
                  <a:lnTo>
                    <a:pt x="25049" y="25039"/>
                  </a:lnTo>
                  <a:lnTo>
                    <a:pt x="41209" y="14152"/>
                  </a:lnTo>
                  <a:lnTo>
                    <a:pt x="60998" y="10159"/>
                  </a:lnTo>
                  <a:lnTo>
                    <a:pt x="1101856" y="10159"/>
                  </a:lnTo>
                  <a:lnTo>
                    <a:pt x="1093886" y="4790"/>
                  </a:lnTo>
                  <a:lnTo>
                    <a:pt x="1070140" y="0"/>
                  </a:lnTo>
                  <a:close/>
                </a:path>
                <a:path w="1131570" h="1229360">
                  <a:moveTo>
                    <a:pt x="1101856" y="10159"/>
                  </a:moveTo>
                  <a:lnTo>
                    <a:pt x="1070147" y="10159"/>
                  </a:lnTo>
                  <a:lnTo>
                    <a:pt x="1089936" y="14152"/>
                  </a:lnTo>
                  <a:lnTo>
                    <a:pt x="1106095" y="25039"/>
                  </a:lnTo>
                  <a:lnTo>
                    <a:pt x="1116990" y="41186"/>
                  </a:lnTo>
                  <a:lnTo>
                    <a:pt x="1120985" y="60959"/>
                  </a:lnTo>
                  <a:lnTo>
                    <a:pt x="1120985" y="1168400"/>
                  </a:lnTo>
                  <a:lnTo>
                    <a:pt x="1116990" y="1188173"/>
                  </a:lnTo>
                  <a:lnTo>
                    <a:pt x="1106095" y="1204320"/>
                  </a:lnTo>
                  <a:lnTo>
                    <a:pt x="1089936" y="1215207"/>
                  </a:lnTo>
                  <a:lnTo>
                    <a:pt x="1070147" y="1219200"/>
                  </a:lnTo>
                  <a:lnTo>
                    <a:pt x="1101856" y="1219200"/>
                  </a:lnTo>
                  <a:lnTo>
                    <a:pt x="1113277" y="1211505"/>
                  </a:lnTo>
                  <a:lnTo>
                    <a:pt x="1126351" y="1192128"/>
                  </a:lnTo>
                  <a:lnTo>
                    <a:pt x="1131145" y="1168400"/>
                  </a:lnTo>
                  <a:lnTo>
                    <a:pt x="1131145" y="60959"/>
                  </a:lnTo>
                  <a:lnTo>
                    <a:pt x="1126351" y="37231"/>
                  </a:lnTo>
                  <a:lnTo>
                    <a:pt x="1113277" y="17854"/>
                  </a:lnTo>
                  <a:lnTo>
                    <a:pt x="1101856" y="10159"/>
                  </a:lnTo>
                  <a:close/>
                </a:path>
              </a:pathLst>
            </a:custGeom>
            <a:solidFill>
              <a:srgbClr val="1A664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bject 35">
              <a:extLst>
                <a:ext uri="{FF2B5EF4-FFF2-40B4-BE49-F238E27FC236}">
                  <a16:creationId xmlns:a16="http://schemas.microsoft.com/office/drawing/2014/main" id="{25CC91E8-4E82-8369-3FEC-3BD197432D39}"/>
                </a:ext>
              </a:extLst>
            </p:cNvPr>
            <p:cNvSpPr txBox="1"/>
            <p:nvPr/>
          </p:nvSpPr>
          <p:spPr>
            <a:xfrm>
              <a:off x="5288279" y="1915668"/>
              <a:ext cx="535940" cy="30495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2900"/>
                </a:lnSpc>
                <a:spcBef>
                  <a:spcPts val="95"/>
                </a:spcBef>
              </a:pPr>
              <a:r>
                <a:rPr sz="700" spc="8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sz="700" spc="195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-5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 </a:t>
              </a:r>
              <a:r>
                <a:rPr sz="700" spc="8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MEBOM+</a:t>
              </a:r>
              <a:r>
                <a:rPr sz="700" spc="-50" dirty="0">
                  <a:solidFill>
                    <a:srgbClr val="4CFF9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图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bject 37">
              <a:extLst>
                <a:ext uri="{FF2B5EF4-FFF2-40B4-BE49-F238E27FC236}">
                  <a16:creationId xmlns:a16="http://schemas.microsoft.com/office/drawing/2014/main" id="{238C5100-9D70-5D9B-65EE-F569534974C5}"/>
                </a:ext>
              </a:extLst>
            </p:cNvPr>
            <p:cNvSpPr txBox="1"/>
            <p:nvPr/>
          </p:nvSpPr>
          <p:spPr>
            <a:xfrm>
              <a:off x="5271556" y="2286000"/>
              <a:ext cx="867410" cy="43281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9000"/>
                </a:lnSpc>
                <a:spcBef>
                  <a:spcPts val="95"/>
                </a:spcBef>
              </a:pPr>
              <a:r>
                <a:rPr sz="850" b="1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结构料</a:t>
              </a:r>
              <a:r>
                <a:rPr sz="850" spc="7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r>
                <a:rPr sz="850" spc="-13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+ </a:t>
              </a:r>
              <a:r>
                <a:rPr sz="850" b="1" spc="-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爆</a:t>
              </a:r>
              <a:r>
                <a:rPr sz="850" b="1" spc="-42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炸</a:t>
              </a:r>
              <a:r>
                <a:rPr sz="850" b="1" spc="-47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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表格 </a:t>
              </a:r>
              <a:r>
                <a:rPr sz="800" spc="-14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sz="800" spc="-2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图⽚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bject 38">
              <a:extLst>
                <a:ext uri="{FF2B5EF4-FFF2-40B4-BE49-F238E27FC236}">
                  <a16:creationId xmlns:a16="http://schemas.microsoft.com/office/drawing/2014/main" id="{15C5F666-D515-3219-32A7-5629B116466D}"/>
                </a:ext>
              </a:extLst>
            </p:cNvPr>
            <p:cNvSpPr txBox="1"/>
            <p:nvPr/>
          </p:nvSpPr>
          <p:spPr>
            <a:xfrm>
              <a:off x="5810884" y="1897379"/>
              <a:ext cx="409575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P.12-</a:t>
              </a: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14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2" name="object 39">
              <a:extLst>
                <a:ext uri="{FF2B5EF4-FFF2-40B4-BE49-F238E27FC236}">
                  <a16:creationId xmlns:a16="http://schemas.microsoft.com/office/drawing/2014/main" id="{57F7845E-C602-461F-2287-35505F57A95A}"/>
                </a:ext>
              </a:extLst>
            </p:cNvPr>
            <p:cNvGrpSpPr/>
            <p:nvPr/>
          </p:nvGrpSpPr>
          <p:grpSpPr>
            <a:xfrm>
              <a:off x="1473200" y="3149600"/>
              <a:ext cx="1131570" cy="1229360"/>
              <a:chOff x="1473200" y="3149600"/>
              <a:chExt cx="1131570" cy="1229360"/>
            </a:xfrm>
          </p:grpSpPr>
          <p:sp>
            <p:nvSpPr>
              <p:cNvPr id="75" name="object 40">
                <a:extLst>
                  <a:ext uri="{FF2B5EF4-FFF2-40B4-BE49-F238E27FC236}">
                    <a16:creationId xmlns:a16="http://schemas.microsoft.com/office/drawing/2014/main" id="{8F1B4432-2134-443E-B64B-4D7017645BAA}"/>
                  </a:ext>
                </a:extLst>
              </p:cNvPr>
              <p:cNvSpPr/>
              <p:nvPr/>
            </p:nvSpPr>
            <p:spPr>
              <a:xfrm>
                <a:off x="1473200" y="3149600"/>
                <a:ext cx="1131570" cy="1229360"/>
              </a:xfrm>
              <a:custGeom>
                <a:avLst/>
                <a:gdLst/>
                <a:ahLst/>
                <a:cxnLst/>
                <a:rect l="l" t="t" r="r" b="b"/>
                <a:pathLst>
                  <a:path w="1131570" h="1229360">
                    <a:moveTo>
                      <a:pt x="1070140" y="0"/>
                    </a:moveTo>
                    <a:lnTo>
                      <a:pt x="61005" y="0"/>
                    </a:lnTo>
                    <a:lnTo>
                      <a:pt x="37259" y="4790"/>
                    </a:lnTo>
                    <a:lnTo>
                      <a:pt x="17867" y="17854"/>
                    </a:lnTo>
                    <a:lnTo>
                      <a:pt x="4794" y="37231"/>
                    </a:lnTo>
                    <a:lnTo>
                      <a:pt x="0" y="60959"/>
                    </a:lnTo>
                    <a:lnTo>
                      <a:pt x="0" y="1168400"/>
                    </a:lnTo>
                    <a:lnTo>
                      <a:pt x="4794" y="1192128"/>
                    </a:lnTo>
                    <a:lnTo>
                      <a:pt x="17867" y="1211505"/>
                    </a:lnTo>
                    <a:lnTo>
                      <a:pt x="37259" y="1224569"/>
                    </a:lnTo>
                    <a:lnTo>
                      <a:pt x="61005" y="1229360"/>
                    </a:lnTo>
                    <a:lnTo>
                      <a:pt x="1070140" y="1229360"/>
                    </a:lnTo>
                    <a:lnTo>
                      <a:pt x="1093886" y="1224569"/>
                    </a:lnTo>
                    <a:lnTo>
                      <a:pt x="1101856" y="1219200"/>
                    </a:lnTo>
                    <a:lnTo>
                      <a:pt x="60998" y="1219200"/>
                    </a:lnTo>
                    <a:lnTo>
                      <a:pt x="41209" y="1215207"/>
                    </a:lnTo>
                    <a:lnTo>
                      <a:pt x="25050" y="1204320"/>
                    </a:lnTo>
                    <a:lnTo>
                      <a:pt x="14155" y="1188173"/>
                    </a:lnTo>
                    <a:lnTo>
                      <a:pt x="10159" y="1168400"/>
                    </a:lnTo>
                    <a:lnTo>
                      <a:pt x="10159" y="60959"/>
                    </a:lnTo>
                    <a:lnTo>
                      <a:pt x="14155" y="41186"/>
                    </a:lnTo>
                    <a:lnTo>
                      <a:pt x="25050" y="25039"/>
                    </a:lnTo>
                    <a:lnTo>
                      <a:pt x="41209" y="14152"/>
                    </a:lnTo>
                    <a:lnTo>
                      <a:pt x="60998" y="10159"/>
                    </a:lnTo>
                    <a:lnTo>
                      <a:pt x="1101856" y="10159"/>
                    </a:lnTo>
                    <a:lnTo>
                      <a:pt x="1093886" y="4790"/>
                    </a:lnTo>
                    <a:lnTo>
                      <a:pt x="1070140" y="0"/>
                    </a:lnTo>
                    <a:close/>
                  </a:path>
                  <a:path w="1131570" h="1229360">
                    <a:moveTo>
                      <a:pt x="1101856" y="10159"/>
                    </a:moveTo>
                    <a:lnTo>
                      <a:pt x="1070147" y="10159"/>
                    </a:lnTo>
                    <a:lnTo>
                      <a:pt x="1089936" y="14152"/>
                    </a:lnTo>
                    <a:lnTo>
                      <a:pt x="1106096" y="25039"/>
                    </a:lnTo>
                    <a:lnTo>
                      <a:pt x="1116990" y="41186"/>
                    </a:lnTo>
                    <a:lnTo>
                      <a:pt x="1120985" y="60959"/>
                    </a:lnTo>
                    <a:lnTo>
                      <a:pt x="1120985" y="1168400"/>
                    </a:lnTo>
                    <a:lnTo>
                      <a:pt x="1116990" y="1188173"/>
                    </a:lnTo>
                    <a:lnTo>
                      <a:pt x="1106096" y="1204320"/>
                    </a:lnTo>
                    <a:lnTo>
                      <a:pt x="1089936" y="1215207"/>
                    </a:lnTo>
                    <a:lnTo>
                      <a:pt x="1070147" y="1219200"/>
                    </a:lnTo>
                    <a:lnTo>
                      <a:pt x="1101856" y="1219200"/>
                    </a:lnTo>
                    <a:lnTo>
                      <a:pt x="1113277" y="1211505"/>
                    </a:lnTo>
                    <a:lnTo>
                      <a:pt x="1126351" y="1192128"/>
                    </a:lnTo>
                    <a:lnTo>
                      <a:pt x="1131145" y="1168400"/>
                    </a:lnTo>
                    <a:lnTo>
                      <a:pt x="1131145" y="60959"/>
                    </a:lnTo>
                    <a:lnTo>
                      <a:pt x="1126351" y="37231"/>
                    </a:lnTo>
                    <a:lnTo>
                      <a:pt x="1113277" y="17854"/>
                    </a:lnTo>
                    <a:lnTo>
                      <a:pt x="1101856" y="10159"/>
                    </a:lnTo>
                    <a:close/>
                  </a:path>
                </a:pathLst>
              </a:custGeom>
              <a:solidFill>
                <a:srgbClr val="4A1A8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76" name="object 41">
                <a:extLst>
                  <a:ext uri="{FF2B5EF4-FFF2-40B4-BE49-F238E27FC236}">
                    <a16:creationId xmlns:a16="http://schemas.microsoft.com/office/drawing/2014/main" id="{23FB7F69-0147-84A2-EBAC-EE294E52044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84376" y="3581400"/>
                <a:ext cx="73024" cy="82549"/>
              </a:xfrm>
              <a:prstGeom prst="rect">
                <a:avLst/>
              </a:prstGeom>
            </p:spPr>
          </p:pic>
        </p:grpSp>
        <p:sp>
          <p:nvSpPr>
            <p:cNvPr id="63" name="object 43">
              <a:extLst>
                <a:ext uri="{FF2B5EF4-FFF2-40B4-BE49-F238E27FC236}">
                  <a16:creationId xmlns:a16="http://schemas.microsoft.com/office/drawing/2014/main" id="{862B6CB6-5A21-879E-5F44-5F03F21E7820}"/>
                </a:ext>
              </a:extLst>
            </p:cNvPr>
            <p:cNvSpPr txBox="1"/>
            <p:nvPr/>
          </p:nvSpPr>
          <p:spPr>
            <a:xfrm>
              <a:off x="2279808" y="3228340"/>
              <a:ext cx="24511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2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P.15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bject 44">
              <a:extLst>
                <a:ext uri="{FF2B5EF4-FFF2-40B4-BE49-F238E27FC236}">
                  <a16:creationId xmlns:a16="http://schemas.microsoft.com/office/drawing/2014/main" id="{172F1BAE-71FE-0543-1BBC-9B8226FAAEF4}"/>
                </a:ext>
              </a:extLst>
            </p:cNvPr>
            <p:cNvSpPr/>
            <p:nvPr/>
          </p:nvSpPr>
          <p:spPr>
            <a:xfrm>
              <a:off x="2705945" y="3149600"/>
              <a:ext cx="1131570" cy="1229360"/>
            </a:xfrm>
            <a:custGeom>
              <a:avLst/>
              <a:gdLst/>
              <a:ahLst/>
              <a:cxnLst/>
              <a:rect l="l" t="t" r="r" b="b"/>
              <a:pathLst>
                <a:path w="1131570" h="1229360">
                  <a:moveTo>
                    <a:pt x="1070142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8" y="17854"/>
                  </a:lnTo>
                  <a:lnTo>
                    <a:pt x="4794" y="37231"/>
                  </a:lnTo>
                  <a:lnTo>
                    <a:pt x="0" y="60959"/>
                  </a:lnTo>
                  <a:lnTo>
                    <a:pt x="0" y="1168400"/>
                  </a:lnTo>
                  <a:lnTo>
                    <a:pt x="4794" y="1192128"/>
                  </a:lnTo>
                  <a:lnTo>
                    <a:pt x="17868" y="1211505"/>
                  </a:lnTo>
                  <a:lnTo>
                    <a:pt x="37259" y="1224569"/>
                  </a:lnTo>
                  <a:lnTo>
                    <a:pt x="61005" y="1229360"/>
                  </a:lnTo>
                  <a:lnTo>
                    <a:pt x="1070142" y="1229360"/>
                  </a:lnTo>
                  <a:lnTo>
                    <a:pt x="1093888" y="1224569"/>
                  </a:lnTo>
                  <a:lnTo>
                    <a:pt x="1101858" y="1219200"/>
                  </a:lnTo>
                  <a:lnTo>
                    <a:pt x="60999" y="1219200"/>
                  </a:lnTo>
                  <a:lnTo>
                    <a:pt x="41210" y="1215207"/>
                  </a:lnTo>
                  <a:lnTo>
                    <a:pt x="25050" y="1204320"/>
                  </a:lnTo>
                  <a:lnTo>
                    <a:pt x="14155" y="1188173"/>
                  </a:lnTo>
                  <a:lnTo>
                    <a:pt x="10160" y="1168400"/>
                  </a:lnTo>
                  <a:lnTo>
                    <a:pt x="10160" y="60959"/>
                  </a:lnTo>
                  <a:lnTo>
                    <a:pt x="14155" y="41186"/>
                  </a:lnTo>
                  <a:lnTo>
                    <a:pt x="25050" y="25039"/>
                  </a:lnTo>
                  <a:lnTo>
                    <a:pt x="41210" y="14152"/>
                  </a:lnTo>
                  <a:lnTo>
                    <a:pt x="60999" y="10159"/>
                  </a:lnTo>
                  <a:lnTo>
                    <a:pt x="1101858" y="10159"/>
                  </a:lnTo>
                  <a:lnTo>
                    <a:pt x="1093888" y="4790"/>
                  </a:lnTo>
                  <a:lnTo>
                    <a:pt x="1070142" y="0"/>
                  </a:lnTo>
                  <a:close/>
                </a:path>
                <a:path w="1131570" h="1229360">
                  <a:moveTo>
                    <a:pt x="1101858" y="10159"/>
                  </a:moveTo>
                  <a:lnTo>
                    <a:pt x="1070147" y="10159"/>
                  </a:lnTo>
                  <a:lnTo>
                    <a:pt x="1089937" y="14152"/>
                  </a:lnTo>
                  <a:lnTo>
                    <a:pt x="1106097" y="25039"/>
                  </a:lnTo>
                  <a:lnTo>
                    <a:pt x="1116993" y="41186"/>
                  </a:lnTo>
                  <a:lnTo>
                    <a:pt x="1120988" y="60959"/>
                  </a:lnTo>
                  <a:lnTo>
                    <a:pt x="1120988" y="1168400"/>
                  </a:lnTo>
                  <a:lnTo>
                    <a:pt x="1116993" y="1188173"/>
                  </a:lnTo>
                  <a:lnTo>
                    <a:pt x="1106097" y="1204320"/>
                  </a:lnTo>
                  <a:lnTo>
                    <a:pt x="1089937" y="1215207"/>
                  </a:lnTo>
                  <a:lnTo>
                    <a:pt x="1070147" y="1219200"/>
                  </a:lnTo>
                  <a:lnTo>
                    <a:pt x="1101858" y="1219200"/>
                  </a:lnTo>
                  <a:lnTo>
                    <a:pt x="1113279" y="1211505"/>
                  </a:lnTo>
                  <a:lnTo>
                    <a:pt x="1126354" y="1192128"/>
                  </a:lnTo>
                  <a:lnTo>
                    <a:pt x="1131148" y="1168400"/>
                  </a:lnTo>
                  <a:lnTo>
                    <a:pt x="1131148" y="60959"/>
                  </a:lnTo>
                  <a:lnTo>
                    <a:pt x="1126354" y="37231"/>
                  </a:lnTo>
                  <a:lnTo>
                    <a:pt x="1113279" y="17854"/>
                  </a:lnTo>
                  <a:lnTo>
                    <a:pt x="1101858" y="10159"/>
                  </a:lnTo>
                  <a:close/>
                </a:path>
              </a:pathLst>
            </a:custGeom>
            <a:solidFill>
              <a:srgbClr val="4A1A8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object 45">
              <a:extLst>
                <a:ext uri="{FF2B5EF4-FFF2-40B4-BE49-F238E27FC236}">
                  <a16:creationId xmlns:a16="http://schemas.microsoft.com/office/drawing/2014/main" id="{2C46E781-419E-4D69-5333-C730E9100A7F}"/>
                </a:ext>
              </a:extLst>
            </p:cNvPr>
            <p:cNvSpPr txBox="1"/>
            <p:nvPr/>
          </p:nvSpPr>
          <p:spPr>
            <a:xfrm>
              <a:off x="2824479" y="3246628"/>
              <a:ext cx="535940" cy="5683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42900"/>
                </a:lnSpc>
                <a:spcBef>
                  <a:spcPts val="95"/>
                </a:spcBef>
              </a:pPr>
              <a:r>
                <a:rPr sz="700" spc="8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UNIT-</a:t>
              </a:r>
              <a:r>
                <a:rPr sz="70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sz="700" spc="195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700" spc="-5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 </a:t>
              </a:r>
              <a:r>
                <a:rPr sz="700" spc="8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BOM+</a:t>
              </a:r>
              <a:r>
                <a:rPr sz="700" spc="-50" dirty="0">
                  <a:solidFill>
                    <a:srgbClr val="B07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图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850"/>
                </a:spcBef>
              </a:pPr>
              <a:r>
                <a:rPr sz="8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EEBOM</a:t>
              </a:r>
              <a:r>
                <a:rPr sz="850" spc="7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-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</a:t>
              </a:r>
              <a:endParaRPr sz="8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object 47">
              <a:extLst>
                <a:ext uri="{FF2B5EF4-FFF2-40B4-BE49-F238E27FC236}">
                  <a16:creationId xmlns:a16="http://schemas.microsoft.com/office/drawing/2014/main" id="{887BCF18-B0A8-2CD2-15BA-8BBA42A34FA3}"/>
                </a:ext>
              </a:extLst>
            </p:cNvPr>
            <p:cNvSpPr txBox="1"/>
            <p:nvPr/>
          </p:nvSpPr>
          <p:spPr>
            <a:xfrm>
              <a:off x="2824479" y="3848100"/>
              <a:ext cx="546100" cy="3810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850" spc="65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MEBOM</a:t>
              </a:r>
              <a:r>
                <a:rPr sz="850" spc="-1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-5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同上结构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bject 48">
              <a:extLst>
                <a:ext uri="{FF2B5EF4-FFF2-40B4-BE49-F238E27FC236}">
                  <a16:creationId xmlns:a16="http://schemas.microsoft.com/office/drawing/2014/main" id="{88CEB704-1604-4FD9-109F-93D9F3DD812F}"/>
                </a:ext>
              </a:extLst>
            </p:cNvPr>
            <p:cNvSpPr txBox="1"/>
            <p:nvPr/>
          </p:nvSpPr>
          <p:spPr>
            <a:xfrm>
              <a:off x="3347084" y="3228340"/>
              <a:ext cx="409575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P.16-</a:t>
              </a:r>
              <a:r>
                <a:rPr sz="700" spc="-2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bject 49">
              <a:extLst>
                <a:ext uri="{FF2B5EF4-FFF2-40B4-BE49-F238E27FC236}">
                  <a16:creationId xmlns:a16="http://schemas.microsoft.com/office/drawing/2014/main" id="{B9871806-DE76-8E41-C053-FDC8AE933AD5}"/>
                </a:ext>
              </a:extLst>
            </p:cNvPr>
            <p:cNvSpPr/>
            <p:nvPr/>
          </p:nvSpPr>
          <p:spPr>
            <a:xfrm>
              <a:off x="3938694" y="3149600"/>
              <a:ext cx="1127760" cy="1229360"/>
            </a:xfrm>
            <a:custGeom>
              <a:avLst/>
              <a:gdLst/>
              <a:ahLst/>
              <a:cxnLst/>
              <a:rect l="l" t="t" r="r" b="b"/>
              <a:pathLst>
                <a:path w="1127760" h="1229360">
                  <a:moveTo>
                    <a:pt x="1066935" y="0"/>
                  </a:moveTo>
                  <a:lnTo>
                    <a:pt x="60822" y="0"/>
                  </a:lnTo>
                  <a:lnTo>
                    <a:pt x="37147" y="4790"/>
                  </a:lnTo>
                  <a:lnTo>
                    <a:pt x="17814" y="17854"/>
                  </a:lnTo>
                  <a:lnTo>
                    <a:pt x="4779" y="37231"/>
                  </a:lnTo>
                  <a:lnTo>
                    <a:pt x="0" y="60959"/>
                  </a:lnTo>
                  <a:lnTo>
                    <a:pt x="0" y="1168400"/>
                  </a:lnTo>
                  <a:lnTo>
                    <a:pt x="4779" y="1192128"/>
                  </a:lnTo>
                  <a:lnTo>
                    <a:pt x="17814" y="1211505"/>
                  </a:lnTo>
                  <a:lnTo>
                    <a:pt x="37147" y="1224569"/>
                  </a:lnTo>
                  <a:lnTo>
                    <a:pt x="60822" y="1229360"/>
                  </a:lnTo>
                  <a:lnTo>
                    <a:pt x="1066935" y="1229360"/>
                  </a:lnTo>
                  <a:lnTo>
                    <a:pt x="1090611" y="1224569"/>
                  </a:lnTo>
                  <a:lnTo>
                    <a:pt x="1098557" y="1219200"/>
                  </a:lnTo>
                  <a:lnTo>
                    <a:pt x="60843" y="1219200"/>
                  </a:lnTo>
                  <a:lnTo>
                    <a:pt x="41114" y="1215207"/>
                  </a:lnTo>
                  <a:lnTo>
                    <a:pt x="25004" y="1204320"/>
                  </a:lnTo>
                  <a:lnTo>
                    <a:pt x="14142" y="1188173"/>
                  </a:lnTo>
                  <a:lnTo>
                    <a:pt x="10160" y="1168400"/>
                  </a:lnTo>
                  <a:lnTo>
                    <a:pt x="10160" y="60959"/>
                  </a:lnTo>
                  <a:lnTo>
                    <a:pt x="14142" y="41186"/>
                  </a:lnTo>
                  <a:lnTo>
                    <a:pt x="25004" y="25039"/>
                  </a:lnTo>
                  <a:lnTo>
                    <a:pt x="41114" y="14152"/>
                  </a:lnTo>
                  <a:lnTo>
                    <a:pt x="60843" y="10159"/>
                  </a:lnTo>
                  <a:lnTo>
                    <a:pt x="1098557" y="10159"/>
                  </a:lnTo>
                  <a:lnTo>
                    <a:pt x="1090611" y="4790"/>
                  </a:lnTo>
                  <a:lnTo>
                    <a:pt x="1066935" y="0"/>
                  </a:lnTo>
                  <a:close/>
                </a:path>
                <a:path w="1127760" h="1229360">
                  <a:moveTo>
                    <a:pt x="1098557" y="10159"/>
                  </a:moveTo>
                  <a:lnTo>
                    <a:pt x="1066915" y="10159"/>
                  </a:lnTo>
                  <a:lnTo>
                    <a:pt x="1086644" y="14152"/>
                  </a:lnTo>
                  <a:lnTo>
                    <a:pt x="1102754" y="25039"/>
                  </a:lnTo>
                  <a:lnTo>
                    <a:pt x="1113616" y="41186"/>
                  </a:lnTo>
                  <a:lnTo>
                    <a:pt x="1117600" y="60959"/>
                  </a:lnTo>
                  <a:lnTo>
                    <a:pt x="1117600" y="1168400"/>
                  </a:lnTo>
                  <a:lnTo>
                    <a:pt x="1113616" y="1188173"/>
                  </a:lnTo>
                  <a:lnTo>
                    <a:pt x="1102754" y="1204320"/>
                  </a:lnTo>
                  <a:lnTo>
                    <a:pt x="1086644" y="1215207"/>
                  </a:lnTo>
                  <a:lnTo>
                    <a:pt x="1066915" y="1219200"/>
                  </a:lnTo>
                  <a:lnTo>
                    <a:pt x="1098557" y="1219200"/>
                  </a:lnTo>
                  <a:lnTo>
                    <a:pt x="1109944" y="1211505"/>
                  </a:lnTo>
                  <a:lnTo>
                    <a:pt x="1122980" y="1192128"/>
                  </a:lnTo>
                  <a:lnTo>
                    <a:pt x="1127760" y="1168400"/>
                  </a:lnTo>
                  <a:lnTo>
                    <a:pt x="1127760" y="60959"/>
                  </a:lnTo>
                  <a:lnTo>
                    <a:pt x="1122980" y="37231"/>
                  </a:lnTo>
                  <a:lnTo>
                    <a:pt x="1109944" y="17854"/>
                  </a:lnTo>
                  <a:lnTo>
                    <a:pt x="1098557" y="10159"/>
                  </a:lnTo>
                  <a:close/>
                </a:path>
              </a:pathLst>
            </a:custGeom>
            <a:solidFill>
              <a:srgbClr val="272B38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bject 50">
              <a:extLst>
                <a:ext uri="{FF2B5EF4-FFF2-40B4-BE49-F238E27FC236}">
                  <a16:creationId xmlns:a16="http://schemas.microsoft.com/office/drawing/2014/main" id="{A9C2FFB9-B9D3-672B-7872-3A2540BCC1BD}"/>
                </a:ext>
              </a:extLst>
            </p:cNvPr>
            <p:cNvSpPr txBox="1"/>
            <p:nvPr/>
          </p:nvSpPr>
          <p:spPr>
            <a:xfrm>
              <a:off x="4056379" y="3289300"/>
              <a:ext cx="61087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6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PACKAGING 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bject 51">
              <a:extLst>
                <a:ext uri="{FF2B5EF4-FFF2-40B4-BE49-F238E27FC236}">
                  <a16:creationId xmlns:a16="http://schemas.microsoft.com/office/drawing/2014/main" id="{9FAD5141-A8C7-9B4C-FE3E-EFB4A831ACA9}"/>
                </a:ext>
              </a:extLst>
            </p:cNvPr>
            <p:cNvSpPr txBox="1"/>
            <p:nvPr/>
          </p:nvSpPr>
          <p:spPr>
            <a:xfrm>
              <a:off x="4056379" y="3502660"/>
              <a:ext cx="696595" cy="3810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850" b="1" spc="-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包装⼯序说明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8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图⽂混排</a:t>
              </a:r>
              <a:endParaRPr sz="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object 52">
              <a:extLst>
                <a:ext uri="{FF2B5EF4-FFF2-40B4-BE49-F238E27FC236}">
                  <a16:creationId xmlns:a16="http://schemas.microsoft.com/office/drawing/2014/main" id="{A26BA960-A002-A31E-5E9D-85A6038E7831}"/>
                </a:ext>
              </a:extLst>
            </p:cNvPr>
            <p:cNvSpPr txBox="1"/>
            <p:nvPr/>
          </p:nvSpPr>
          <p:spPr>
            <a:xfrm>
              <a:off x="4688840" y="3228340"/>
              <a:ext cx="29972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-10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P.19+</a:t>
              </a:r>
              <a:endParaRPr sz="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object 53">
              <a:extLst>
                <a:ext uri="{FF2B5EF4-FFF2-40B4-BE49-F238E27FC236}">
                  <a16:creationId xmlns:a16="http://schemas.microsoft.com/office/drawing/2014/main" id="{E064D3B4-144D-4FEE-5CBD-784B7D8554EE}"/>
                </a:ext>
              </a:extLst>
            </p:cNvPr>
            <p:cNvSpPr/>
            <p:nvPr/>
          </p:nvSpPr>
          <p:spPr>
            <a:xfrm>
              <a:off x="5168054" y="3149600"/>
              <a:ext cx="1131570" cy="1229360"/>
            </a:xfrm>
            <a:custGeom>
              <a:avLst/>
              <a:gdLst/>
              <a:ahLst/>
              <a:cxnLst/>
              <a:rect l="l" t="t" r="r" b="b"/>
              <a:pathLst>
                <a:path w="1131570" h="1229360">
                  <a:moveTo>
                    <a:pt x="1070140" y="0"/>
                  </a:moveTo>
                  <a:lnTo>
                    <a:pt x="61005" y="0"/>
                  </a:lnTo>
                  <a:lnTo>
                    <a:pt x="37259" y="4790"/>
                  </a:lnTo>
                  <a:lnTo>
                    <a:pt x="17867" y="17854"/>
                  </a:lnTo>
                  <a:lnTo>
                    <a:pt x="4794" y="37231"/>
                  </a:lnTo>
                  <a:lnTo>
                    <a:pt x="0" y="60959"/>
                  </a:lnTo>
                  <a:lnTo>
                    <a:pt x="0" y="1168400"/>
                  </a:lnTo>
                  <a:lnTo>
                    <a:pt x="4794" y="1192128"/>
                  </a:lnTo>
                  <a:lnTo>
                    <a:pt x="17867" y="1211505"/>
                  </a:lnTo>
                  <a:lnTo>
                    <a:pt x="37259" y="1224569"/>
                  </a:lnTo>
                  <a:lnTo>
                    <a:pt x="61005" y="1229360"/>
                  </a:lnTo>
                  <a:lnTo>
                    <a:pt x="1070140" y="1229360"/>
                  </a:lnTo>
                  <a:lnTo>
                    <a:pt x="1093886" y="1224569"/>
                  </a:lnTo>
                  <a:lnTo>
                    <a:pt x="1101856" y="1219200"/>
                  </a:lnTo>
                  <a:lnTo>
                    <a:pt x="60998" y="1219200"/>
                  </a:lnTo>
                  <a:lnTo>
                    <a:pt x="41209" y="1215207"/>
                  </a:lnTo>
                  <a:lnTo>
                    <a:pt x="25049" y="1204320"/>
                  </a:lnTo>
                  <a:lnTo>
                    <a:pt x="14154" y="1188173"/>
                  </a:lnTo>
                  <a:lnTo>
                    <a:pt x="10160" y="1168400"/>
                  </a:lnTo>
                  <a:lnTo>
                    <a:pt x="10160" y="60959"/>
                  </a:lnTo>
                  <a:lnTo>
                    <a:pt x="14154" y="41186"/>
                  </a:lnTo>
                  <a:lnTo>
                    <a:pt x="25049" y="25039"/>
                  </a:lnTo>
                  <a:lnTo>
                    <a:pt x="41209" y="14152"/>
                  </a:lnTo>
                  <a:lnTo>
                    <a:pt x="60998" y="10159"/>
                  </a:lnTo>
                  <a:lnTo>
                    <a:pt x="1101856" y="10159"/>
                  </a:lnTo>
                  <a:lnTo>
                    <a:pt x="1093886" y="4790"/>
                  </a:lnTo>
                  <a:lnTo>
                    <a:pt x="1070140" y="0"/>
                  </a:lnTo>
                  <a:close/>
                </a:path>
                <a:path w="1131570" h="1229360">
                  <a:moveTo>
                    <a:pt x="1101856" y="10159"/>
                  </a:moveTo>
                  <a:lnTo>
                    <a:pt x="1070147" y="10159"/>
                  </a:lnTo>
                  <a:lnTo>
                    <a:pt x="1089936" y="14152"/>
                  </a:lnTo>
                  <a:lnTo>
                    <a:pt x="1106095" y="25039"/>
                  </a:lnTo>
                  <a:lnTo>
                    <a:pt x="1116990" y="41186"/>
                  </a:lnTo>
                  <a:lnTo>
                    <a:pt x="1120985" y="60959"/>
                  </a:lnTo>
                  <a:lnTo>
                    <a:pt x="1120985" y="1168400"/>
                  </a:lnTo>
                  <a:lnTo>
                    <a:pt x="1116990" y="1188173"/>
                  </a:lnTo>
                  <a:lnTo>
                    <a:pt x="1106095" y="1204320"/>
                  </a:lnTo>
                  <a:lnTo>
                    <a:pt x="1089936" y="1215207"/>
                  </a:lnTo>
                  <a:lnTo>
                    <a:pt x="1070147" y="1219200"/>
                  </a:lnTo>
                  <a:lnTo>
                    <a:pt x="1101856" y="1219200"/>
                  </a:lnTo>
                  <a:lnTo>
                    <a:pt x="1113277" y="1211505"/>
                  </a:lnTo>
                  <a:lnTo>
                    <a:pt x="1126351" y="1192128"/>
                  </a:lnTo>
                  <a:lnTo>
                    <a:pt x="1131145" y="1168400"/>
                  </a:lnTo>
                  <a:lnTo>
                    <a:pt x="1131145" y="60959"/>
                  </a:lnTo>
                  <a:lnTo>
                    <a:pt x="1126351" y="37231"/>
                  </a:lnTo>
                  <a:lnTo>
                    <a:pt x="1113277" y="17854"/>
                  </a:lnTo>
                  <a:lnTo>
                    <a:pt x="1101856" y="10159"/>
                  </a:lnTo>
                  <a:close/>
                </a:path>
              </a:pathLst>
            </a:custGeom>
            <a:solidFill>
              <a:srgbClr val="272B38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bject 54">
              <a:extLst>
                <a:ext uri="{FF2B5EF4-FFF2-40B4-BE49-F238E27FC236}">
                  <a16:creationId xmlns:a16="http://schemas.microsoft.com/office/drawing/2014/main" id="{1F61C33C-F1CD-0E73-4464-A3F5BA218184}"/>
                </a:ext>
              </a:extLst>
            </p:cNvPr>
            <p:cNvSpPr txBox="1"/>
            <p:nvPr/>
          </p:nvSpPr>
          <p:spPr>
            <a:xfrm>
              <a:off x="5288279" y="3289300"/>
              <a:ext cx="350520" cy="12311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700" spc="55" dirty="0">
                  <a:solidFill>
                    <a:srgbClr val="4549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OTHER </a:t>
              </a:r>
              <a:endParaRPr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object 55">
              <a:extLst>
                <a:ext uri="{FF2B5EF4-FFF2-40B4-BE49-F238E27FC236}">
                  <a16:creationId xmlns:a16="http://schemas.microsoft.com/office/drawing/2014/main" id="{07129B42-A1B5-D44E-008C-413D4300A0B2}"/>
                </a:ext>
              </a:extLst>
            </p:cNvPr>
            <p:cNvSpPr txBox="1"/>
            <p:nvPr/>
          </p:nvSpPr>
          <p:spPr>
            <a:xfrm>
              <a:off x="5288279" y="3502660"/>
              <a:ext cx="583565" cy="147476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850" b="1" spc="-10" dirty="0">
                  <a:solidFill>
                    <a:srgbClr val="8E919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其他说明⻚</a:t>
              </a:r>
              <a:endParaRPr sz="8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7D2D5C3E-61E7-2D5A-A7B5-5B13F2E4AD35}"/>
              </a:ext>
            </a:extLst>
          </p:cNvPr>
          <p:cNvGrpSpPr/>
          <p:nvPr/>
        </p:nvGrpSpPr>
        <p:grpSpPr>
          <a:xfrm>
            <a:off x="6103674" y="3075979"/>
            <a:ext cx="5816753" cy="3765062"/>
            <a:chOff x="1426844" y="457200"/>
            <a:chExt cx="5816753" cy="3765062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2EFF1A8E-0548-00B6-0DF4-CCA6B4B3CC4B}"/>
                </a:ext>
              </a:extLst>
            </p:cNvPr>
            <p:cNvGrpSpPr/>
            <p:nvPr/>
          </p:nvGrpSpPr>
          <p:grpSpPr>
            <a:xfrm>
              <a:off x="1473200" y="457200"/>
              <a:ext cx="304800" cy="304800"/>
              <a:chOff x="1473200" y="457200"/>
              <a:chExt cx="304800" cy="304800"/>
            </a:xfrm>
          </p:grpSpPr>
          <p:sp>
            <p:nvSpPr>
              <p:cNvPr id="92" name="object 3">
                <a:extLst>
                  <a:ext uri="{FF2B5EF4-FFF2-40B4-BE49-F238E27FC236}">
                    <a16:creationId xmlns:a16="http://schemas.microsoft.com/office/drawing/2014/main" id="{3424EE73-E7FA-7692-46E9-305427ECF83C}"/>
                  </a:ext>
                </a:extLst>
              </p:cNvPr>
              <p:cNvSpPr/>
              <p:nvPr/>
            </p:nvSpPr>
            <p:spPr>
              <a:xfrm>
                <a:off x="1473200" y="457200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152400" y="0"/>
                    </a:moveTo>
                    <a:lnTo>
                      <a:pt x="104229" y="7769"/>
                    </a:lnTo>
                    <a:lnTo>
                      <a:pt x="62394" y="29404"/>
                    </a:lnTo>
                    <a:lnTo>
                      <a:pt x="29404" y="62394"/>
                    </a:lnTo>
                    <a:lnTo>
                      <a:pt x="7769" y="104229"/>
                    </a:lnTo>
                    <a:lnTo>
                      <a:pt x="0" y="152400"/>
                    </a:lnTo>
                    <a:lnTo>
                      <a:pt x="7769" y="200570"/>
                    </a:lnTo>
                    <a:lnTo>
                      <a:pt x="29404" y="242405"/>
                    </a:lnTo>
                    <a:lnTo>
                      <a:pt x="62394" y="275395"/>
                    </a:lnTo>
                    <a:lnTo>
                      <a:pt x="104229" y="297030"/>
                    </a:lnTo>
                    <a:lnTo>
                      <a:pt x="152400" y="304800"/>
                    </a:lnTo>
                    <a:lnTo>
                      <a:pt x="200570" y="297030"/>
                    </a:lnTo>
                    <a:lnTo>
                      <a:pt x="224838" y="284479"/>
                    </a:lnTo>
                    <a:lnTo>
                      <a:pt x="152400" y="284479"/>
                    </a:lnTo>
                    <a:lnTo>
                      <a:pt x="110652" y="277746"/>
                    </a:lnTo>
                    <a:lnTo>
                      <a:pt x="74395" y="258996"/>
                    </a:lnTo>
                    <a:lnTo>
                      <a:pt x="45803" y="230404"/>
                    </a:lnTo>
                    <a:lnTo>
                      <a:pt x="27053" y="194147"/>
                    </a:lnTo>
                    <a:lnTo>
                      <a:pt x="20319" y="152400"/>
                    </a:lnTo>
                    <a:lnTo>
                      <a:pt x="27053" y="110652"/>
                    </a:lnTo>
                    <a:lnTo>
                      <a:pt x="45803" y="74395"/>
                    </a:lnTo>
                    <a:lnTo>
                      <a:pt x="74395" y="45803"/>
                    </a:lnTo>
                    <a:lnTo>
                      <a:pt x="110652" y="27053"/>
                    </a:lnTo>
                    <a:lnTo>
                      <a:pt x="152400" y="20320"/>
                    </a:lnTo>
                    <a:lnTo>
                      <a:pt x="224838" y="20320"/>
                    </a:lnTo>
                    <a:lnTo>
                      <a:pt x="200570" y="7769"/>
                    </a:lnTo>
                    <a:lnTo>
                      <a:pt x="152400" y="0"/>
                    </a:lnTo>
                    <a:close/>
                  </a:path>
                  <a:path w="304800" h="304800">
                    <a:moveTo>
                      <a:pt x="224838" y="20320"/>
                    </a:moveTo>
                    <a:lnTo>
                      <a:pt x="152400" y="20320"/>
                    </a:lnTo>
                    <a:lnTo>
                      <a:pt x="194147" y="27053"/>
                    </a:lnTo>
                    <a:lnTo>
                      <a:pt x="230404" y="45803"/>
                    </a:lnTo>
                    <a:lnTo>
                      <a:pt x="258996" y="74395"/>
                    </a:lnTo>
                    <a:lnTo>
                      <a:pt x="277746" y="110652"/>
                    </a:lnTo>
                    <a:lnTo>
                      <a:pt x="284480" y="152400"/>
                    </a:lnTo>
                    <a:lnTo>
                      <a:pt x="277746" y="194147"/>
                    </a:lnTo>
                    <a:lnTo>
                      <a:pt x="258996" y="230404"/>
                    </a:lnTo>
                    <a:lnTo>
                      <a:pt x="230404" y="258996"/>
                    </a:lnTo>
                    <a:lnTo>
                      <a:pt x="194147" y="277746"/>
                    </a:lnTo>
                    <a:lnTo>
                      <a:pt x="152400" y="284479"/>
                    </a:lnTo>
                    <a:lnTo>
                      <a:pt x="224838" y="284479"/>
                    </a:lnTo>
                    <a:lnTo>
                      <a:pt x="242405" y="275395"/>
                    </a:lnTo>
                    <a:lnTo>
                      <a:pt x="275395" y="242405"/>
                    </a:lnTo>
                    <a:lnTo>
                      <a:pt x="297030" y="200570"/>
                    </a:lnTo>
                    <a:lnTo>
                      <a:pt x="304800" y="152400"/>
                    </a:lnTo>
                    <a:lnTo>
                      <a:pt x="297030" y="104229"/>
                    </a:lnTo>
                    <a:lnTo>
                      <a:pt x="275395" y="62394"/>
                    </a:lnTo>
                    <a:lnTo>
                      <a:pt x="242405" y="29404"/>
                    </a:lnTo>
                    <a:lnTo>
                      <a:pt x="224838" y="20320"/>
                    </a:lnTo>
                    <a:close/>
                  </a:path>
                </a:pathLst>
              </a:custGeom>
              <a:solidFill>
                <a:srgbClr val="F5C842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object 4">
                <a:extLst>
                  <a:ext uri="{FF2B5EF4-FFF2-40B4-BE49-F238E27FC236}">
                    <a16:creationId xmlns:a16="http://schemas.microsoft.com/office/drawing/2014/main" id="{280ADE7B-3E56-5AA0-7169-9F21C0FA70F6}"/>
                  </a:ext>
                </a:extLst>
              </p:cNvPr>
              <p:cNvSpPr txBox="1"/>
              <p:nvPr/>
            </p:nvSpPr>
            <p:spPr>
              <a:xfrm>
                <a:off x="1579244" y="522392"/>
                <a:ext cx="92710" cy="109004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0"/>
                  </a:spcBef>
                </a:pPr>
                <a:r>
                  <a:rPr sz="600" spc="-50" dirty="0">
                    <a:solidFill>
                      <a:srgbClr val="A1832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sz="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3" name="object 7">
              <a:extLst>
                <a:ext uri="{FF2B5EF4-FFF2-40B4-BE49-F238E27FC236}">
                  <a16:creationId xmlns:a16="http://schemas.microsoft.com/office/drawing/2014/main" id="{D3E6C5F9-A29F-289D-B379-59030025F649}"/>
                </a:ext>
              </a:extLst>
            </p:cNvPr>
            <p:cNvSpPr txBox="1"/>
            <p:nvPr/>
          </p:nvSpPr>
          <p:spPr>
            <a:xfrm>
              <a:off x="1927860" y="500380"/>
              <a:ext cx="4126865" cy="949812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Pass</a:t>
              </a:r>
              <a:r>
                <a:rPr sz="900" spc="-5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21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sz="900" spc="-6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— </a:t>
              </a:r>
              <a:r>
                <a:rPr sz="9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结构发现</a:t>
              </a:r>
              <a:r>
                <a:rPr sz="900" b="1" spc="-49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900" b="1" spc="459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Structure</a:t>
              </a:r>
              <a:r>
                <a:rPr sz="900" spc="-5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Discovery</a:t>
              </a:r>
              <a:r>
                <a:rPr sz="900" b="1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900" b="1" spc="-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⽬标：  找到产品矩阵⻚，  读取完整的 </a:t>
              </a: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Unït</a:t>
              </a:r>
              <a:r>
                <a:rPr sz="900" spc="-14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× </a:t>
              </a: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</a:t>
              </a:r>
              <a:r>
                <a:rPr sz="900" spc="-9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b="1" spc="-3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⻣架</a:t>
              </a:r>
              <a:endParaRPr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900" spc="-2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遍历所有 </a:t>
              </a:r>
              <a:r>
                <a:rPr sz="900" spc="-7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Slide</a:t>
              </a:r>
              <a:r>
                <a:rPr sz="900" spc="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⽤多重特征识别</a:t>
              </a:r>
              <a:r>
                <a:rPr sz="900" spc="-4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结构总览⻚</a:t>
              </a:r>
              <a:r>
                <a:rPr sz="900" spc="-3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"（</a:t>
              </a:r>
              <a:r>
                <a:rPr sz="900" spc="1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⻅下⽅识别逻辑</a:t>
              </a:r>
              <a:r>
                <a:rPr sz="900" spc="-63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r>
                <a:rPr sz="900" spc="-9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。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>
                <a:lnSpc>
                  <a:spcPct val="133300"/>
                </a:lnSpc>
                <a:tabLst>
                  <a:tab pos="835025" algn="l"/>
                </a:tabLst>
              </a:pP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成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功后得到</a:t>
              </a:r>
              <a:r>
                <a:rPr sz="900" spc="-8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</a:t>
              </a:r>
              <a:r>
                <a:rPr sz="900" dirty="0">
                  <a:solidFill>
                    <a:srgbClr val="BEC6E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sz="900" dirty="0">
                  <a:solidFill>
                    <a:srgbClr val="2582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ShipmentUnit[]</a:t>
              </a:r>
              <a:r>
                <a:rPr sz="900" spc="245" dirty="0">
                  <a:solidFill>
                    <a:srgbClr val="2582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列表</a:t>
              </a:r>
              <a:r>
                <a:rPr sz="900" spc="-7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</a:t>
              </a:r>
              <a:r>
                <a:rPr sz="900" spc="5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每个 Unit</a:t>
              </a:r>
              <a:r>
                <a:rPr sz="900" spc="-1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含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其</a:t>
              </a:r>
              <a:r>
                <a:rPr sz="900" spc="5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dirty="0">
                  <a:solidFill>
                    <a:srgbClr val="2582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Component[]</a:t>
              </a:r>
              <a:r>
                <a:rPr sz="900" spc="-10" dirty="0">
                  <a:solidFill>
                    <a:srgbClr val="2582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560" dirty="0">
                  <a:solidFill>
                    <a:srgbClr val="BEC6E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。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这是整个解析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的基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础</a:t>
              </a:r>
              <a:r>
                <a:rPr sz="900" spc="-7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</a:t>
              </a:r>
              <a:r>
                <a:rPr sz="900" spc="48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Pass</a:t>
              </a:r>
              <a:r>
                <a:rPr sz="900" spc="-1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229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sz="900" spc="-114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失败则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进⼈⼯确认兜底</a:t>
              </a:r>
              <a:r>
                <a:rPr sz="900" spc="-56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。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762D56BB-9FAB-5EB3-7F5C-F27A8A0382BA}"/>
                </a:ext>
              </a:extLst>
            </p:cNvPr>
            <p:cNvGrpSpPr/>
            <p:nvPr/>
          </p:nvGrpSpPr>
          <p:grpSpPr>
            <a:xfrm>
              <a:off x="1449967" y="1474430"/>
              <a:ext cx="304800" cy="304800"/>
              <a:chOff x="1449967" y="1474430"/>
              <a:chExt cx="304800" cy="304800"/>
            </a:xfrm>
          </p:grpSpPr>
          <p:sp>
            <p:nvSpPr>
              <p:cNvPr id="90" name="object 8">
                <a:extLst>
                  <a:ext uri="{FF2B5EF4-FFF2-40B4-BE49-F238E27FC236}">
                    <a16:creationId xmlns:a16="http://schemas.microsoft.com/office/drawing/2014/main" id="{297AA588-69BE-CB93-56D2-361367101F37}"/>
                  </a:ext>
                </a:extLst>
              </p:cNvPr>
              <p:cNvSpPr/>
              <p:nvPr/>
            </p:nvSpPr>
            <p:spPr>
              <a:xfrm>
                <a:off x="1449967" y="1474430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152400" y="0"/>
                    </a:moveTo>
                    <a:lnTo>
                      <a:pt x="104229" y="7769"/>
                    </a:lnTo>
                    <a:lnTo>
                      <a:pt x="62394" y="29404"/>
                    </a:lnTo>
                    <a:lnTo>
                      <a:pt x="29404" y="62394"/>
                    </a:lnTo>
                    <a:lnTo>
                      <a:pt x="7769" y="104229"/>
                    </a:lnTo>
                    <a:lnTo>
                      <a:pt x="0" y="152400"/>
                    </a:lnTo>
                    <a:lnTo>
                      <a:pt x="7769" y="200570"/>
                    </a:lnTo>
                    <a:lnTo>
                      <a:pt x="29404" y="242405"/>
                    </a:lnTo>
                    <a:lnTo>
                      <a:pt x="62394" y="275395"/>
                    </a:lnTo>
                    <a:lnTo>
                      <a:pt x="104229" y="297030"/>
                    </a:lnTo>
                    <a:lnTo>
                      <a:pt x="152400" y="304800"/>
                    </a:lnTo>
                    <a:lnTo>
                      <a:pt x="200570" y="297030"/>
                    </a:lnTo>
                    <a:lnTo>
                      <a:pt x="224838" y="284479"/>
                    </a:lnTo>
                    <a:lnTo>
                      <a:pt x="152400" y="284479"/>
                    </a:lnTo>
                    <a:lnTo>
                      <a:pt x="110652" y="277746"/>
                    </a:lnTo>
                    <a:lnTo>
                      <a:pt x="74395" y="258996"/>
                    </a:lnTo>
                    <a:lnTo>
                      <a:pt x="45803" y="230404"/>
                    </a:lnTo>
                    <a:lnTo>
                      <a:pt x="27053" y="194147"/>
                    </a:lnTo>
                    <a:lnTo>
                      <a:pt x="20319" y="152400"/>
                    </a:lnTo>
                    <a:lnTo>
                      <a:pt x="27053" y="110652"/>
                    </a:lnTo>
                    <a:lnTo>
                      <a:pt x="45803" y="74395"/>
                    </a:lnTo>
                    <a:lnTo>
                      <a:pt x="74395" y="45803"/>
                    </a:lnTo>
                    <a:lnTo>
                      <a:pt x="110652" y="27053"/>
                    </a:lnTo>
                    <a:lnTo>
                      <a:pt x="152400" y="20320"/>
                    </a:lnTo>
                    <a:lnTo>
                      <a:pt x="224838" y="20320"/>
                    </a:lnTo>
                    <a:lnTo>
                      <a:pt x="200570" y="7769"/>
                    </a:lnTo>
                    <a:lnTo>
                      <a:pt x="152400" y="0"/>
                    </a:lnTo>
                    <a:close/>
                  </a:path>
                  <a:path w="304800" h="304800">
                    <a:moveTo>
                      <a:pt x="224838" y="20320"/>
                    </a:moveTo>
                    <a:lnTo>
                      <a:pt x="152400" y="20320"/>
                    </a:lnTo>
                    <a:lnTo>
                      <a:pt x="194147" y="27053"/>
                    </a:lnTo>
                    <a:lnTo>
                      <a:pt x="230404" y="45803"/>
                    </a:lnTo>
                    <a:lnTo>
                      <a:pt x="258996" y="74395"/>
                    </a:lnTo>
                    <a:lnTo>
                      <a:pt x="277746" y="110652"/>
                    </a:lnTo>
                    <a:lnTo>
                      <a:pt x="284480" y="152400"/>
                    </a:lnTo>
                    <a:lnTo>
                      <a:pt x="277746" y="194147"/>
                    </a:lnTo>
                    <a:lnTo>
                      <a:pt x="258996" y="230404"/>
                    </a:lnTo>
                    <a:lnTo>
                      <a:pt x="230404" y="258996"/>
                    </a:lnTo>
                    <a:lnTo>
                      <a:pt x="194147" y="277746"/>
                    </a:lnTo>
                    <a:lnTo>
                      <a:pt x="152400" y="284479"/>
                    </a:lnTo>
                    <a:lnTo>
                      <a:pt x="224838" y="284479"/>
                    </a:lnTo>
                    <a:lnTo>
                      <a:pt x="242405" y="275395"/>
                    </a:lnTo>
                    <a:lnTo>
                      <a:pt x="275395" y="242405"/>
                    </a:lnTo>
                    <a:lnTo>
                      <a:pt x="297030" y="200570"/>
                    </a:lnTo>
                    <a:lnTo>
                      <a:pt x="304800" y="152400"/>
                    </a:lnTo>
                    <a:lnTo>
                      <a:pt x="297030" y="104229"/>
                    </a:lnTo>
                    <a:lnTo>
                      <a:pt x="275395" y="62394"/>
                    </a:lnTo>
                    <a:lnTo>
                      <a:pt x="242405" y="29404"/>
                    </a:lnTo>
                    <a:lnTo>
                      <a:pt x="224838" y="20320"/>
                    </a:lnTo>
                    <a:close/>
                  </a:path>
                </a:pathLst>
              </a:custGeom>
              <a:solidFill>
                <a:srgbClr val="4D9FFF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object 9">
                <a:extLst>
                  <a:ext uri="{FF2B5EF4-FFF2-40B4-BE49-F238E27FC236}">
                    <a16:creationId xmlns:a16="http://schemas.microsoft.com/office/drawing/2014/main" id="{5246E3B7-667A-65BD-E781-CCD3C97B3270}"/>
                  </a:ext>
                </a:extLst>
              </p:cNvPr>
              <p:cNvSpPr txBox="1"/>
              <p:nvPr/>
            </p:nvSpPr>
            <p:spPr>
              <a:xfrm>
                <a:off x="1556012" y="1585999"/>
                <a:ext cx="92710" cy="109004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0"/>
                  </a:spcBef>
                </a:pPr>
                <a:r>
                  <a:rPr sz="600" spc="-50" dirty="0">
                    <a:solidFill>
                      <a:srgbClr val="4D9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sz="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5" name="object 12">
              <a:extLst>
                <a:ext uri="{FF2B5EF4-FFF2-40B4-BE49-F238E27FC236}">
                  <a16:creationId xmlns:a16="http://schemas.microsoft.com/office/drawing/2014/main" id="{A8B120F5-FBDF-13F2-3573-7CCA98D307B3}"/>
                </a:ext>
              </a:extLst>
            </p:cNvPr>
            <p:cNvSpPr txBox="1"/>
            <p:nvPr/>
          </p:nvSpPr>
          <p:spPr>
            <a:xfrm>
              <a:off x="1897587" y="1511815"/>
              <a:ext cx="4246880" cy="9754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Pass</a:t>
              </a:r>
              <a:r>
                <a:rPr sz="900" spc="-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sz="900" spc="-9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— </a:t>
              </a:r>
              <a:r>
                <a:rPr sz="9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内容填充</a:t>
              </a:r>
              <a:r>
                <a:rPr sz="900" b="1" spc="-49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900" b="1" spc="3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6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Content</a:t>
              </a:r>
              <a:r>
                <a:rPr sz="900" spc="-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Attribution</a:t>
              </a:r>
              <a:r>
                <a:rPr sz="900" b="1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sz="900" b="1" spc="-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⽬标： </a:t>
              </a:r>
              <a:r>
                <a:rPr lang="zh-CN" altLang="en-US" sz="900" b="1" spc="-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将</a:t>
              </a:r>
              <a:r>
                <a:rPr lang="en-US" altLang="zh-CN" sz="900" b="1" spc="-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r>
                <a:rPr sz="900" b="1" spc="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与 </a:t>
              </a: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Pass</a:t>
              </a:r>
              <a:r>
                <a:rPr sz="900" spc="-1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2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sz="900" spc="-1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b="1" spc="-1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得到的某个 </a:t>
              </a:r>
              <a:r>
                <a:rPr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Unït</a:t>
              </a:r>
              <a:r>
                <a:rPr sz="900" spc="-1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b="1" spc="-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关联起来</a:t>
              </a:r>
              <a:endParaRPr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>
                <a:lnSpc>
                  <a:spcPct val="133300"/>
                </a:lnSpc>
              </a:pPr>
              <a:r>
                <a:rPr sz="900" spc="-2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遍历所有 </a:t>
              </a:r>
              <a:r>
                <a:rPr sz="900" spc="-7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Slide</a:t>
              </a:r>
              <a:r>
                <a:rPr sz="9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识别每⻚属于哪个 </a:t>
              </a:r>
              <a:r>
                <a:rPr sz="900" spc="-6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Unit（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通过分组标题⻚ </a:t>
              </a:r>
              <a:r>
                <a:rPr sz="900" spc="-18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sz="9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⻚⾯标题关键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词</a:t>
              </a:r>
              <a:r>
                <a:rPr sz="900" spc="-63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r>
                <a:rPr sz="900" spc="-1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。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9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提取每⻚的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EEBOM</a:t>
              </a:r>
              <a:r>
                <a:rPr sz="900" spc="-9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MEBOM</a:t>
              </a:r>
              <a:r>
                <a:rPr sz="900" spc="-9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sz="900" spc="-4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图⽚，  写⼊对应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900" spc="-7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的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</a:t>
              </a:r>
              <a:r>
                <a:rPr sz="900" spc="-7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28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下。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900" spc="1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⽆法关联的⻚⾯标记为 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UNASSIGNED</a:t>
              </a:r>
              <a:r>
                <a:rPr sz="900" spc="-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， 展示给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900" spc="-114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⼿动处理。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7A3566E5-D082-052D-FE01-3E3231F9515F}"/>
                </a:ext>
              </a:extLst>
            </p:cNvPr>
            <p:cNvGrpSpPr/>
            <p:nvPr/>
          </p:nvGrpSpPr>
          <p:grpSpPr>
            <a:xfrm>
              <a:off x="1426844" y="2655549"/>
              <a:ext cx="304800" cy="304800"/>
              <a:chOff x="1426844" y="2655549"/>
              <a:chExt cx="304800" cy="304800"/>
            </a:xfrm>
          </p:grpSpPr>
          <p:sp>
            <p:nvSpPr>
              <p:cNvPr id="88" name="object 13">
                <a:extLst>
                  <a:ext uri="{FF2B5EF4-FFF2-40B4-BE49-F238E27FC236}">
                    <a16:creationId xmlns:a16="http://schemas.microsoft.com/office/drawing/2014/main" id="{F97C8EA4-FBC8-2789-EF89-CAB6D0AF8E39}"/>
                  </a:ext>
                </a:extLst>
              </p:cNvPr>
              <p:cNvSpPr/>
              <p:nvPr/>
            </p:nvSpPr>
            <p:spPr>
              <a:xfrm>
                <a:off x="1426844" y="2655549"/>
                <a:ext cx="30480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152400" y="0"/>
                    </a:moveTo>
                    <a:lnTo>
                      <a:pt x="104229" y="7769"/>
                    </a:lnTo>
                    <a:lnTo>
                      <a:pt x="62394" y="29404"/>
                    </a:lnTo>
                    <a:lnTo>
                      <a:pt x="29404" y="62394"/>
                    </a:lnTo>
                    <a:lnTo>
                      <a:pt x="7769" y="104229"/>
                    </a:lnTo>
                    <a:lnTo>
                      <a:pt x="0" y="152400"/>
                    </a:lnTo>
                    <a:lnTo>
                      <a:pt x="7769" y="200570"/>
                    </a:lnTo>
                    <a:lnTo>
                      <a:pt x="29404" y="242405"/>
                    </a:lnTo>
                    <a:lnTo>
                      <a:pt x="62394" y="275395"/>
                    </a:lnTo>
                    <a:lnTo>
                      <a:pt x="104229" y="297030"/>
                    </a:lnTo>
                    <a:lnTo>
                      <a:pt x="152400" y="304799"/>
                    </a:lnTo>
                    <a:lnTo>
                      <a:pt x="200570" y="297030"/>
                    </a:lnTo>
                    <a:lnTo>
                      <a:pt x="224838" y="284479"/>
                    </a:lnTo>
                    <a:lnTo>
                      <a:pt x="152400" y="284479"/>
                    </a:lnTo>
                    <a:lnTo>
                      <a:pt x="110652" y="277746"/>
                    </a:lnTo>
                    <a:lnTo>
                      <a:pt x="74395" y="258996"/>
                    </a:lnTo>
                    <a:lnTo>
                      <a:pt x="45803" y="230404"/>
                    </a:lnTo>
                    <a:lnTo>
                      <a:pt x="27053" y="194147"/>
                    </a:lnTo>
                    <a:lnTo>
                      <a:pt x="20319" y="152400"/>
                    </a:lnTo>
                    <a:lnTo>
                      <a:pt x="27053" y="110652"/>
                    </a:lnTo>
                    <a:lnTo>
                      <a:pt x="45803" y="74395"/>
                    </a:lnTo>
                    <a:lnTo>
                      <a:pt x="74395" y="45803"/>
                    </a:lnTo>
                    <a:lnTo>
                      <a:pt x="110652" y="27053"/>
                    </a:lnTo>
                    <a:lnTo>
                      <a:pt x="152400" y="20319"/>
                    </a:lnTo>
                    <a:lnTo>
                      <a:pt x="224838" y="20319"/>
                    </a:lnTo>
                    <a:lnTo>
                      <a:pt x="200570" y="7769"/>
                    </a:lnTo>
                    <a:lnTo>
                      <a:pt x="152400" y="0"/>
                    </a:lnTo>
                    <a:close/>
                  </a:path>
                  <a:path w="304800" h="304800">
                    <a:moveTo>
                      <a:pt x="224838" y="20319"/>
                    </a:moveTo>
                    <a:lnTo>
                      <a:pt x="152400" y="20319"/>
                    </a:lnTo>
                    <a:lnTo>
                      <a:pt x="194147" y="27053"/>
                    </a:lnTo>
                    <a:lnTo>
                      <a:pt x="230404" y="45803"/>
                    </a:lnTo>
                    <a:lnTo>
                      <a:pt x="258996" y="74395"/>
                    </a:lnTo>
                    <a:lnTo>
                      <a:pt x="277746" y="110652"/>
                    </a:lnTo>
                    <a:lnTo>
                      <a:pt x="284480" y="152400"/>
                    </a:lnTo>
                    <a:lnTo>
                      <a:pt x="277746" y="194147"/>
                    </a:lnTo>
                    <a:lnTo>
                      <a:pt x="258996" y="230404"/>
                    </a:lnTo>
                    <a:lnTo>
                      <a:pt x="230404" y="258996"/>
                    </a:lnTo>
                    <a:lnTo>
                      <a:pt x="194147" y="277746"/>
                    </a:lnTo>
                    <a:lnTo>
                      <a:pt x="152400" y="284479"/>
                    </a:lnTo>
                    <a:lnTo>
                      <a:pt x="224838" y="284479"/>
                    </a:lnTo>
                    <a:lnTo>
                      <a:pt x="242405" y="275395"/>
                    </a:lnTo>
                    <a:lnTo>
                      <a:pt x="275395" y="242405"/>
                    </a:lnTo>
                    <a:lnTo>
                      <a:pt x="297030" y="200570"/>
                    </a:lnTo>
                    <a:lnTo>
                      <a:pt x="304800" y="152400"/>
                    </a:lnTo>
                    <a:lnTo>
                      <a:pt x="297030" y="104229"/>
                    </a:lnTo>
                    <a:lnTo>
                      <a:pt x="275395" y="62394"/>
                    </a:lnTo>
                    <a:lnTo>
                      <a:pt x="242405" y="29404"/>
                    </a:lnTo>
                    <a:lnTo>
                      <a:pt x="224838" y="20319"/>
                    </a:lnTo>
                    <a:close/>
                  </a:path>
                </a:pathLst>
              </a:custGeom>
              <a:solidFill>
                <a:srgbClr val="3DCC7E"/>
              </a:solidFill>
            </p:spPr>
            <p:txBody>
              <a:bodyPr wrap="square" lIns="0" tIns="0" rIns="0" bIns="0" rtlCol="0"/>
              <a:lstStyle/>
              <a:p>
                <a:endParaRPr sz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object 14">
                <a:extLst>
                  <a:ext uri="{FF2B5EF4-FFF2-40B4-BE49-F238E27FC236}">
                    <a16:creationId xmlns:a16="http://schemas.microsoft.com/office/drawing/2014/main" id="{9963BD15-A785-F3B9-59E1-EAE5CFF3C7E2}"/>
                  </a:ext>
                </a:extLst>
              </p:cNvPr>
              <p:cNvSpPr txBox="1"/>
              <p:nvPr/>
            </p:nvSpPr>
            <p:spPr>
              <a:xfrm>
                <a:off x="1539129" y="2753447"/>
                <a:ext cx="92710" cy="109004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0"/>
                  </a:spcBef>
                </a:pPr>
                <a:r>
                  <a:rPr sz="600" spc="-50" dirty="0">
                    <a:solidFill>
                      <a:srgbClr val="4CFF9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sz="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7" name="object 15">
              <a:extLst>
                <a:ext uri="{FF2B5EF4-FFF2-40B4-BE49-F238E27FC236}">
                  <a16:creationId xmlns:a16="http://schemas.microsoft.com/office/drawing/2014/main" id="{E0FDEDE9-211D-4CBD-2BC3-1E5DB363C77A}"/>
                </a:ext>
              </a:extLst>
            </p:cNvPr>
            <p:cNvSpPr txBox="1"/>
            <p:nvPr/>
          </p:nvSpPr>
          <p:spPr>
            <a:xfrm>
              <a:off x="1897587" y="2600921"/>
              <a:ext cx="5346010" cy="1621341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00" spc="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900" spc="-1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b="1" spc="-4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确认：  先确认⻣架</a:t>
              </a:r>
              <a:r>
                <a:rPr sz="900" b="1" spc="-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 再确认内容</a:t>
              </a:r>
              <a:endParaRPr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34925"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900" b="1" dirty="0">
                  <a:solidFill>
                    <a:srgbClr val="CC55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⚠ 新增步骤：PM</a:t>
              </a:r>
              <a:r>
                <a:rPr lang="en-US" altLang="zh-CN" sz="900" b="1" dirty="0">
                  <a:solidFill>
                    <a:srgbClr val="CC55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/COST TEAM</a:t>
              </a:r>
              <a:r>
                <a:rPr lang="zh-CN" altLang="en-US" sz="900" b="1" dirty="0">
                  <a:solidFill>
                    <a:srgbClr val="CC55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勾选 Unit</a:t>
              </a:r>
            </a:p>
            <a:p>
              <a:pPr marL="25400" marR="34925">
                <a:lnSpc>
                  <a:spcPct val="120000"/>
                </a:lnSpc>
              </a:pPr>
              <a:r>
                <a:rPr lang="zh-CN" altLang="en-US" sz="900" dirty="0">
                  <a:solidFill>
                    <a:srgbClr val="44444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解析出 PPT 中全部 Unit（如6个）后，系统通知 PM</a:t>
              </a:r>
            </a:p>
            <a:p>
              <a:pPr marL="25400" marR="34925">
                <a:lnSpc>
                  <a:spcPct val="120000"/>
                </a:lnSpc>
              </a:pPr>
              <a:r>
                <a:rPr lang="zh-CN" altLang="en-US" sz="900" dirty="0">
                  <a:solidFill>
                    <a:srgbClr val="44444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 从全部解析结果中勾选本次需要报价的 N 个 Unit</a:t>
              </a:r>
            </a:p>
            <a:p>
              <a:pPr marL="25400" marR="34925">
                <a:lnSpc>
                  <a:spcPct val="120000"/>
                </a:lnSpc>
              </a:pPr>
              <a:r>
                <a:rPr lang="zh-CN" altLang="en-US" sz="900" dirty="0">
                  <a:solidFill>
                    <a:srgbClr val="44444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勾选结果对应填入第一阶段生成的空壳 Unit，未被勾选的存档备用</a:t>
              </a:r>
              <a:endParaRPr lang="en-US" altLang="zh-CN" sz="9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5400" marR="34925">
                <a:lnSpc>
                  <a:spcPct val="120000"/>
                </a:lnSpc>
              </a:pPr>
              <a:r>
                <a:rPr sz="900" b="1" spc="-5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拆分为两步确认</a:t>
              </a:r>
              <a:endParaRPr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34925">
                <a:lnSpc>
                  <a:spcPct val="133300"/>
                </a:lnSpc>
              </a:pP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sz="900" spc="-1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34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sz="900" spc="7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900" spc="-1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先确认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900" spc="-1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×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</a:t>
              </a:r>
              <a:r>
                <a:rPr sz="900" spc="-1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⻣架是否正确</a:t>
              </a:r>
              <a:r>
                <a:rPr sz="900" spc="-56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900" spc="1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快速</a:t>
              </a:r>
              <a:r>
                <a:rPr sz="900" spc="-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通常只需1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分钟</a:t>
              </a:r>
              <a:r>
                <a:rPr sz="900" spc="-68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>
                <a:lnSpc>
                  <a:spcPct val="133300"/>
                </a:lnSpc>
              </a:pP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sz="900" spc="-10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38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sz="900" spc="5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900" spc="-10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可选地检查每个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900" spc="-10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的 </a:t>
              </a:r>
              <a:r>
                <a:rPr sz="9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r>
                <a:rPr sz="900" spc="-10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关联是否正确</a:t>
              </a:r>
              <a:r>
                <a:rPr sz="900" spc="-56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900" spc="8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可跳过</a:t>
              </a:r>
              <a:r>
                <a:rPr sz="900" spc="-6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后续再</a:t>
              </a: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校对</a:t>
              </a:r>
              <a:r>
                <a:rPr sz="900" spc="-68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9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两步均完成后</a:t>
              </a:r>
              <a:r>
                <a:rPr sz="900" spc="-9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触发完整裂变逻辑。</a:t>
              </a:r>
              <a:endPara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99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>
            <a:extLst>
              <a:ext uri="{FF2B5EF4-FFF2-40B4-BE49-F238E27FC236}">
                <a16:creationId xmlns:a16="http://schemas.microsoft.com/office/drawing/2014/main" id="{02D02C16-BF9B-5280-94D6-899A6E15AE60}"/>
              </a:ext>
            </a:extLst>
          </p:cNvPr>
          <p:cNvSpPr txBox="1"/>
          <p:nvPr/>
        </p:nvSpPr>
        <p:spPr>
          <a:xfrm>
            <a:off x="465075" y="445480"/>
            <a:ext cx="4752975" cy="12667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7825" algn="l"/>
              </a:tabLst>
            </a:pPr>
            <a:r>
              <a:rPr sz="1250" spc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sz="1250" spc="-1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50" spc="-2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1250" spc="-1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技术实现 </a:t>
            </a:r>
            <a:r>
              <a:rPr sz="1250" spc="-1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sz="125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识别产品矩阵⻚</a:t>
            </a:r>
            <a:endParaRPr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460" marR="5080">
              <a:lnSpc>
                <a:spcPct val="139700"/>
              </a:lnSpc>
            </a:pPr>
            <a:r>
              <a:rPr sz="105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找到矩阵⻚是整个⽅案的关键步骤。 需要⽤多个特征联合判断</a:t>
            </a:r>
            <a:r>
              <a:rPr sz="105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任何单⼀特</a:t>
            </a:r>
            <a:r>
              <a:rPr sz="1050" spc="-1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征都不够可靠。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矩阵⻚的特征组合</a:t>
            </a:r>
            <a:r>
              <a:rPr sz="1050" b="1" spc="-4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050" b="1" spc="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⽤于识别</a:t>
            </a:r>
            <a:r>
              <a:rPr sz="1050" b="1" spc="-6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1">
            <a:extLst>
              <a:ext uri="{FF2B5EF4-FFF2-40B4-BE49-F238E27FC236}">
                <a16:creationId xmlns:a16="http://schemas.microsoft.com/office/drawing/2014/main" id="{80C6B19C-16A7-0236-1B84-0E39CD4A6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0348"/>
              </p:ext>
            </p:extLst>
          </p:nvPr>
        </p:nvGraphicFramePr>
        <p:xfrm>
          <a:off x="532920" y="1885191"/>
          <a:ext cx="4815839" cy="201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50" kern="12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4351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85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特征</a:t>
                      </a:r>
                      <a:endParaRPr sz="850" kern="12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5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4541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850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描述</a:t>
                      </a:r>
                    </a:p>
                  </a:txBody>
                  <a:tcPr marL="0" marR="0" marT="7429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5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850" spc="-25" dirty="0">
                          <a:solidFill>
                            <a:schemeClr val="tx1"/>
                          </a:solidFill>
                          <a:latin typeface="Microsoft JhengHei Light"/>
                          <a:cs typeface="Microsoft JhengHei Light"/>
                        </a:rPr>
                        <a:t>权重</a:t>
                      </a:r>
                      <a:endParaRPr sz="850">
                        <a:solidFill>
                          <a:schemeClr val="tx1"/>
                        </a:solidFill>
                        <a:latin typeface="Microsoft JhengHei Light"/>
                        <a:cs typeface="Microsoft JhengHei Light"/>
                      </a:endParaRPr>
                    </a:p>
                  </a:txBody>
                  <a:tcPr marL="0" marR="0" marT="7429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marR="205740">
                        <a:lnSpc>
                          <a:spcPct val="141200"/>
                        </a:lnSpc>
                        <a:spcBef>
                          <a:spcPts val="420"/>
                        </a:spcBef>
                      </a:pPr>
                      <a:r>
                        <a:rPr sz="850" spc="-25" dirty="0">
                          <a:solidFill>
                            <a:schemeClr val="tx1"/>
                          </a:solidFill>
                          <a:latin typeface="Microsoft JhengHei Light"/>
                          <a:cs typeface="Microsoft JhengHei Light"/>
                        </a:rPr>
                        <a:t>可靠</a:t>
                      </a:r>
                      <a:r>
                        <a:rPr sz="850" spc="-50" dirty="0">
                          <a:solidFill>
                            <a:schemeClr val="tx1"/>
                          </a:solidFill>
                          <a:latin typeface="Microsoft JhengHei Light"/>
                          <a:cs typeface="Microsoft JhengHei Light"/>
                        </a:rPr>
                        <a:t>性</a:t>
                      </a:r>
                      <a:endParaRPr sz="850" dirty="0">
                        <a:solidFill>
                          <a:schemeClr val="tx1"/>
                        </a:solidFill>
                        <a:latin typeface="Microsoft JhengHei Light"/>
                        <a:cs typeface="Microsoft JhengHei Light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b="1" spc="-1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⻚⾯位置</a:t>
                      </a: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通常在第 </a:t>
                      </a:r>
                      <a:r>
                        <a:rPr sz="1000" spc="-6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</a:t>
                      </a:r>
                      <a:r>
                        <a:rPr sz="1000" spc="-8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000" spc="-1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spc="-4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⻚， 极少超过第 </a:t>
                      </a:r>
                      <a:r>
                        <a:rPr sz="1000" spc="-6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1000" spc="-1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⻚</a:t>
                      </a: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3050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20" dirty="0">
                          <a:solidFill>
                            <a:srgbClr val="A1832B"/>
                          </a:solidFill>
                          <a:latin typeface="Courier New"/>
                          <a:cs typeface="Courier New"/>
                        </a:rPr>
                        <a:t>+0.2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 marR="227329" algn="ctr">
                        <a:lnSpc>
                          <a:spcPct val="141200"/>
                        </a:lnSpc>
                        <a:spcBef>
                          <a:spcPts val="675"/>
                        </a:spcBef>
                      </a:pPr>
                      <a:r>
                        <a:rPr sz="850" spc="-50" dirty="0">
                          <a:solidFill>
                            <a:srgbClr val="258282"/>
                          </a:solidFill>
                          <a:latin typeface="Microsoft JhengHei"/>
                          <a:cs typeface="Microsoft JhengHei"/>
                        </a:rPr>
                        <a:t>辅助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pPr marL="143510" marR="221615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⻚⾯标题关键</a:t>
                      </a:r>
                      <a:r>
                        <a:rPr sz="1000" b="1" spc="-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词</a:t>
                      </a: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256540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标题含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"Product</a:t>
                      </a:r>
                      <a:r>
                        <a:rPr sz="1000" spc="-7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Matrix</a:t>
                      </a:r>
                      <a:r>
                        <a:rPr sz="1000" spc="-4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", "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产品矩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阵</a:t>
                      </a:r>
                      <a:r>
                        <a:rPr sz="1000" spc="-6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", "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Structure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", "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Overview",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"BOM</a:t>
                      </a:r>
                      <a:r>
                        <a:rPr sz="1000" spc="-3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Summary"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3050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20" dirty="0">
                          <a:solidFill>
                            <a:srgbClr val="A1832B"/>
                          </a:solidFill>
                          <a:latin typeface="Courier New"/>
                          <a:cs typeface="Courier New"/>
                        </a:rPr>
                        <a:t>+0.4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0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较</a:t>
                      </a:r>
                      <a:endParaRPr sz="850" dirty="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50" spc="-50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⾼</a:t>
                      </a:r>
                      <a:endParaRPr sz="8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14">
            <a:extLst>
              <a:ext uri="{FF2B5EF4-FFF2-40B4-BE49-F238E27FC236}">
                <a16:creationId xmlns:a16="http://schemas.microsoft.com/office/drawing/2014/main" id="{B43BC1D6-43C5-5BB8-B6ED-89A31B3F6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39188"/>
              </p:ext>
            </p:extLst>
          </p:nvPr>
        </p:nvGraphicFramePr>
        <p:xfrm>
          <a:off x="532920" y="3935095"/>
          <a:ext cx="4815839" cy="2922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表格形态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45415">
                        <a:lnSpc>
                          <a:spcPct val="14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包含⼀个</a:t>
                      </a:r>
                      <a:r>
                        <a:rPr sz="1000" spc="-4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"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⾏数 </a:t>
                      </a:r>
                      <a:r>
                        <a:rPr sz="1000" spc="-3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3-</a:t>
                      </a:r>
                      <a:r>
                        <a:rPr sz="1000" spc="-26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000" spc="3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， 列数 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3-8"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的表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格</a:t>
                      </a:r>
                      <a:r>
                        <a:rPr sz="1000" spc="-56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000" spc="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 太⼤或太⼩都不是矩阵表</a:t>
                      </a:r>
                      <a:r>
                        <a:rPr sz="1000" spc="-68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850" spc="-20" dirty="0">
                          <a:solidFill>
                            <a:srgbClr val="A1832B"/>
                          </a:solidFill>
                          <a:latin typeface="Courier New"/>
                          <a:cs typeface="Courier New"/>
                        </a:rPr>
                        <a:t>+0.3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50" spc="-50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较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50" spc="-50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⾼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91440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表格列头包含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1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PCB6/STR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关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3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键词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39700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spc="-1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表格第⼀⾏或第⼀列包含 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"PCBA", </a:t>
                      </a:r>
                      <a:r>
                        <a:rPr sz="1000" spc="-5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"STR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", "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Component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", "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Assembly"</a:t>
                      </a:r>
                      <a:endParaRPr sz="10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20" dirty="0">
                          <a:solidFill>
                            <a:srgbClr val="A1832B"/>
                          </a:solidFill>
                          <a:latin typeface="Courier New"/>
                          <a:cs typeface="Courier New"/>
                        </a:rPr>
                        <a:t>+0.5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0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⾼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143510" marR="219075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b="1" spc="-2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单元格含产品编号格式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spc="3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单元格内容符合</a:t>
                      </a:r>
                      <a:r>
                        <a:rPr sz="1000" spc="35" dirty="0">
                          <a:solidFill>
                            <a:srgbClr val="8E9198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900" dirty="0">
                          <a:solidFill>
                            <a:srgbClr val="258282"/>
                          </a:solidFill>
                          <a:latin typeface="Courier New"/>
                          <a:cs typeface="Courier New"/>
                        </a:rPr>
                        <a:t>/[A-</a:t>
                      </a:r>
                      <a:r>
                        <a:rPr sz="900" spc="-10" dirty="0">
                          <a:solidFill>
                            <a:srgbClr val="258282"/>
                          </a:solidFill>
                          <a:latin typeface="Courier New"/>
                          <a:cs typeface="Courier New"/>
                        </a:rPr>
                        <a:t>Z]\d{3}-</a:t>
                      </a:r>
                      <a:endParaRPr sz="900" dirty="0">
                        <a:latin typeface="Courier New"/>
                        <a:cs typeface="Courier New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dirty="0">
                          <a:solidFill>
                            <a:srgbClr val="258282"/>
                          </a:solidFill>
                          <a:latin typeface="Courier New"/>
                          <a:cs typeface="Courier New"/>
                        </a:rPr>
                        <a:t>\d{2}/</a:t>
                      </a:r>
                      <a:r>
                        <a:rPr sz="900" spc="130" dirty="0">
                          <a:solidFill>
                            <a:srgbClr val="25828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格式</a:t>
                      </a:r>
                      <a:r>
                        <a:rPr sz="1000" spc="-56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000" spc="12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 如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M098-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01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20" dirty="0">
                          <a:solidFill>
                            <a:srgbClr val="A1832B"/>
                          </a:solidFill>
                          <a:latin typeface="Courier New"/>
                          <a:cs typeface="Courier New"/>
                        </a:rPr>
                        <a:t>+0.4</a:t>
                      </a:r>
                      <a:endParaRPr sz="850">
                        <a:latin typeface="Courier New"/>
                        <a:cs typeface="Courier New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50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⾼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143510" marR="220345" indent="127000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b="1" spc="-3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⽚ </a:t>
                      </a:r>
                      <a:r>
                        <a:rPr sz="1000" spc="-18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+ </a:t>
                      </a:r>
                      <a:r>
                        <a:rPr sz="1000" b="1" spc="-2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产品编号标注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⻚⾯同时含产品图⽚和箭头标注</a:t>
                      </a:r>
                      <a:r>
                        <a:rPr sz="1000" spc="-1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， 图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⽚旁有编号⽂字</a:t>
                      </a:r>
                      <a:r>
                        <a:rPr sz="1000" spc="-56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000" spc="114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 如图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704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所示样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式</a:t>
                      </a:r>
                      <a:r>
                        <a:rPr sz="1000" spc="-68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20" dirty="0">
                          <a:solidFill>
                            <a:srgbClr val="A1832B"/>
                          </a:solidFill>
                          <a:latin typeface="Courier New"/>
                          <a:cs typeface="Courier New"/>
                        </a:rPr>
                        <a:t>+0.3</a:t>
                      </a:r>
                      <a:endParaRPr sz="850" dirty="0">
                        <a:latin typeface="Courier New"/>
                        <a:cs typeface="Courier New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 marR="227329" algn="ctr">
                        <a:lnSpc>
                          <a:spcPct val="141200"/>
                        </a:lnSpc>
                        <a:spcBef>
                          <a:spcPts val="675"/>
                        </a:spcBef>
                      </a:pPr>
                      <a:r>
                        <a:rPr sz="850" spc="-50" dirty="0">
                          <a:solidFill>
                            <a:srgbClr val="258282"/>
                          </a:solidFill>
                          <a:latin typeface="Microsoft JhengHei"/>
                          <a:cs typeface="Microsoft JhengHei"/>
                        </a:rPr>
                        <a:t>辅助</a:t>
                      </a:r>
                      <a:endParaRPr sz="85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74D0D497-558D-0F48-E1B7-A43FCCD0B5C5}"/>
              </a:ext>
            </a:extLst>
          </p:cNvPr>
          <p:cNvSpPr/>
          <p:nvPr/>
        </p:nvSpPr>
        <p:spPr>
          <a:xfrm>
            <a:off x="6010694" y="445480"/>
            <a:ext cx="4826000" cy="1229360"/>
          </a:xfrm>
          <a:custGeom>
            <a:avLst/>
            <a:gdLst/>
            <a:ahLst/>
            <a:cxnLst/>
            <a:rect l="l" t="t" r="r" b="b"/>
            <a:pathLst>
              <a:path w="4826000" h="1229360">
                <a:moveTo>
                  <a:pt x="4744720" y="0"/>
                </a:moveTo>
                <a:lnTo>
                  <a:pt x="81280" y="0"/>
                </a:lnTo>
                <a:lnTo>
                  <a:pt x="49642" y="6387"/>
                </a:lnTo>
                <a:lnTo>
                  <a:pt x="23806" y="23806"/>
                </a:lnTo>
                <a:lnTo>
                  <a:pt x="6387" y="49642"/>
                </a:lnTo>
                <a:lnTo>
                  <a:pt x="0" y="81279"/>
                </a:lnTo>
                <a:lnTo>
                  <a:pt x="0" y="1148079"/>
                </a:lnTo>
                <a:lnTo>
                  <a:pt x="6387" y="1179717"/>
                </a:lnTo>
                <a:lnTo>
                  <a:pt x="23806" y="1205553"/>
                </a:lnTo>
                <a:lnTo>
                  <a:pt x="49642" y="1222972"/>
                </a:lnTo>
                <a:lnTo>
                  <a:pt x="81280" y="1229359"/>
                </a:lnTo>
                <a:lnTo>
                  <a:pt x="4744720" y="1229359"/>
                </a:lnTo>
                <a:lnTo>
                  <a:pt x="4776357" y="1222972"/>
                </a:lnTo>
                <a:lnTo>
                  <a:pt x="4781953" y="1219200"/>
                </a:lnTo>
                <a:lnTo>
                  <a:pt x="81280" y="1219200"/>
                </a:lnTo>
                <a:lnTo>
                  <a:pt x="53596" y="1213611"/>
                </a:lnTo>
                <a:lnTo>
                  <a:pt x="30990" y="1198369"/>
                </a:lnTo>
                <a:lnTo>
                  <a:pt x="15748" y="1175763"/>
                </a:lnTo>
                <a:lnTo>
                  <a:pt x="10159" y="1148079"/>
                </a:lnTo>
                <a:lnTo>
                  <a:pt x="10159" y="81279"/>
                </a:lnTo>
                <a:lnTo>
                  <a:pt x="15748" y="53596"/>
                </a:lnTo>
                <a:lnTo>
                  <a:pt x="30990" y="30990"/>
                </a:lnTo>
                <a:lnTo>
                  <a:pt x="53596" y="15748"/>
                </a:lnTo>
                <a:lnTo>
                  <a:pt x="81280" y="10159"/>
                </a:lnTo>
                <a:lnTo>
                  <a:pt x="4781953" y="10159"/>
                </a:lnTo>
                <a:lnTo>
                  <a:pt x="4776357" y="6387"/>
                </a:lnTo>
                <a:lnTo>
                  <a:pt x="4744720" y="0"/>
                </a:lnTo>
                <a:close/>
              </a:path>
              <a:path w="4826000" h="1229360">
                <a:moveTo>
                  <a:pt x="4781953" y="10159"/>
                </a:moveTo>
                <a:lnTo>
                  <a:pt x="4744720" y="10159"/>
                </a:lnTo>
                <a:lnTo>
                  <a:pt x="4772403" y="15748"/>
                </a:lnTo>
                <a:lnTo>
                  <a:pt x="4795009" y="30990"/>
                </a:lnTo>
                <a:lnTo>
                  <a:pt x="4810251" y="53596"/>
                </a:lnTo>
                <a:lnTo>
                  <a:pt x="4815840" y="81279"/>
                </a:lnTo>
                <a:lnTo>
                  <a:pt x="4815840" y="1148079"/>
                </a:lnTo>
                <a:lnTo>
                  <a:pt x="4810251" y="1175763"/>
                </a:lnTo>
                <a:lnTo>
                  <a:pt x="4795009" y="1198369"/>
                </a:lnTo>
                <a:lnTo>
                  <a:pt x="4772403" y="1213611"/>
                </a:lnTo>
                <a:lnTo>
                  <a:pt x="4744720" y="1219200"/>
                </a:lnTo>
                <a:lnTo>
                  <a:pt x="4781953" y="1219200"/>
                </a:lnTo>
                <a:lnTo>
                  <a:pt x="4802193" y="1205553"/>
                </a:lnTo>
                <a:lnTo>
                  <a:pt x="4819612" y="1179717"/>
                </a:lnTo>
                <a:lnTo>
                  <a:pt x="4826000" y="1148079"/>
                </a:lnTo>
                <a:lnTo>
                  <a:pt x="4826000" y="81279"/>
                </a:lnTo>
                <a:lnTo>
                  <a:pt x="4819612" y="49642"/>
                </a:lnTo>
                <a:lnTo>
                  <a:pt x="4802193" y="23806"/>
                </a:lnTo>
                <a:lnTo>
                  <a:pt x="4781953" y="10159"/>
                </a:lnTo>
                <a:close/>
              </a:path>
            </a:pathLst>
          </a:custGeom>
          <a:solidFill>
            <a:srgbClr val="8A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F788AD-4516-6242-FBBE-A4C192668464}"/>
              </a:ext>
            </a:extLst>
          </p:cNvPr>
          <p:cNvSpPr txBox="1"/>
          <p:nvPr/>
        </p:nvSpPr>
        <p:spPr>
          <a:xfrm>
            <a:off x="6010694" y="574225"/>
            <a:ext cx="4826000" cy="9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zh-CN" altLang="en-US" sz="1100" b="1" spc="-25" dirty="0">
                <a:solidFill>
                  <a:srgbClr val="8E9198"/>
                </a:solidFill>
                <a:latin typeface="Microsoft JhengHei"/>
                <a:cs typeface="Microsoft JhengHei"/>
              </a:rPr>
              <a:t>必须设计兜底</a:t>
            </a:r>
            <a:r>
              <a:rPr lang="zh-CN" altLang="en-US" sz="1100" b="1" spc="-150" dirty="0">
                <a:solidFill>
                  <a:srgbClr val="8E9198"/>
                </a:solidFill>
                <a:latin typeface="Microsoft JhengHei"/>
                <a:cs typeface="Microsoft JhengHei"/>
              </a:rPr>
              <a:t>：  </a:t>
            </a:r>
            <a:r>
              <a:rPr lang="en-US" altLang="zh-CN" sz="1100" spc="-10" dirty="0">
                <a:solidFill>
                  <a:srgbClr val="8E9198"/>
                </a:solidFill>
                <a:latin typeface="Verdana"/>
                <a:cs typeface="Verdana"/>
              </a:rPr>
              <a:t>AI</a:t>
            </a:r>
            <a:r>
              <a:rPr lang="zh-CN" altLang="en-US" sz="1100" spc="-105" dirty="0">
                <a:solidFill>
                  <a:srgbClr val="8E9198"/>
                </a:solidFill>
                <a:latin typeface="Verdana"/>
                <a:cs typeface="Verdana"/>
              </a:rPr>
              <a:t> </a:t>
            </a:r>
            <a:r>
              <a:rPr lang="zh-CN" altLang="en-US" sz="1100" b="1" spc="-35" dirty="0">
                <a:solidFill>
                  <a:srgbClr val="8E9198"/>
                </a:solidFill>
                <a:latin typeface="Microsoft JhengHei"/>
                <a:cs typeface="Microsoft JhengHei"/>
              </a:rPr>
              <a:t>找不到矩阵⻚是完全可能发⽣的</a:t>
            </a:r>
            <a:endParaRPr lang="zh-CN" altLang="en-US" sz="11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n-US" altLang="zh-CN" sz="1100" dirty="0">
                <a:solidFill>
                  <a:srgbClr val="AB7272"/>
                </a:solidFill>
                <a:latin typeface="Verdana"/>
                <a:cs typeface="Verdana"/>
              </a:rPr>
              <a:t>ME</a:t>
            </a:r>
            <a:r>
              <a:rPr lang="zh-CN" altLang="en-US" sz="1100" spc="-110" dirty="0">
                <a:solidFill>
                  <a:srgbClr val="AB7272"/>
                </a:solidFill>
                <a:latin typeface="Verdana"/>
                <a:cs typeface="Verdana"/>
              </a:rPr>
              <a:t> </a:t>
            </a:r>
            <a:r>
              <a:rPr lang="zh-CN" altLang="en-US" sz="1100" spc="-20" dirty="0">
                <a:solidFill>
                  <a:srgbClr val="AB7272"/>
                </a:solidFill>
                <a:latin typeface="Microsoft JhengHei"/>
                <a:cs typeface="Microsoft JhengHei"/>
              </a:rPr>
              <a:t>上传的 </a:t>
            </a:r>
            <a:r>
              <a:rPr lang="en-US" altLang="zh-CN" sz="1100" dirty="0">
                <a:solidFill>
                  <a:srgbClr val="AB7272"/>
                </a:solidFill>
                <a:latin typeface="Verdana"/>
                <a:cs typeface="Verdana"/>
              </a:rPr>
              <a:t>PPT</a:t>
            </a:r>
            <a:r>
              <a:rPr lang="zh-CN" altLang="en-US" sz="1100" spc="-105" dirty="0">
                <a:solidFill>
                  <a:srgbClr val="AB7272"/>
                </a:solidFill>
                <a:latin typeface="Verdana"/>
                <a:cs typeface="Verdana"/>
              </a:rPr>
              <a:t> </a:t>
            </a:r>
            <a:r>
              <a:rPr lang="zh-CN" altLang="en-US" sz="1100" spc="-30" dirty="0">
                <a:solidFill>
                  <a:srgbClr val="AB7272"/>
                </a:solidFill>
                <a:latin typeface="Microsoft JhengHei"/>
                <a:cs typeface="Microsoft JhengHei"/>
              </a:rPr>
              <a:t>格式可能⾮常不规范</a:t>
            </a:r>
            <a:r>
              <a:rPr lang="zh-CN" altLang="en-US" sz="1100" spc="-75" dirty="0">
                <a:solidFill>
                  <a:srgbClr val="AB7272"/>
                </a:solidFill>
                <a:latin typeface="Microsoft JhengHei"/>
                <a:cs typeface="Microsoft JhengHei"/>
              </a:rPr>
              <a:t>，  矩阵⻚可能根本不存在</a:t>
            </a:r>
            <a:r>
              <a:rPr lang="zh-CN" altLang="en-US" sz="1100" spc="-600" dirty="0">
                <a:solidFill>
                  <a:srgbClr val="AB7272"/>
                </a:solidFill>
                <a:latin typeface="Microsoft JhengHei"/>
                <a:cs typeface="Microsoft JhengHei"/>
              </a:rPr>
              <a:t>（</a:t>
            </a:r>
            <a:r>
              <a:rPr lang="zh-CN" altLang="en-US" sz="1100" spc="65" dirty="0">
                <a:solidFill>
                  <a:srgbClr val="AB7272"/>
                </a:solidFill>
                <a:latin typeface="Microsoft JhengHei"/>
                <a:cs typeface="Microsoft JhengHei"/>
              </a:rPr>
              <a:t> 全是图</a:t>
            </a:r>
            <a:endParaRPr lang="zh-CN" altLang="en-US" sz="1100" dirty="0">
              <a:latin typeface="Microsoft JhengHei"/>
              <a:cs typeface="Microsoft JhengHei"/>
            </a:endParaRPr>
          </a:p>
          <a:p>
            <a:pPr marL="12700" marR="5715">
              <a:lnSpc>
                <a:spcPct val="139700"/>
              </a:lnSpc>
            </a:pPr>
            <a:r>
              <a:rPr lang="zh-CN" altLang="en-US" sz="1100" spc="-60" dirty="0">
                <a:solidFill>
                  <a:srgbClr val="AB7272"/>
                </a:solidFill>
                <a:latin typeface="Microsoft JhengHei"/>
                <a:cs typeface="Microsoft JhengHei"/>
              </a:rPr>
              <a:t>⽚、 没有表格</a:t>
            </a:r>
            <a:r>
              <a:rPr lang="zh-CN" altLang="en-US" sz="1100" spc="-665" dirty="0">
                <a:solidFill>
                  <a:srgbClr val="AB7272"/>
                </a:solidFill>
                <a:latin typeface="Microsoft JhengHei"/>
                <a:cs typeface="Microsoft JhengHei"/>
              </a:rPr>
              <a:t>）</a:t>
            </a:r>
            <a:r>
              <a:rPr lang="zh-CN" altLang="en-US" sz="1100" spc="65" dirty="0">
                <a:solidFill>
                  <a:srgbClr val="AB7272"/>
                </a:solidFill>
                <a:latin typeface="Microsoft JhengHei"/>
                <a:cs typeface="Microsoft JhengHei"/>
              </a:rPr>
              <a:t> 或者⽤了</a:t>
            </a:r>
            <a:r>
              <a:rPr lang="en-US" altLang="zh-CN" sz="1100" spc="-30" dirty="0">
                <a:solidFill>
                  <a:srgbClr val="AB7272"/>
                </a:solidFill>
                <a:latin typeface="Verdana"/>
                <a:cs typeface="Verdana"/>
              </a:rPr>
              <a:t>AI</a:t>
            </a:r>
            <a:r>
              <a:rPr lang="zh-CN" altLang="en-US" sz="1100" spc="-50" dirty="0">
                <a:solidFill>
                  <a:srgbClr val="AB7272"/>
                </a:solidFill>
                <a:latin typeface="Microsoft JhengHei"/>
                <a:cs typeface="Microsoft JhengHei"/>
              </a:rPr>
              <a:t>⽆法识别的格式。 此时不能让系统卡死</a:t>
            </a:r>
            <a:r>
              <a:rPr lang="zh-CN" altLang="en-US" sz="1100" spc="-105" dirty="0">
                <a:solidFill>
                  <a:srgbClr val="AB7272"/>
                </a:solidFill>
                <a:latin typeface="Microsoft JhengHei"/>
                <a:cs typeface="Microsoft JhengHei"/>
              </a:rPr>
              <a:t>， 必</a:t>
            </a:r>
            <a:r>
              <a:rPr lang="zh-CN" altLang="en-US" sz="1100" spc="-95" dirty="0">
                <a:solidFill>
                  <a:srgbClr val="AB7272"/>
                </a:solidFill>
                <a:latin typeface="Microsoft JhengHei"/>
                <a:cs typeface="Microsoft JhengHei"/>
              </a:rPr>
              <a:t>须有明确的兜底路径。</a:t>
            </a:r>
            <a:endParaRPr lang="zh-CN" altLang="en-US" sz="1100" dirty="0">
              <a:latin typeface="Microsoft JhengHei"/>
              <a:cs typeface="Microsoft JhengHei"/>
            </a:endParaRPr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B4B8CABF-4341-F678-2971-C0AF262AA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36777"/>
              </p:ext>
            </p:extLst>
          </p:nvPr>
        </p:nvGraphicFramePr>
        <p:xfrm>
          <a:off x="6016727" y="1803585"/>
          <a:ext cx="4813933" cy="291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dirty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Pass</a:t>
                      </a:r>
                      <a:r>
                        <a:rPr sz="850" spc="45" dirty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dirty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850" spc="45" dirty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25" dirty="0">
                          <a:solidFill>
                            <a:schemeClr val="tx1"/>
                          </a:solidFill>
                          <a:latin typeface="Microsoft JhengHei Light"/>
                          <a:cs typeface="Microsoft JhengHei Light"/>
                        </a:rPr>
                        <a:t>结果</a:t>
                      </a:r>
                      <a:endParaRPr sz="850">
                        <a:solidFill>
                          <a:schemeClr val="tx1"/>
                        </a:solidFill>
                        <a:latin typeface="Microsoft JhengHei Light"/>
                        <a:cs typeface="Microsoft JhengHei Light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spc="-10" dirty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confidence</a:t>
                      </a:r>
                      <a:endParaRPr sz="850">
                        <a:solidFill>
                          <a:schemeClr val="tx1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spc="-15" dirty="0">
                          <a:solidFill>
                            <a:schemeClr val="tx1"/>
                          </a:solidFill>
                          <a:latin typeface="Microsoft JhengHei Light"/>
                          <a:cs typeface="Microsoft JhengHei Light"/>
                        </a:rPr>
                        <a:t>系统⾏为</a:t>
                      </a:r>
                      <a:endParaRPr sz="850">
                        <a:solidFill>
                          <a:schemeClr val="tx1"/>
                        </a:solidFill>
                        <a:latin typeface="Microsoft JhengHei Light"/>
                        <a:cs typeface="Microsoft JhengHei Light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50" dirty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ME</a:t>
                      </a:r>
                      <a:r>
                        <a:rPr sz="850" spc="40" dirty="0">
                          <a:solidFill>
                            <a:schemeClr val="tx1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850" spc="-25" dirty="0">
                          <a:solidFill>
                            <a:schemeClr val="tx1"/>
                          </a:solidFill>
                          <a:latin typeface="Microsoft JhengHei Light"/>
                          <a:cs typeface="Microsoft JhengHei Light"/>
                        </a:rPr>
                        <a:t>操作</a:t>
                      </a:r>
                      <a:endParaRPr sz="850" dirty="0">
                        <a:solidFill>
                          <a:schemeClr val="tx1"/>
                        </a:solidFill>
                        <a:latin typeface="Microsoft JhengHei Light"/>
                        <a:cs typeface="Microsoft JhengHei Light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270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35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找到矩阵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  <a:p>
                      <a:pPr marL="234950" marR="308610">
                        <a:lnSpc>
                          <a:spcPct val="141200"/>
                        </a:lnSpc>
                      </a:pPr>
                      <a:r>
                        <a:rPr sz="850" spc="-65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⻚， 结构清</a:t>
                      </a:r>
                      <a:r>
                        <a:rPr sz="850" spc="-50" dirty="0">
                          <a:solidFill>
                            <a:srgbClr val="4CFF9E"/>
                          </a:solidFill>
                          <a:latin typeface="Microsoft JhengHei"/>
                          <a:cs typeface="Microsoft JhengHei"/>
                        </a:rPr>
                        <a:t>晰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≥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0.80</a:t>
                      </a:r>
                      <a:endParaRPr sz="10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292100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提取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Unit</a:t>
                      </a:r>
                      <a:r>
                        <a:rPr sz="1000" spc="-6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+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Component 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⻣架</a:t>
                      </a:r>
                      <a:r>
                        <a:rPr sz="1000" spc="-77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，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进⼊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Pass</a:t>
                      </a:r>
                      <a:r>
                        <a:rPr sz="1000" spc="-1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213360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ME</a:t>
                      </a:r>
                      <a:r>
                        <a:rPr sz="1000" spc="-1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快速确认⻣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架</a:t>
                      </a:r>
                      <a:r>
                        <a:rPr sz="1000" spc="-56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000" spc="6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 预计 </a:t>
                      </a:r>
                      <a:r>
                        <a:rPr sz="1000" spc="-229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000" spc="-1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分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钟</a:t>
                      </a:r>
                      <a:r>
                        <a:rPr sz="1000" spc="-69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pPr marL="234950" marR="308610" algn="just">
                        <a:lnSpc>
                          <a:spcPct val="141200"/>
                        </a:lnSpc>
                        <a:spcBef>
                          <a:spcPts val="675"/>
                        </a:spcBef>
                      </a:pPr>
                      <a:r>
                        <a:rPr sz="850" spc="-30" dirty="0">
                          <a:solidFill>
                            <a:srgbClr val="A1832B"/>
                          </a:solidFill>
                          <a:latin typeface="Microsoft JhengHei"/>
                          <a:cs typeface="Microsoft JhengHei"/>
                        </a:rPr>
                        <a:t>找到疑似矩</a:t>
                      </a:r>
                      <a:r>
                        <a:rPr sz="850" spc="-55" dirty="0">
                          <a:solidFill>
                            <a:srgbClr val="A1832B"/>
                          </a:solidFill>
                          <a:latin typeface="Microsoft JhengHei"/>
                          <a:cs typeface="Microsoft JhengHei"/>
                        </a:rPr>
                        <a:t>阵⻚， 但表</a:t>
                      </a:r>
                      <a:r>
                        <a:rPr sz="850" spc="-20" dirty="0">
                          <a:solidFill>
                            <a:srgbClr val="A1832B"/>
                          </a:solidFill>
                          <a:latin typeface="Microsoft JhengHei"/>
                          <a:cs typeface="Microsoft JhengHei"/>
                        </a:rPr>
                        <a:t>格不规范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0.50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-</a:t>
                      </a:r>
                      <a:endParaRPr sz="10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2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0.79</a:t>
                      </a:r>
                      <a:endParaRPr sz="10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提取最佳猜测⻣架</a:t>
                      </a:r>
                      <a:r>
                        <a:rPr sz="1000" spc="-77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，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109980" algn="l"/>
                        </a:tabLst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标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记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低置信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度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	</a:t>
                      </a:r>
                      <a:r>
                        <a:rPr sz="1000" spc="-72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，</a:t>
                      </a:r>
                      <a:r>
                        <a:rPr sz="1000" spc="459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进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⼊ </a:t>
                      </a: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Pass</a:t>
                      </a:r>
                      <a:r>
                        <a:rPr sz="1000" spc="-1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5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80975" algn="just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spc="2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ME</a:t>
                      </a:r>
                      <a:r>
                        <a:rPr sz="1000" spc="-1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需要仔细核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对， 可修改⻣架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后再确认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905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35" dirty="0">
                          <a:solidFill>
                            <a:srgbClr val="FF5F5F"/>
                          </a:solidFill>
                          <a:latin typeface="Microsoft JhengHei"/>
                          <a:cs typeface="Microsoft JhengHei"/>
                        </a:rPr>
                        <a:t>未找到矩阵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50" spc="-50" dirty="0">
                          <a:solidFill>
                            <a:srgbClr val="FF5F5F"/>
                          </a:solidFill>
                          <a:latin typeface="Microsoft JhengHei"/>
                          <a:cs typeface="Microsoft JhengHei"/>
                        </a:rPr>
                        <a:t>⻚</a:t>
                      </a:r>
                      <a:endParaRPr sz="850">
                        <a:latin typeface="Microsoft JhengHei"/>
                        <a:cs typeface="Microsoft JhengHe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spc="-23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&lt;</a:t>
                      </a:r>
                      <a:r>
                        <a:rPr sz="1000" spc="-12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0.50</a:t>
                      </a:r>
                      <a:endParaRPr sz="100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204470">
                        <a:lnSpc>
                          <a:spcPct val="140000"/>
                        </a:lnSpc>
                        <a:spcBef>
                          <a:spcPts val="545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Pass</a:t>
                      </a:r>
                      <a:r>
                        <a:rPr sz="1000" spc="-1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000" spc="-125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尝试从分组标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题⻚推断⻣架</a:t>
                      </a:r>
                      <a:r>
                        <a:rPr sz="1000" spc="-56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000" spc="8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 ⻅下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⽅</a:t>
                      </a:r>
                      <a:r>
                        <a:rPr sz="1000" spc="-68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100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905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000" spc="-1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若仍失败</a:t>
                      </a:r>
                      <a:r>
                        <a:rPr sz="1000" spc="-8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， 展示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2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⼿动录⼊界⾯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6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sz="1000" spc="95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 保底</a:t>
                      </a:r>
                      <a:r>
                        <a:rPr sz="1000" spc="-680" dirty="0">
                          <a:solidFill>
                            <a:schemeClr val="tx1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1000" dirty="0">
                        <a:solidFill>
                          <a:schemeClr val="tx1"/>
                        </a:solidFill>
                        <a:latin typeface="Microsoft JhengHei"/>
                        <a:cs typeface="Microsoft JhengHei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272B38"/>
                      </a:solidFill>
                      <a:prstDash val="solid"/>
                    </a:lnL>
                    <a:lnR w="12700">
                      <a:solidFill>
                        <a:srgbClr val="272B38"/>
                      </a:solidFill>
                      <a:prstDash val="solid"/>
                    </a:lnR>
                    <a:lnT w="19050">
                      <a:solidFill>
                        <a:srgbClr val="272B38"/>
                      </a:solidFill>
                      <a:prstDash val="solid"/>
                    </a:lnT>
                    <a:lnB w="12700">
                      <a:solidFill>
                        <a:srgbClr val="272B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5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0CF5438-8865-EB2E-31C6-C0B69551B698}"/>
              </a:ext>
            </a:extLst>
          </p:cNvPr>
          <p:cNvSpPr txBox="1"/>
          <p:nvPr/>
        </p:nvSpPr>
        <p:spPr>
          <a:xfrm>
            <a:off x="338587" y="183425"/>
            <a:ext cx="9659428" cy="67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30"/>
              </a:spcBef>
              <a:tabLst>
                <a:tab pos="377825" algn="l"/>
              </a:tabLst>
            </a:pPr>
            <a:r>
              <a:rPr lang="en-US" altLang="zh-CN" sz="1250" spc="-2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50" spc="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altLang="zh-CN" sz="1250" spc="-1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50" spc="-2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   </a:t>
            </a:r>
            <a:r>
              <a:rPr lang="zh-CN" altLang="en-US" sz="125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技术实现 </a:t>
            </a:r>
            <a:r>
              <a:rPr lang="en-US" altLang="zh-CN" sz="125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zh-CN" altLang="en-US" sz="125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⻚⾯分组与内容关联</a:t>
            </a:r>
            <a:endParaRPr lang="en-US" altLang="zh-CN" sz="125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30"/>
              </a:spcBef>
              <a:tabLst>
                <a:tab pos="377825" algn="l"/>
              </a:tabLst>
            </a:pPr>
            <a:endParaRPr lang="en-US" altLang="zh-CN" sz="1200" spc="-4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30"/>
              </a:spcBef>
              <a:tabLst>
                <a:tab pos="377825" algn="l"/>
              </a:tabLst>
            </a:pPr>
            <a:r>
              <a:rPr lang="en-US" altLang="zh-CN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zh-CN" altLang="en-US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CN" altLang="en-US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的⽬标：  将每⼀⻚ </a:t>
            </a:r>
            <a:r>
              <a:rPr lang="en-US" altLang="zh-CN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zh-CN" altLang="en-US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归属到正确的 </a:t>
            </a:r>
            <a:r>
              <a:rPr lang="en-US" altLang="zh-CN" sz="1200" spc="-4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zh-CN" altLang="en-US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 再提取该⻚的 </a:t>
            </a:r>
            <a:r>
              <a:rPr lang="en-US" altLang="zh-CN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EEBOM</a:t>
            </a:r>
            <a:r>
              <a:rPr lang="zh-CN" altLang="en-US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MEBOM</a:t>
            </a:r>
            <a:r>
              <a:rPr lang="zh-CN" altLang="en-US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内容关联到对应 </a:t>
            </a:r>
            <a:r>
              <a:rPr lang="en-US" altLang="zh-CN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</a:t>
            </a:r>
            <a:r>
              <a:rPr lang="zh-CN" altLang="en-US" sz="1200" spc="-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7387086-2D16-0799-D7CD-3E0E2617D780}"/>
              </a:ext>
            </a:extLst>
          </p:cNvPr>
          <p:cNvGrpSpPr/>
          <p:nvPr/>
        </p:nvGrpSpPr>
        <p:grpSpPr>
          <a:xfrm>
            <a:off x="338587" y="1382007"/>
            <a:ext cx="6094562" cy="1229360"/>
            <a:chOff x="369021" y="948621"/>
            <a:chExt cx="6094562" cy="12293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0CCD668-DFF2-AE32-A646-7A3756432EB2}"/>
                </a:ext>
              </a:extLst>
            </p:cNvPr>
            <p:cNvSpPr/>
            <p:nvPr/>
          </p:nvSpPr>
          <p:spPr>
            <a:xfrm>
              <a:off x="369021" y="948621"/>
              <a:ext cx="4826000" cy="1229360"/>
            </a:xfrm>
            <a:custGeom>
              <a:avLst/>
              <a:gdLst/>
              <a:ahLst/>
              <a:cxnLst/>
              <a:rect l="l" t="t" r="r" b="b"/>
              <a:pathLst>
                <a:path w="4826000" h="1229359">
                  <a:moveTo>
                    <a:pt x="4744720" y="0"/>
                  </a:moveTo>
                  <a:lnTo>
                    <a:pt x="81280" y="0"/>
                  </a:lnTo>
                  <a:lnTo>
                    <a:pt x="49642" y="6387"/>
                  </a:lnTo>
                  <a:lnTo>
                    <a:pt x="23806" y="23806"/>
                  </a:lnTo>
                  <a:lnTo>
                    <a:pt x="6387" y="49642"/>
                  </a:lnTo>
                  <a:lnTo>
                    <a:pt x="0" y="81279"/>
                  </a:lnTo>
                  <a:lnTo>
                    <a:pt x="0" y="1148079"/>
                  </a:lnTo>
                  <a:lnTo>
                    <a:pt x="6387" y="1179717"/>
                  </a:lnTo>
                  <a:lnTo>
                    <a:pt x="23806" y="1205553"/>
                  </a:lnTo>
                  <a:lnTo>
                    <a:pt x="49642" y="1222972"/>
                  </a:lnTo>
                  <a:lnTo>
                    <a:pt x="81280" y="1229359"/>
                  </a:lnTo>
                  <a:lnTo>
                    <a:pt x="4744720" y="1229359"/>
                  </a:lnTo>
                  <a:lnTo>
                    <a:pt x="4776357" y="1222972"/>
                  </a:lnTo>
                  <a:lnTo>
                    <a:pt x="4781953" y="1219199"/>
                  </a:lnTo>
                  <a:lnTo>
                    <a:pt x="81280" y="1219199"/>
                  </a:lnTo>
                  <a:lnTo>
                    <a:pt x="53596" y="1213611"/>
                  </a:lnTo>
                  <a:lnTo>
                    <a:pt x="30990" y="1198369"/>
                  </a:lnTo>
                  <a:lnTo>
                    <a:pt x="15748" y="1175763"/>
                  </a:lnTo>
                  <a:lnTo>
                    <a:pt x="10159" y="1148079"/>
                  </a:lnTo>
                  <a:lnTo>
                    <a:pt x="10159" y="81279"/>
                  </a:lnTo>
                  <a:lnTo>
                    <a:pt x="15748" y="53596"/>
                  </a:lnTo>
                  <a:lnTo>
                    <a:pt x="30990" y="30990"/>
                  </a:lnTo>
                  <a:lnTo>
                    <a:pt x="53596" y="15748"/>
                  </a:lnTo>
                  <a:lnTo>
                    <a:pt x="81280" y="10159"/>
                  </a:lnTo>
                  <a:lnTo>
                    <a:pt x="4781953" y="10159"/>
                  </a:lnTo>
                  <a:lnTo>
                    <a:pt x="4776357" y="6387"/>
                  </a:lnTo>
                  <a:lnTo>
                    <a:pt x="4744720" y="0"/>
                  </a:lnTo>
                  <a:close/>
                </a:path>
                <a:path w="4826000" h="1229359">
                  <a:moveTo>
                    <a:pt x="4781953" y="10159"/>
                  </a:moveTo>
                  <a:lnTo>
                    <a:pt x="4744720" y="10159"/>
                  </a:lnTo>
                  <a:lnTo>
                    <a:pt x="4772403" y="15748"/>
                  </a:lnTo>
                  <a:lnTo>
                    <a:pt x="4795009" y="30990"/>
                  </a:lnTo>
                  <a:lnTo>
                    <a:pt x="4810251" y="53596"/>
                  </a:lnTo>
                  <a:lnTo>
                    <a:pt x="4815840" y="81279"/>
                  </a:lnTo>
                  <a:lnTo>
                    <a:pt x="4815840" y="1148079"/>
                  </a:lnTo>
                  <a:lnTo>
                    <a:pt x="4810251" y="1175763"/>
                  </a:lnTo>
                  <a:lnTo>
                    <a:pt x="4795009" y="1198369"/>
                  </a:lnTo>
                  <a:lnTo>
                    <a:pt x="4772403" y="1213611"/>
                  </a:lnTo>
                  <a:lnTo>
                    <a:pt x="4744720" y="1219199"/>
                  </a:lnTo>
                  <a:lnTo>
                    <a:pt x="4781953" y="1219199"/>
                  </a:lnTo>
                  <a:lnTo>
                    <a:pt x="4802193" y="1205553"/>
                  </a:lnTo>
                  <a:lnTo>
                    <a:pt x="4819612" y="1179717"/>
                  </a:lnTo>
                  <a:lnTo>
                    <a:pt x="4826000" y="1148079"/>
                  </a:lnTo>
                  <a:lnTo>
                    <a:pt x="4826000" y="81279"/>
                  </a:lnTo>
                  <a:lnTo>
                    <a:pt x="4819612" y="49642"/>
                  </a:lnTo>
                  <a:lnTo>
                    <a:pt x="4802193" y="23806"/>
                  </a:lnTo>
                  <a:lnTo>
                    <a:pt x="4781953" y="10159"/>
                  </a:lnTo>
                  <a:close/>
                </a:path>
              </a:pathLst>
            </a:custGeom>
            <a:solidFill>
              <a:srgbClr val="1A4F9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3FE68B1-4A7B-EDE0-FFDA-3ED57C1913C1}"/>
                </a:ext>
              </a:extLst>
            </p:cNvPr>
            <p:cNvSpPr txBox="1"/>
            <p:nvPr/>
          </p:nvSpPr>
          <p:spPr>
            <a:xfrm>
              <a:off x="369021" y="1069576"/>
              <a:ext cx="6094562" cy="987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2503170">
                <a:lnSpc>
                  <a:spcPct val="100000"/>
                </a:lnSpc>
                <a:spcBef>
                  <a:spcPts val="5"/>
                </a:spcBef>
              </a:pPr>
              <a:r>
                <a:rPr lang="zh-CN" altLang="en-US" sz="1100" b="1" spc="-2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分组标题⻚是 </a:t>
              </a: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Pass</a:t>
              </a:r>
              <a:r>
                <a:rPr lang="zh-CN" altLang="en-US" sz="1100" spc="-114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 </a:t>
              </a:r>
              <a:r>
                <a:rPr lang="en-US" altLang="zh-CN" sz="1100" spc="-1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2</a:t>
              </a:r>
              <a:r>
                <a:rPr lang="zh-CN" altLang="en-US" sz="1100" spc="-114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 </a:t>
              </a:r>
              <a:r>
                <a:rPr lang="zh-CN" altLang="en-US" sz="1100" b="1" spc="-3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的分隔符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endParaRPr>
            </a:p>
            <a:p>
              <a:pPr marL="540385">
                <a:lnSpc>
                  <a:spcPct val="100000"/>
                </a:lnSpc>
                <a:spcBef>
                  <a:spcPts val="740"/>
                </a:spcBef>
              </a:pPr>
              <a:r>
                <a:rPr lang="zh-CN" altLang="en-US" sz="1100" spc="-1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每个 </a:t>
              </a: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Unit</a:t>
              </a:r>
              <a:r>
                <a:rPr lang="zh-CN" altLang="en-US" sz="1100" spc="-11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 </a:t>
              </a:r>
              <a:r>
                <a:rPr lang="zh-CN" altLang="en-US" sz="1100" spc="1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在 </a:t>
              </a: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PPT</a:t>
              </a:r>
              <a:r>
                <a:rPr lang="zh-CN" altLang="en-US" sz="1100" spc="-11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 </a:t>
              </a:r>
              <a:r>
                <a:rPr lang="zh-CN" altLang="en-US" sz="1100" spc="-3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中通常有⼀张</a:t>
              </a:r>
              <a:r>
                <a:rPr lang="en-US" altLang="zh-CN" sz="1100" spc="-5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"</a:t>
              </a:r>
              <a:r>
                <a:rPr lang="zh-CN" altLang="en-US" sz="1100" spc="-3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标题⻚</a:t>
              </a:r>
              <a:r>
                <a:rPr lang="en-US" altLang="zh-CN" sz="1100" spc="-40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"</a:t>
              </a:r>
              <a:r>
                <a:rPr lang="zh-CN" altLang="en-US" sz="1100" spc="-4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，  ⻚⾯很简单</a:t>
              </a:r>
              <a:r>
                <a:rPr lang="zh-CN" altLang="en-US" sz="1100" spc="-60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（</a:t>
              </a:r>
              <a:r>
                <a:rPr lang="zh-CN" altLang="en-US" sz="1100" spc="8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 ⼤字 </a:t>
              </a: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Unit</a:t>
              </a:r>
              <a:r>
                <a:rPr lang="zh-CN" altLang="en-US" sz="1100" spc="-11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 </a:t>
              </a:r>
              <a:r>
                <a:rPr lang="zh-CN" altLang="en-US" sz="1100" spc="-5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名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endParaRPr>
            </a:p>
            <a:p>
              <a:pPr marL="540385">
                <a:lnSpc>
                  <a:spcPct val="100000"/>
                </a:lnSpc>
                <a:spcBef>
                  <a:spcPts val="500"/>
                </a:spcBef>
              </a:pPr>
              <a:r>
                <a:rPr lang="zh-CN" altLang="en-US" sz="1100" spc="-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称 </a:t>
              </a:r>
              <a:r>
                <a:rPr lang="en-US" altLang="zh-CN" sz="1100" spc="-19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+ </a:t>
              </a:r>
              <a:r>
                <a:rPr lang="zh-CN" altLang="en-US" sz="1100" spc="-3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可能有⼀张产品图</a:t>
              </a:r>
              <a:r>
                <a:rPr lang="zh-CN" altLang="en-US" sz="1100" spc="-66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）</a:t>
              </a:r>
              <a:r>
                <a:rPr lang="zh-CN" altLang="en-US" sz="1100" spc="-1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 。 找到这些标题⻚</a:t>
              </a:r>
              <a:r>
                <a:rPr lang="zh-CN" altLang="en-US" sz="1100" spc="-8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，  就把整个 </a:t>
              </a: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PPT</a:t>
              </a:r>
              <a:r>
                <a:rPr lang="zh-CN" altLang="en-US" sz="1100" spc="-12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 </a:t>
              </a:r>
              <a:r>
                <a:rPr lang="zh-CN" altLang="en-US" sz="1100" spc="-3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切成了若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endParaRPr>
            </a:p>
            <a:p>
              <a:pPr marL="540385">
                <a:lnSpc>
                  <a:spcPct val="100000"/>
                </a:lnSpc>
                <a:spcBef>
                  <a:spcPts val="500"/>
                </a:spcBef>
              </a:pPr>
              <a:r>
                <a:rPr lang="zh-CN" altLang="en-US" sz="1100" spc="-6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⼲段，  每段属于⼀个 </a:t>
              </a: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Verdana"/>
                  <a:cs typeface="Verdana"/>
                </a:rPr>
                <a:t>Unit</a:t>
              </a:r>
              <a:r>
                <a:rPr lang="zh-CN" altLang="en-US" sz="1100" spc="-90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。 这⽐逐⻚分析内容要可靠得多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9C4425B-B343-1019-CF6C-11FA952841A5}"/>
              </a:ext>
            </a:extLst>
          </p:cNvPr>
          <p:cNvSpPr txBox="1"/>
          <p:nvPr/>
        </p:nvSpPr>
        <p:spPr>
          <a:xfrm>
            <a:off x="-377406" y="984053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98725" algn="r">
              <a:lnSpc>
                <a:spcPct val="100000"/>
              </a:lnSpc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核⼼⽅法</a:t>
            </a:r>
            <a:r>
              <a:rPr lang="zh-CN" altLang="en-US" sz="1200" b="1" spc="-30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：  识别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"</a:t>
            </a: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分组标题⻚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"</a:t>
            </a:r>
            <a:r>
              <a:rPr lang="zh-CN" altLang="en-US" sz="1200" b="1" spc="-15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作为边界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JhengHei"/>
              <a:cs typeface="Microsoft JhengHei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65E3CC6-9529-5DFF-9877-C76CFEAE814E}"/>
              </a:ext>
            </a:extLst>
          </p:cNvPr>
          <p:cNvGrpSpPr/>
          <p:nvPr/>
        </p:nvGrpSpPr>
        <p:grpSpPr>
          <a:xfrm>
            <a:off x="338587" y="2853277"/>
            <a:ext cx="4826000" cy="1012825"/>
            <a:chOff x="1473200" y="8588588"/>
            <a:chExt cx="4826000" cy="1012825"/>
          </a:xfrm>
        </p:grpSpPr>
        <p:grpSp>
          <p:nvGrpSpPr>
            <p:cNvPr id="12" name="object 5">
              <a:extLst>
                <a:ext uri="{FF2B5EF4-FFF2-40B4-BE49-F238E27FC236}">
                  <a16:creationId xmlns:a16="http://schemas.microsoft.com/office/drawing/2014/main" id="{9B99D6ED-2D21-B9AB-CB98-897E57D205E0}"/>
                </a:ext>
              </a:extLst>
            </p:cNvPr>
            <p:cNvGrpSpPr/>
            <p:nvPr/>
          </p:nvGrpSpPr>
          <p:grpSpPr>
            <a:xfrm>
              <a:off x="1473200" y="8588588"/>
              <a:ext cx="4826000" cy="1012825"/>
              <a:chOff x="1473200" y="8588588"/>
              <a:chExt cx="4826000" cy="1012825"/>
            </a:xfrm>
          </p:grpSpPr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01D96F92-A1CC-89CD-AD4A-9F81F0EB4BD7}"/>
                  </a:ext>
                </a:extLst>
              </p:cNvPr>
              <p:cNvSpPr/>
              <p:nvPr/>
            </p:nvSpPr>
            <p:spPr>
              <a:xfrm>
                <a:off x="1473200" y="8588588"/>
                <a:ext cx="4826000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4826000" h="1012825">
                    <a:moveTo>
                      <a:pt x="4744720" y="0"/>
                    </a:moveTo>
                    <a:lnTo>
                      <a:pt x="81280" y="0"/>
                    </a:lnTo>
                    <a:lnTo>
                      <a:pt x="49642" y="6387"/>
                    </a:lnTo>
                    <a:lnTo>
                      <a:pt x="23806" y="23805"/>
                    </a:lnTo>
                    <a:lnTo>
                      <a:pt x="6387" y="49640"/>
                    </a:lnTo>
                    <a:lnTo>
                      <a:pt x="0" y="81278"/>
                    </a:lnTo>
                    <a:lnTo>
                      <a:pt x="0" y="1012611"/>
                    </a:lnTo>
                    <a:lnTo>
                      <a:pt x="10159" y="1012611"/>
                    </a:lnTo>
                    <a:lnTo>
                      <a:pt x="10159" y="81278"/>
                    </a:lnTo>
                    <a:lnTo>
                      <a:pt x="15748" y="53595"/>
                    </a:lnTo>
                    <a:lnTo>
                      <a:pt x="30990" y="30989"/>
                    </a:lnTo>
                    <a:lnTo>
                      <a:pt x="53596" y="15748"/>
                    </a:lnTo>
                    <a:lnTo>
                      <a:pt x="81280" y="10160"/>
                    </a:lnTo>
                    <a:lnTo>
                      <a:pt x="4781953" y="10160"/>
                    </a:lnTo>
                    <a:lnTo>
                      <a:pt x="4776357" y="6387"/>
                    </a:lnTo>
                    <a:lnTo>
                      <a:pt x="4744720" y="0"/>
                    </a:lnTo>
                    <a:close/>
                  </a:path>
                  <a:path w="4826000" h="1012825">
                    <a:moveTo>
                      <a:pt x="4781953" y="10160"/>
                    </a:moveTo>
                    <a:lnTo>
                      <a:pt x="4744720" y="10160"/>
                    </a:lnTo>
                    <a:lnTo>
                      <a:pt x="4772403" y="15748"/>
                    </a:lnTo>
                    <a:lnTo>
                      <a:pt x="4795009" y="30989"/>
                    </a:lnTo>
                    <a:lnTo>
                      <a:pt x="4810251" y="53595"/>
                    </a:lnTo>
                    <a:lnTo>
                      <a:pt x="4815840" y="81278"/>
                    </a:lnTo>
                    <a:lnTo>
                      <a:pt x="4815840" y="1012611"/>
                    </a:lnTo>
                    <a:lnTo>
                      <a:pt x="4826000" y="1012611"/>
                    </a:lnTo>
                    <a:lnTo>
                      <a:pt x="4826000" y="81278"/>
                    </a:lnTo>
                    <a:lnTo>
                      <a:pt x="4819612" y="49640"/>
                    </a:lnTo>
                    <a:lnTo>
                      <a:pt x="4802193" y="23805"/>
                    </a:lnTo>
                    <a:lnTo>
                      <a:pt x="4781953" y="10160"/>
                    </a:lnTo>
                    <a:close/>
                  </a:path>
                </a:pathLst>
              </a:custGeom>
              <a:solidFill>
                <a:srgbClr val="272B38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30520C77-33D7-D291-ED35-4C48E844C46F}"/>
                  </a:ext>
                </a:extLst>
              </p:cNvPr>
              <p:cNvSpPr/>
              <p:nvPr/>
            </p:nvSpPr>
            <p:spPr>
              <a:xfrm>
                <a:off x="1483360" y="8598748"/>
                <a:ext cx="480568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4805680" h="345440">
                    <a:moveTo>
                      <a:pt x="4734559" y="0"/>
                    </a:moveTo>
                    <a:lnTo>
                      <a:pt x="71119" y="0"/>
                    </a:lnTo>
                    <a:lnTo>
                      <a:pt x="43436" y="5588"/>
                    </a:lnTo>
                    <a:lnTo>
                      <a:pt x="20830" y="20829"/>
                    </a:lnTo>
                    <a:lnTo>
                      <a:pt x="5588" y="43435"/>
                    </a:lnTo>
                    <a:lnTo>
                      <a:pt x="0" y="71118"/>
                    </a:lnTo>
                    <a:lnTo>
                      <a:pt x="0" y="345439"/>
                    </a:lnTo>
                    <a:lnTo>
                      <a:pt x="4805680" y="345439"/>
                    </a:lnTo>
                    <a:lnTo>
                      <a:pt x="4805680" y="71118"/>
                    </a:lnTo>
                    <a:lnTo>
                      <a:pt x="4800091" y="43435"/>
                    </a:lnTo>
                    <a:lnTo>
                      <a:pt x="4784849" y="20829"/>
                    </a:lnTo>
                    <a:lnTo>
                      <a:pt x="4762243" y="5588"/>
                    </a:lnTo>
                    <a:lnTo>
                      <a:pt x="473455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A4FE747C-240E-F362-F5A2-A07DAA465270}"/>
                  </a:ext>
                </a:extLst>
              </p:cNvPr>
              <p:cNvSpPr/>
              <p:nvPr/>
            </p:nvSpPr>
            <p:spPr>
              <a:xfrm>
                <a:off x="1483360" y="8934028"/>
                <a:ext cx="480568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4805680" h="10159">
                    <a:moveTo>
                      <a:pt x="4805680" y="0"/>
                    </a:moveTo>
                    <a:lnTo>
                      <a:pt x="0" y="0"/>
                    </a:lnTo>
                    <a:lnTo>
                      <a:pt x="0" y="10159"/>
                    </a:lnTo>
                    <a:lnTo>
                      <a:pt x="4805680" y="10159"/>
                    </a:lnTo>
                    <a:lnTo>
                      <a:pt x="4805680" y="0"/>
                    </a:lnTo>
                    <a:close/>
                  </a:path>
                </a:pathLst>
              </a:custGeom>
              <a:solidFill>
                <a:srgbClr val="272B38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A0C4CA1F-23D4-36F5-D684-55B38E18CCBD}"/>
                </a:ext>
              </a:extLst>
            </p:cNvPr>
            <p:cNvSpPr txBox="1"/>
            <p:nvPr/>
          </p:nvSpPr>
          <p:spPr>
            <a:xfrm>
              <a:off x="1653539" y="8677488"/>
              <a:ext cx="1924685" cy="147476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85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Pass</a:t>
              </a:r>
              <a:r>
                <a:rPr sz="850" spc="8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 </a:t>
              </a:r>
              <a:r>
                <a:rPr sz="85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2</a:t>
              </a:r>
              <a:r>
                <a:rPr sz="850" spc="8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 </a:t>
              </a:r>
              <a:r>
                <a:rPr sz="85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·</a:t>
              </a:r>
              <a:r>
                <a:rPr sz="850" spc="8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 </a:t>
              </a:r>
              <a:r>
                <a:rPr sz="850" spc="7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⻚⾯分组 </a:t>
              </a:r>
              <a:r>
                <a:rPr sz="850" spc="4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+ </a:t>
              </a:r>
              <a:r>
                <a:rPr sz="85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BOM</a:t>
              </a:r>
              <a:r>
                <a:rPr sz="850" spc="-15" dirty="0">
                  <a:solidFill>
                    <a:schemeClr val="bg2">
                      <a:lumMod val="25000"/>
                    </a:schemeClr>
                  </a:solidFill>
                  <a:latin typeface="Microsoft JhengHei"/>
                  <a:cs typeface="Microsoft JhengHei"/>
                </a:rPr>
                <a:t>内容提取</a:t>
              </a:r>
              <a:endParaRPr sz="850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endParaRPr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3ACCADCC-524C-DC38-F427-FC711E4EBBAB}"/>
                </a:ext>
              </a:extLst>
            </p:cNvPr>
            <p:cNvSpPr txBox="1"/>
            <p:nvPr/>
          </p:nvSpPr>
          <p:spPr>
            <a:xfrm>
              <a:off x="5666740" y="8687648"/>
              <a:ext cx="452120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6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Python </a:t>
              </a:r>
              <a:endParaRPr sz="800">
                <a:solidFill>
                  <a:schemeClr val="bg2">
                    <a:lumMod val="25000"/>
                  </a:schemeClr>
                </a:solidFill>
                <a:latin typeface="Courier New"/>
                <a:cs typeface="Courier New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248FA26E-F4B6-13F7-42FA-E7129A8DD307}"/>
                </a:ext>
              </a:extLst>
            </p:cNvPr>
            <p:cNvSpPr/>
            <p:nvPr/>
          </p:nvSpPr>
          <p:spPr>
            <a:xfrm>
              <a:off x="1483360" y="8944188"/>
              <a:ext cx="4805680" cy="657225"/>
            </a:xfrm>
            <a:custGeom>
              <a:avLst/>
              <a:gdLst/>
              <a:ahLst/>
              <a:cxnLst/>
              <a:rect l="l" t="t" r="r" b="b"/>
              <a:pathLst>
                <a:path w="4805680" h="657225">
                  <a:moveTo>
                    <a:pt x="4765040" y="0"/>
                  </a:moveTo>
                  <a:lnTo>
                    <a:pt x="40640" y="0"/>
                  </a:lnTo>
                  <a:lnTo>
                    <a:pt x="24821" y="3193"/>
                  </a:lnTo>
                  <a:lnTo>
                    <a:pt x="11903" y="11902"/>
                  </a:lnTo>
                  <a:lnTo>
                    <a:pt x="3193" y="24820"/>
                  </a:lnTo>
                  <a:lnTo>
                    <a:pt x="0" y="40638"/>
                  </a:lnTo>
                  <a:lnTo>
                    <a:pt x="0" y="657011"/>
                  </a:lnTo>
                  <a:lnTo>
                    <a:pt x="4805680" y="657011"/>
                  </a:lnTo>
                  <a:lnTo>
                    <a:pt x="4805680" y="40638"/>
                  </a:lnTo>
                  <a:lnTo>
                    <a:pt x="4802486" y="24820"/>
                  </a:lnTo>
                  <a:lnTo>
                    <a:pt x="4793776" y="11902"/>
                  </a:lnTo>
                  <a:lnTo>
                    <a:pt x="4780858" y="3193"/>
                  </a:lnTo>
                  <a:lnTo>
                    <a:pt x="476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5B0D9879-295C-620D-AFFB-46283A4D2DA7}"/>
                </a:ext>
              </a:extLst>
            </p:cNvPr>
            <p:cNvSpPr txBox="1"/>
            <p:nvPr/>
          </p:nvSpPr>
          <p:spPr>
            <a:xfrm>
              <a:off x="1694179" y="9068648"/>
              <a:ext cx="4597400" cy="492759"/>
            </a:xfrm>
            <a:prstGeom prst="rect">
              <a:avLst/>
            </a:prstGeom>
          </p:spPr>
          <p:txBody>
            <a:bodyPr vert="horz" wrap="square" lIns="0" tIns="939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40"/>
                </a:spcBef>
              </a:pP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def</a:t>
              </a:r>
              <a:r>
                <a:rPr sz="1000" spc="-5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 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pass2_content_attribution(prs:</a:t>
              </a:r>
              <a:r>
                <a:rPr sz="1000" spc="-5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 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Presentation,</a:t>
              </a:r>
              <a:r>
                <a:rPr sz="1000" spc="-5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 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units:</a:t>
              </a:r>
              <a:r>
                <a:rPr sz="1000" spc="-5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 </a:t>
              </a:r>
              <a:r>
                <a:rPr sz="1000" spc="-20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list</a:t>
              </a:r>
              <a:endParaRPr sz="1000" dirty="0">
                <a:solidFill>
                  <a:schemeClr val="bg2">
                    <a:lumMod val="25000"/>
                  </a:schemeClr>
                </a:solidFill>
                <a:latin typeface="Courier New"/>
                <a:cs typeface="Courier New"/>
              </a:endParaRPr>
            </a:p>
            <a:p>
              <a:pPr marL="317500">
                <a:lnSpc>
                  <a:spcPct val="100000"/>
                </a:lnSpc>
                <a:spcBef>
                  <a:spcPts val="640"/>
                </a:spcBef>
              </a:pPr>
              <a:r>
                <a:rPr sz="1000" i="1" spc="-25" dirty="0">
                  <a:solidFill>
                    <a:schemeClr val="bg2">
                      <a:lumMod val="25000"/>
                    </a:schemeClr>
                  </a:solidFill>
                  <a:latin typeface="Courier New"/>
                  <a:cs typeface="Courier New"/>
                </a:rPr>
                <a:t>"""</a:t>
              </a:r>
              <a:endParaRPr sz="1000" dirty="0">
                <a:solidFill>
                  <a:schemeClr val="bg2">
                    <a:lumMod val="25000"/>
                  </a:schemeClr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20" name="object 4">
            <a:extLst>
              <a:ext uri="{FF2B5EF4-FFF2-40B4-BE49-F238E27FC236}">
                <a16:creationId xmlns:a16="http://schemas.microsoft.com/office/drawing/2014/main" id="{A380AA51-D559-E3CC-99FF-7D066067DFCB}"/>
              </a:ext>
            </a:extLst>
          </p:cNvPr>
          <p:cNvSpPr txBox="1"/>
          <p:nvPr/>
        </p:nvSpPr>
        <p:spPr>
          <a:xfrm>
            <a:off x="6474846" y="987236"/>
            <a:ext cx="5782957" cy="3248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── </a:t>
            </a:r>
            <a:r>
              <a:rPr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</a:t>
            </a:r>
            <a:r>
              <a:rPr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对每组内容⻚提取 </a:t>
            </a:r>
            <a:r>
              <a:rPr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─────────────────────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{}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marR="309880" indent="-304800">
              <a:lnSpc>
                <a:spcPct val="153300"/>
              </a:lnSpc>
            </a:pP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unit_name,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content_slides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groups.items():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unit_data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UnitContentData(unit_name=unit_name)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lnSpc>
                <a:spcPct val="100000"/>
              </a:lnSpc>
            </a:pP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content_slides: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2300"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slide_type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classify_slide_content(slide)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2300">
              <a:lnSpc>
                <a:spcPct val="100000"/>
              </a:lnSpc>
              <a:tabLst>
                <a:tab pos="1764664" algn="l"/>
              </a:tabLst>
            </a:pP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slide_type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=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"EEBOM":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 marR="309880">
              <a:lnSpc>
                <a:spcPct val="153300"/>
              </a:lnSpc>
            </a:pPr>
            <a:r>
              <a:rPr sz="900" i="1" spc="-3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sz="900" spc="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提取嵌⼊ </a:t>
            </a:r>
            <a:r>
              <a:rPr sz="900" i="1" spc="-8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sz="900" spc="9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解析为 </a:t>
            </a:r>
            <a:r>
              <a:rPr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DataFrame</a:t>
            </a:r>
            <a:r>
              <a:rPr sz="900" i="1" spc="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eebom_df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extract_embedded_excel(slide) unit_data.eeboms.append(eebom_df)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2300">
              <a:lnSpc>
                <a:spcPct val="100000"/>
              </a:lnSpc>
              <a:tabLst>
                <a:tab pos="1917064" algn="l"/>
              </a:tabLst>
            </a:pP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slide_type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=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"MEBOM":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>
              <a:lnSpc>
                <a:spcPct val="100000"/>
              </a:lnSpc>
              <a:spcBef>
                <a:spcPts val="640"/>
              </a:spcBef>
            </a:pPr>
            <a:r>
              <a:rPr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sz="900" spc="1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提取 </a:t>
            </a:r>
            <a:r>
              <a:rPr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PPT</a:t>
            </a:r>
            <a:r>
              <a:rPr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原⽣表格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 marR="538480">
              <a:lnSpc>
                <a:spcPct val="153300"/>
              </a:lnSpc>
            </a:pP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mebom_rows</a:t>
            </a:r>
            <a:r>
              <a:rPr sz="9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extract_ppt_table(slide)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unit_data.mebom</a:t>
            </a:r>
            <a:r>
              <a:rPr sz="9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mebom_rows</a:t>
            </a:r>
            <a:endParaRPr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EFD3278-595A-AF5C-CA8F-E1534C1369FD}"/>
              </a:ext>
            </a:extLst>
          </p:cNvPr>
          <p:cNvSpPr txBox="1"/>
          <p:nvPr/>
        </p:nvSpPr>
        <p:spPr>
          <a:xfrm>
            <a:off x="213549" y="3826096"/>
            <a:ext cx="7377695" cy="309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7680">
              <a:lnSpc>
                <a:spcPct val="153300"/>
              </a:lnSpc>
              <a:spcBef>
                <a:spcPts val="95"/>
              </a:spcBef>
            </a:pP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spc="17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将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PPT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spc="7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每⼀⻚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spc="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关联到对应的 </a:t>
            </a:r>
            <a:r>
              <a:rPr lang="en-US" altLang="zh-CN" sz="900" i="1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r>
              <a:rPr lang="zh-CN" altLang="en-US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策略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CN" altLang="en-US" sz="9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先找所有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zh-CN" altLang="en-US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分组标题⻚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zh-CN" altLang="en-US" sz="9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作为段落边界</a:t>
            </a:r>
            <a:r>
              <a:rPr lang="zh-CN" altLang="en-US" sz="9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再按段落归属内容</a:t>
            </a:r>
            <a:r>
              <a:rPr lang="zh-CN" altLang="en-US" sz="9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"""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list(</a:t>
            </a:r>
            <a:r>
              <a:rPr lang="en-US" altLang="zh-CN" sz="9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prs.slides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──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1: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识别所有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zh-CN" altLang="en-US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分组标题⻚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──────────────────────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1840864" algn="l"/>
              </a:tabLst>
            </a:pP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group_boundaries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altLang="zh-CN" sz="900" i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[(</a:t>
            </a:r>
            <a:r>
              <a:rPr lang="en-US" altLang="zh-CN" sz="9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slide_idx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matched_unit_name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enumerate(slides):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marR="309880">
              <a:lnSpc>
                <a:spcPct val="153300"/>
              </a:lnSpc>
            </a:pP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matched_unit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match_slide_to_unit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(slide,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units)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matched_unit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2300">
              <a:lnSpc>
                <a:spcPct val="100000"/>
              </a:lnSpc>
              <a:spcBef>
                <a:spcPts val="640"/>
              </a:spcBef>
            </a:pP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group_boundaries.append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matched_unit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))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──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spc="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按边界切分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spc="114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列表 </a:t>
            </a:r>
            <a:r>
              <a:rPr lang="zh-CN" altLang="en-US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─────────────────────</a:t>
            </a:r>
            <a:endParaRPr lang="zh-CN" altLang="en-US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53300"/>
              </a:lnSpc>
            </a:pP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US" altLang="zh-CN" sz="9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group_boundaries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[(5,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UnitB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(9,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UnitG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(15,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UnitH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→ </a:t>
            </a:r>
            <a:r>
              <a:rPr lang="en-US" altLang="zh-CN" sz="9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UnitB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spc="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的内容⻚ 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zh-CN" sz="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slides[6:9],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UnitG</a:t>
            </a:r>
            <a:r>
              <a:rPr lang="en-US" altLang="zh-CN" sz="9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zh-CN" sz="9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slides[10:15],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en-US" altLang="zh-CN" sz="9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{}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marR="5080" indent="-304800" algn="just">
              <a:lnSpc>
                <a:spcPct val="153300"/>
              </a:lnSpc>
            </a:pP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k,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boundary_idx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unit)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enumerate(</a:t>
            </a:r>
            <a:r>
              <a:rPr lang="en-US" altLang="zh-CN" sz="9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group_boundarie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next_boundary</a:t>
            </a:r>
            <a:r>
              <a:rPr lang="en-US" altLang="zh-CN" sz="9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group_boundaries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[k+1][0]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k+1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zh-CN" sz="9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content_slides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slides[boundary_idx+1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next_bounda</a:t>
            </a:r>
            <a:r>
              <a:rPr lang="en-US" altLang="zh-CN" sz="9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groups[unit.name]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9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9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content_slides</a:t>
            </a:r>
            <a:endParaRPr lang="en-US" altLang="zh-CN" sz="9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6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02650555-354E-3E0F-6465-0BF6C4057D54}"/>
              </a:ext>
            </a:extLst>
          </p:cNvPr>
          <p:cNvSpPr txBox="1"/>
          <p:nvPr/>
        </p:nvSpPr>
        <p:spPr>
          <a:xfrm>
            <a:off x="410426" y="224718"/>
            <a:ext cx="4292600" cy="188912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R="831215" algn="ctr">
              <a:lnSpc>
                <a:spcPct val="100000"/>
              </a:lnSpc>
              <a:spcBef>
                <a:spcPts val="690"/>
              </a:spcBef>
              <a:tabLst>
                <a:tab pos="1294765" algn="l"/>
              </a:tabLst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slide_type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=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"DRAWING":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881380" algn="ctr">
              <a:lnSpc>
                <a:spcPct val="100000"/>
              </a:lnSpc>
              <a:spcBef>
                <a:spcPts val="640"/>
              </a:spcBef>
            </a:pP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仅存档</a:t>
            </a:r>
            <a:r>
              <a:rPr sz="10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不⽤于结构判断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>
              <a:lnSpc>
                <a:spcPct val="100000"/>
              </a:lnSpc>
              <a:spcBef>
                <a:spcPts val="640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unit_data.has_drawing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224915" indent="304800">
              <a:lnSpc>
                <a:spcPct val="306700"/>
              </a:lnSpc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results[unit_name]</a:t>
            </a:r>
            <a:r>
              <a:rPr sz="10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unit_data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AttributionResult(groups=results,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17700">
              <a:lnSpc>
                <a:spcPct val="100000"/>
              </a:lnSpc>
              <a:spcBef>
                <a:spcPts val="640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unassigned=[s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slides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1B847B6-F48F-F181-F7D2-925F9703739A}"/>
              </a:ext>
            </a:extLst>
          </p:cNvPr>
          <p:cNvSpPr txBox="1"/>
          <p:nvPr/>
        </p:nvSpPr>
        <p:spPr>
          <a:xfrm>
            <a:off x="410426" y="2037193"/>
            <a:ext cx="4597400" cy="482080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4507865" algn="l"/>
              </a:tabLst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match_slide_to_unit(slide,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units: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list[ShipmentUnit])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0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lnSpc>
                <a:spcPct val="100000"/>
              </a:lnSpc>
              <a:spcBef>
                <a:spcPts val="640"/>
              </a:spcBef>
            </a:pPr>
            <a:r>
              <a:rPr sz="1000" i="1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"""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6865">
              <a:lnSpc>
                <a:spcPct val="100000"/>
              </a:lnSpc>
              <a:spcBef>
                <a:spcPts val="640"/>
              </a:spcBef>
            </a:pPr>
            <a:r>
              <a:rPr sz="1000" spc="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判断这⼀⻚是否是某个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sz="1000" spc="-9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的分组标题⻚。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6865">
              <a:lnSpc>
                <a:spcPct val="100000"/>
              </a:lnSpc>
              <a:spcBef>
                <a:spcPts val="640"/>
              </a:spcBef>
            </a:pPr>
            <a:r>
              <a:rPr sz="10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特征： 内容简单</a:t>
            </a:r>
            <a:r>
              <a:rPr sz="1000" spc="-5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000" spc="7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⽂字少</a:t>
            </a:r>
            <a:r>
              <a:rPr sz="1000" spc="-6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r>
              <a:rPr sz="1000" spc="3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标题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1000" spc="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⼤字包含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名称或编号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lnSpc>
                <a:spcPct val="100000"/>
              </a:lnSpc>
              <a:spcBef>
                <a:spcPts val="640"/>
              </a:spcBef>
            </a:pPr>
            <a:r>
              <a:rPr sz="1000" i="1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"""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marR="1224915">
              <a:lnSpc>
                <a:spcPct val="153300"/>
              </a:lnSpc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slide_text</a:t>
            </a:r>
            <a:r>
              <a:rPr sz="10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get_all_text(slide).strip()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shape_count</a:t>
            </a:r>
            <a:r>
              <a:rPr sz="10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len(slide.shapes)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分组标题⻚通常形状少</a:t>
            </a:r>
            <a:r>
              <a:rPr sz="1000" spc="-5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000" spc="30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1-5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个</a:t>
            </a:r>
            <a:r>
              <a:rPr sz="1000" spc="-6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r>
              <a:rPr sz="1000" spc="3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⽂字不多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lnSpc>
                <a:spcPct val="100000"/>
              </a:lnSpc>
              <a:spcBef>
                <a:spcPts val="640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shape_count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len(slide_text)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300: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units: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2300">
              <a:lnSpc>
                <a:spcPct val="100000"/>
              </a:lnSpc>
              <a:spcBef>
                <a:spcPts val="640"/>
              </a:spcBef>
            </a:pPr>
            <a:r>
              <a:rPr sz="1000" i="1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sz="1000" spc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匹配 </a:t>
            </a:r>
            <a:r>
              <a:rPr sz="1000" i="1" spc="-5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unit_id</a:t>
            </a:r>
            <a:r>
              <a:rPr sz="1000" spc="-5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000" spc="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如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M098-01-</a:t>
            </a:r>
            <a:r>
              <a:rPr sz="1000" i="1" spc="-3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1000" spc="-34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 marR="386715" indent="-304800">
              <a:lnSpc>
                <a:spcPct val="153300"/>
              </a:lnSpc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unit.unit_id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unit.unit_id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slide_text: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22300" marR="81280">
              <a:lnSpc>
                <a:spcPct val="153300"/>
              </a:lnSpc>
              <a:tabLst>
                <a:tab pos="1764664" algn="l"/>
                <a:tab pos="2298065" algn="l"/>
              </a:tabLst>
            </a:pP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sz="1000" i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匹配</a:t>
            </a:r>
            <a:r>
              <a:rPr sz="1000" spc="34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unit_name</a:t>
            </a:r>
            <a:r>
              <a:rPr sz="10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关键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词</a:t>
            </a:r>
            <a:r>
              <a:rPr sz="1000" spc="-5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1000" spc="30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如</a:t>
            </a:r>
            <a:r>
              <a:rPr sz="1000" spc="38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"Entry</a:t>
            </a:r>
            <a:r>
              <a:rPr sz="10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ROW",</a:t>
            </a:r>
            <a:r>
              <a:rPr sz="10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"MID</a:t>
            </a:r>
            <a:r>
              <a:rPr sz="1000" i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i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CM"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name_keywords</a:t>
            </a:r>
            <a:r>
              <a:rPr sz="10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unit.name.upper().split()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matched_kw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sum(1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name_keywords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matched_kw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“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sz="1000" i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⾄少匹配</a:t>
            </a:r>
            <a:r>
              <a:rPr sz="1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个关键</a:t>
            </a:r>
            <a:r>
              <a:rPr sz="10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词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7100">
              <a:lnSpc>
                <a:spcPct val="100000"/>
              </a:lnSpc>
              <a:spcBef>
                <a:spcPts val="640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0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BB3DCF9E-E517-3A6A-C2B0-117A8E746285}"/>
              </a:ext>
            </a:extLst>
          </p:cNvPr>
          <p:cNvSpPr txBox="1"/>
          <p:nvPr/>
        </p:nvSpPr>
        <p:spPr>
          <a:xfrm>
            <a:off x="356318" y="299001"/>
            <a:ext cx="4741545" cy="8942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7825" algn="l"/>
              </a:tabLst>
            </a:pPr>
            <a:r>
              <a:rPr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确认界⾯重设计 — 两步确认</a:t>
            </a: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78460" marR="5080">
              <a:lnSpc>
                <a:spcPct val="139700"/>
              </a:lnSpc>
            </a:pPr>
            <a:r>
              <a:rPr lang="zh-CN" altLang="en-US" sz="1050" spc="-20" dirty="0">
                <a:latin typeface="Calibri" panose="020F0502020204030204" pitchFamily="34" charset="0"/>
                <a:cs typeface="Calibri" panose="020F0502020204030204" pitchFamily="34" charset="0"/>
              </a:rPr>
              <a:t>仅</a:t>
            </a:r>
            <a:r>
              <a:rPr sz="105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让 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sz="105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确认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"Component</a:t>
            </a:r>
            <a:r>
              <a:rPr sz="105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候选列表</a:t>
            </a:r>
            <a:r>
              <a:rPr sz="1050" spc="-1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"——</a:t>
            </a:r>
            <a:r>
              <a:rPr sz="105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不够。 现在 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sz="105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需要确认的</a:t>
            </a:r>
            <a:r>
              <a:rPr sz="105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是完整的</a:t>
            </a:r>
            <a:r>
              <a:rPr sz="105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105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产品结构树 </a:t>
            </a:r>
            <a:r>
              <a:rPr sz="1050" spc="-1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sz="105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5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关联关系</a:t>
            </a:r>
            <a:r>
              <a:rPr sz="105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sz="105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。 拆成两步</a:t>
            </a:r>
            <a:r>
              <a:rPr sz="1050" spc="-1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 降低认知负担。</a:t>
            </a:r>
            <a:endParaRPr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75AFDE4-EFE4-BAF2-0DBB-7E2196AB5BBA}"/>
              </a:ext>
            </a:extLst>
          </p:cNvPr>
          <p:cNvGrpSpPr/>
          <p:nvPr/>
        </p:nvGrpSpPr>
        <p:grpSpPr>
          <a:xfrm>
            <a:off x="5947816" y="241045"/>
            <a:ext cx="4744720" cy="1229360"/>
            <a:chOff x="1513839" y="3302000"/>
            <a:chExt cx="4744720" cy="12293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F69E4DC-6A59-7F5B-5784-40E55328258F}"/>
                </a:ext>
              </a:extLst>
            </p:cNvPr>
            <p:cNvSpPr/>
            <p:nvPr/>
          </p:nvSpPr>
          <p:spPr>
            <a:xfrm>
              <a:off x="1513839" y="3302000"/>
              <a:ext cx="4744720" cy="1229360"/>
            </a:xfrm>
            <a:custGeom>
              <a:avLst/>
              <a:gdLst/>
              <a:ahLst/>
              <a:cxnLst/>
              <a:rect l="l" t="t" r="r" b="b"/>
              <a:pathLst>
                <a:path w="4744720" h="1229360">
                  <a:moveTo>
                    <a:pt x="4663440" y="0"/>
                  </a:moveTo>
                  <a:lnTo>
                    <a:pt x="81279" y="0"/>
                  </a:lnTo>
                  <a:lnTo>
                    <a:pt x="49642" y="6387"/>
                  </a:lnTo>
                  <a:lnTo>
                    <a:pt x="23806" y="23806"/>
                  </a:lnTo>
                  <a:lnTo>
                    <a:pt x="6387" y="49642"/>
                  </a:lnTo>
                  <a:lnTo>
                    <a:pt x="0" y="81279"/>
                  </a:lnTo>
                  <a:lnTo>
                    <a:pt x="0" y="1148079"/>
                  </a:lnTo>
                  <a:lnTo>
                    <a:pt x="6387" y="1179717"/>
                  </a:lnTo>
                  <a:lnTo>
                    <a:pt x="23806" y="1205553"/>
                  </a:lnTo>
                  <a:lnTo>
                    <a:pt x="49642" y="1222972"/>
                  </a:lnTo>
                  <a:lnTo>
                    <a:pt x="81279" y="1229360"/>
                  </a:lnTo>
                  <a:lnTo>
                    <a:pt x="4663440" y="1229360"/>
                  </a:lnTo>
                  <a:lnTo>
                    <a:pt x="4695077" y="1222972"/>
                  </a:lnTo>
                  <a:lnTo>
                    <a:pt x="4700673" y="1219200"/>
                  </a:lnTo>
                  <a:lnTo>
                    <a:pt x="81279" y="1219200"/>
                  </a:lnTo>
                  <a:lnTo>
                    <a:pt x="53596" y="1213611"/>
                  </a:lnTo>
                  <a:lnTo>
                    <a:pt x="30990" y="1198369"/>
                  </a:lnTo>
                  <a:lnTo>
                    <a:pt x="15748" y="1175763"/>
                  </a:lnTo>
                  <a:lnTo>
                    <a:pt x="10159" y="1148079"/>
                  </a:lnTo>
                  <a:lnTo>
                    <a:pt x="10159" y="81279"/>
                  </a:lnTo>
                  <a:lnTo>
                    <a:pt x="15748" y="53596"/>
                  </a:lnTo>
                  <a:lnTo>
                    <a:pt x="30990" y="30990"/>
                  </a:lnTo>
                  <a:lnTo>
                    <a:pt x="53596" y="15748"/>
                  </a:lnTo>
                  <a:lnTo>
                    <a:pt x="81279" y="10159"/>
                  </a:lnTo>
                  <a:lnTo>
                    <a:pt x="4700673" y="10159"/>
                  </a:lnTo>
                  <a:lnTo>
                    <a:pt x="4695077" y="6387"/>
                  </a:lnTo>
                  <a:lnTo>
                    <a:pt x="4663440" y="0"/>
                  </a:lnTo>
                  <a:close/>
                </a:path>
                <a:path w="4744720" h="1229360">
                  <a:moveTo>
                    <a:pt x="4700673" y="10159"/>
                  </a:moveTo>
                  <a:lnTo>
                    <a:pt x="4663440" y="10159"/>
                  </a:lnTo>
                  <a:lnTo>
                    <a:pt x="4691123" y="15748"/>
                  </a:lnTo>
                  <a:lnTo>
                    <a:pt x="4713729" y="30990"/>
                  </a:lnTo>
                  <a:lnTo>
                    <a:pt x="4728971" y="53596"/>
                  </a:lnTo>
                  <a:lnTo>
                    <a:pt x="4734560" y="81279"/>
                  </a:lnTo>
                  <a:lnTo>
                    <a:pt x="4734560" y="1148079"/>
                  </a:lnTo>
                  <a:lnTo>
                    <a:pt x="4728971" y="1175763"/>
                  </a:lnTo>
                  <a:lnTo>
                    <a:pt x="4713729" y="1198369"/>
                  </a:lnTo>
                  <a:lnTo>
                    <a:pt x="4691123" y="1213611"/>
                  </a:lnTo>
                  <a:lnTo>
                    <a:pt x="4663440" y="1219200"/>
                  </a:lnTo>
                  <a:lnTo>
                    <a:pt x="4700673" y="1219200"/>
                  </a:lnTo>
                  <a:lnTo>
                    <a:pt x="4720913" y="1205553"/>
                  </a:lnTo>
                  <a:lnTo>
                    <a:pt x="4738332" y="1179717"/>
                  </a:lnTo>
                  <a:lnTo>
                    <a:pt x="4744720" y="1148079"/>
                  </a:lnTo>
                  <a:lnTo>
                    <a:pt x="4744720" y="81279"/>
                  </a:lnTo>
                  <a:lnTo>
                    <a:pt x="4738332" y="49642"/>
                  </a:lnTo>
                  <a:lnTo>
                    <a:pt x="4720913" y="23806"/>
                  </a:lnTo>
                  <a:lnTo>
                    <a:pt x="4700673" y="10159"/>
                  </a:lnTo>
                  <a:close/>
                </a:path>
              </a:pathLst>
            </a:custGeom>
            <a:solidFill>
              <a:srgbClr val="FCD34D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bject 14">
              <a:extLst>
                <a:ext uri="{FF2B5EF4-FFF2-40B4-BE49-F238E27FC236}">
                  <a16:creationId xmlns:a16="http://schemas.microsoft.com/office/drawing/2014/main" id="{0E9FB7E9-FBF3-8AD6-6B6B-DB56D66C9A1C}"/>
                </a:ext>
              </a:extLst>
            </p:cNvPr>
            <p:cNvSpPr txBox="1"/>
            <p:nvPr/>
          </p:nvSpPr>
          <p:spPr>
            <a:xfrm>
              <a:off x="2029460" y="3462020"/>
              <a:ext cx="4022090" cy="88519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050" b="1" spc="-25" dirty="0">
                  <a:solidFill>
                    <a:srgbClr val="2C2A2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设计原则</a:t>
              </a:r>
              <a:r>
                <a:rPr sz="1050" b="1" spc="-70" dirty="0">
                  <a:solidFill>
                    <a:srgbClr val="2C2A2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 让 </a:t>
              </a:r>
              <a:r>
                <a:rPr sz="1050" b="1" dirty="0">
                  <a:solidFill>
                    <a:srgbClr val="2C2A2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1050" b="1" spc="-45" dirty="0">
                  <a:solidFill>
                    <a:srgbClr val="2C2A2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做"判断"⽽不是"输⼊"</a:t>
              </a:r>
              <a:endParaRPr sz="10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>
                <a:lnSpc>
                  <a:spcPct val="139700"/>
                </a:lnSpc>
                <a:spcBef>
                  <a:spcPts val="240"/>
                </a:spcBef>
              </a:pPr>
              <a:r>
                <a:rPr sz="1050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不要让 </a:t>
              </a:r>
              <a:r>
                <a:rPr sz="1050" spc="-10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1050" spc="-1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从零开始⼿动录⼊ </a:t>
              </a:r>
              <a:r>
                <a:rPr sz="1050" spc="-40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</a:t>
              </a:r>
              <a:r>
                <a:rPr sz="1050" spc="-50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。 应该是 </a:t>
              </a:r>
              <a:r>
                <a:rPr sz="1050" spc="-5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</a:t>
              </a:r>
              <a:r>
                <a:rPr sz="1050" spc="-10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给出候选结果</a:t>
              </a:r>
              <a:r>
                <a:rPr sz="1050" spc="-14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</a:t>
              </a:r>
              <a:r>
                <a:rPr sz="1050" spc="-10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1050" spc="-3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做"对/不对/改⼀下"的判断。 这样即使 </a:t>
              </a:r>
              <a:r>
                <a:rPr sz="1050" spc="-5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</a:t>
              </a:r>
              <a:r>
                <a:rPr sz="1050" spc="-1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解析有偏差</a:t>
              </a:r>
              <a:r>
                <a:rPr sz="1050" spc="-7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也能快</a:t>
              </a:r>
              <a:r>
                <a:rPr sz="1050" spc="-150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速纠正。</a:t>
              </a:r>
              <a:endParaRPr sz="10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9E41716-6BDA-A133-4D21-196612908DA9}"/>
              </a:ext>
            </a:extLst>
          </p:cNvPr>
          <p:cNvGrpSpPr/>
          <p:nvPr/>
        </p:nvGrpSpPr>
        <p:grpSpPr>
          <a:xfrm>
            <a:off x="568864" y="1574800"/>
            <a:ext cx="4826424" cy="3708400"/>
            <a:chOff x="1473200" y="4561840"/>
            <a:chExt cx="4826424" cy="3708400"/>
          </a:xfrm>
        </p:grpSpPr>
        <p:grpSp>
          <p:nvGrpSpPr>
            <p:cNvPr id="7" name="object 9">
              <a:extLst>
                <a:ext uri="{FF2B5EF4-FFF2-40B4-BE49-F238E27FC236}">
                  <a16:creationId xmlns:a16="http://schemas.microsoft.com/office/drawing/2014/main" id="{C2072D74-D2C8-1E68-DC5E-2398A1B4299C}"/>
                </a:ext>
              </a:extLst>
            </p:cNvPr>
            <p:cNvGrpSpPr/>
            <p:nvPr/>
          </p:nvGrpSpPr>
          <p:grpSpPr>
            <a:xfrm>
              <a:off x="1473200" y="4561840"/>
              <a:ext cx="2343785" cy="3708400"/>
              <a:chOff x="1473200" y="4561840"/>
              <a:chExt cx="2343785" cy="3708400"/>
            </a:xfrm>
          </p:grpSpPr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B61A283D-9005-E9AE-BC07-133FBDADC4FD}"/>
                  </a:ext>
                </a:extLst>
              </p:cNvPr>
              <p:cNvSpPr/>
              <p:nvPr/>
            </p:nvSpPr>
            <p:spPr>
              <a:xfrm>
                <a:off x="1473200" y="4561840"/>
                <a:ext cx="2343785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2343785" h="3708400">
                    <a:moveTo>
                      <a:pt x="2262234" y="0"/>
                    </a:moveTo>
                    <a:lnTo>
                      <a:pt x="81338" y="0"/>
                    </a:lnTo>
                    <a:lnTo>
                      <a:pt x="49677" y="6387"/>
                    </a:lnTo>
                    <a:lnTo>
                      <a:pt x="23823" y="23806"/>
                    </a:lnTo>
                    <a:lnTo>
                      <a:pt x="6391" y="49642"/>
                    </a:lnTo>
                    <a:lnTo>
                      <a:pt x="0" y="81280"/>
                    </a:lnTo>
                    <a:lnTo>
                      <a:pt x="0" y="3627120"/>
                    </a:lnTo>
                    <a:lnTo>
                      <a:pt x="6391" y="3658757"/>
                    </a:lnTo>
                    <a:lnTo>
                      <a:pt x="23823" y="3684593"/>
                    </a:lnTo>
                    <a:lnTo>
                      <a:pt x="49677" y="3702012"/>
                    </a:lnTo>
                    <a:lnTo>
                      <a:pt x="81338" y="3708400"/>
                    </a:lnTo>
                    <a:lnTo>
                      <a:pt x="2262234" y="3708400"/>
                    </a:lnTo>
                    <a:lnTo>
                      <a:pt x="2293895" y="3702012"/>
                    </a:lnTo>
                    <a:lnTo>
                      <a:pt x="2299495" y="3698240"/>
                    </a:lnTo>
                    <a:lnTo>
                      <a:pt x="81332" y="3698240"/>
                    </a:lnTo>
                    <a:lnTo>
                      <a:pt x="53628" y="3692651"/>
                    </a:lnTo>
                    <a:lnTo>
                      <a:pt x="31005" y="3677409"/>
                    </a:lnTo>
                    <a:lnTo>
                      <a:pt x="15752" y="3654803"/>
                    </a:lnTo>
                    <a:lnTo>
                      <a:pt x="10159" y="3627120"/>
                    </a:lnTo>
                    <a:lnTo>
                      <a:pt x="10159" y="81280"/>
                    </a:lnTo>
                    <a:lnTo>
                      <a:pt x="15752" y="53596"/>
                    </a:lnTo>
                    <a:lnTo>
                      <a:pt x="31005" y="30990"/>
                    </a:lnTo>
                    <a:lnTo>
                      <a:pt x="53628" y="15748"/>
                    </a:lnTo>
                    <a:lnTo>
                      <a:pt x="81332" y="10160"/>
                    </a:lnTo>
                    <a:lnTo>
                      <a:pt x="2299495" y="10160"/>
                    </a:lnTo>
                    <a:lnTo>
                      <a:pt x="2293895" y="6387"/>
                    </a:lnTo>
                    <a:lnTo>
                      <a:pt x="2262234" y="0"/>
                    </a:lnTo>
                    <a:close/>
                  </a:path>
                  <a:path w="2343785" h="3708400">
                    <a:moveTo>
                      <a:pt x="2299495" y="10160"/>
                    </a:moveTo>
                    <a:lnTo>
                      <a:pt x="2262242" y="10160"/>
                    </a:lnTo>
                    <a:lnTo>
                      <a:pt x="2289945" y="15748"/>
                    </a:lnTo>
                    <a:lnTo>
                      <a:pt x="2312568" y="30990"/>
                    </a:lnTo>
                    <a:lnTo>
                      <a:pt x="2327821" y="53596"/>
                    </a:lnTo>
                    <a:lnTo>
                      <a:pt x="2333414" y="81280"/>
                    </a:lnTo>
                    <a:lnTo>
                      <a:pt x="2333414" y="3627120"/>
                    </a:lnTo>
                    <a:lnTo>
                      <a:pt x="2327821" y="3654803"/>
                    </a:lnTo>
                    <a:lnTo>
                      <a:pt x="2312568" y="3677409"/>
                    </a:lnTo>
                    <a:lnTo>
                      <a:pt x="2289945" y="3692651"/>
                    </a:lnTo>
                    <a:lnTo>
                      <a:pt x="2262242" y="3698240"/>
                    </a:lnTo>
                    <a:lnTo>
                      <a:pt x="2299495" y="3698240"/>
                    </a:lnTo>
                    <a:lnTo>
                      <a:pt x="2319750" y="3684593"/>
                    </a:lnTo>
                    <a:lnTo>
                      <a:pt x="2337182" y="3658757"/>
                    </a:lnTo>
                    <a:lnTo>
                      <a:pt x="2343574" y="3627120"/>
                    </a:lnTo>
                    <a:lnTo>
                      <a:pt x="2343574" y="81280"/>
                    </a:lnTo>
                    <a:lnTo>
                      <a:pt x="2337182" y="49642"/>
                    </a:lnTo>
                    <a:lnTo>
                      <a:pt x="2319750" y="23806"/>
                    </a:lnTo>
                    <a:lnTo>
                      <a:pt x="2299495" y="10160"/>
                    </a:lnTo>
                    <a:close/>
                  </a:path>
                </a:pathLst>
              </a:custGeom>
              <a:solidFill>
                <a:srgbClr val="272B38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34CFFB15-9D44-8816-5E4A-3D7344C989D0}"/>
                  </a:ext>
                </a:extLst>
              </p:cNvPr>
              <p:cNvSpPr/>
              <p:nvPr/>
            </p:nvSpPr>
            <p:spPr>
              <a:xfrm>
                <a:off x="1676400" y="5323839"/>
                <a:ext cx="4064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1402079">
                    <a:moveTo>
                      <a:pt x="40640" y="1381760"/>
                    </a:moveTo>
                    <a:lnTo>
                      <a:pt x="39039" y="1373860"/>
                    </a:lnTo>
                    <a:lnTo>
                      <a:pt x="34683" y="1367396"/>
                    </a:lnTo>
                    <a:lnTo>
                      <a:pt x="28219" y="1363040"/>
                    </a:lnTo>
                    <a:lnTo>
                      <a:pt x="20320" y="1361440"/>
                    </a:lnTo>
                    <a:lnTo>
                      <a:pt x="12407" y="1363040"/>
                    </a:lnTo>
                    <a:lnTo>
                      <a:pt x="5943" y="1367396"/>
                    </a:lnTo>
                    <a:lnTo>
                      <a:pt x="1587" y="1373860"/>
                    </a:lnTo>
                    <a:lnTo>
                      <a:pt x="0" y="1381760"/>
                    </a:lnTo>
                    <a:lnTo>
                      <a:pt x="1587" y="1389672"/>
                    </a:lnTo>
                    <a:lnTo>
                      <a:pt x="5943" y="1396136"/>
                    </a:lnTo>
                    <a:lnTo>
                      <a:pt x="12407" y="1400492"/>
                    </a:lnTo>
                    <a:lnTo>
                      <a:pt x="20320" y="1402080"/>
                    </a:lnTo>
                    <a:lnTo>
                      <a:pt x="28219" y="1400492"/>
                    </a:lnTo>
                    <a:lnTo>
                      <a:pt x="34683" y="1396136"/>
                    </a:lnTo>
                    <a:lnTo>
                      <a:pt x="39039" y="1389672"/>
                    </a:lnTo>
                    <a:lnTo>
                      <a:pt x="40640" y="1381760"/>
                    </a:lnTo>
                    <a:close/>
                  </a:path>
                  <a:path w="40639" h="1402079">
                    <a:moveTo>
                      <a:pt x="40640" y="701040"/>
                    </a:moveTo>
                    <a:lnTo>
                      <a:pt x="39039" y="693140"/>
                    </a:lnTo>
                    <a:lnTo>
                      <a:pt x="34683" y="686676"/>
                    </a:lnTo>
                    <a:lnTo>
                      <a:pt x="28219" y="682320"/>
                    </a:lnTo>
                    <a:lnTo>
                      <a:pt x="20320" y="680720"/>
                    </a:lnTo>
                    <a:lnTo>
                      <a:pt x="12407" y="682320"/>
                    </a:lnTo>
                    <a:lnTo>
                      <a:pt x="5943" y="686676"/>
                    </a:lnTo>
                    <a:lnTo>
                      <a:pt x="1587" y="693140"/>
                    </a:lnTo>
                    <a:lnTo>
                      <a:pt x="0" y="701040"/>
                    </a:lnTo>
                    <a:lnTo>
                      <a:pt x="1587" y="708952"/>
                    </a:lnTo>
                    <a:lnTo>
                      <a:pt x="5943" y="715416"/>
                    </a:lnTo>
                    <a:lnTo>
                      <a:pt x="12407" y="719772"/>
                    </a:lnTo>
                    <a:lnTo>
                      <a:pt x="20320" y="721360"/>
                    </a:lnTo>
                    <a:lnTo>
                      <a:pt x="28219" y="719772"/>
                    </a:lnTo>
                    <a:lnTo>
                      <a:pt x="34683" y="715416"/>
                    </a:lnTo>
                    <a:lnTo>
                      <a:pt x="39039" y="708952"/>
                    </a:lnTo>
                    <a:lnTo>
                      <a:pt x="40640" y="701040"/>
                    </a:lnTo>
                    <a:close/>
                  </a:path>
                  <a:path w="40639" h="1402079">
                    <a:moveTo>
                      <a:pt x="40640" y="20320"/>
                    </a:moveTo>
                    <a:lnTo>
                      <a:pt x="39039" y="12420"/>
                    </a:lnTo>
                    <a:lnTo>
                      <a:pt x="34683" y="5956"/>
                    </a:lnTo>
                    <a:lnTo>
                      <a:pt x="28219" y="1600"/>
                    </a:lnTo>
                    <a:lnTo>
                      <a:pt x="20320" y="0"/>
                    </a:lnTo>
                    <a:lnTo>
                      <a:pt x="12407" y="1600"/>
                    </a:lnTo>
                    <a:lnTo>
                      <a:pt x="5943" y="5956"/>
                    </a:lnTo>
                    <a:lnTo>
                      <a:pt x="1587" y="12420"/>
                    </a:lnTo>
                    <a:lnTo>
                      <a:pt x="0" y="20320"/>
                    </a:lnTo>
                    <a:lnTo>
                      <a:pt x="1587" y="28232"/>
                    </a:lnTo>
                    <a:lnTo>
                      <a:pt x="5943" y="34696"/>
                    </a:lnTo>
                    <a:lnTo>
                      <a:pt x="12407" y="39052"/>
                    </a:lnTo>
                    <a:lnTo>
                      <a:pt x="20320" y="40640"/>
                    </a:lnTo>
                    <a:lnTo>
                      <a:pt x="28219" y="39052"/>
                    </a:lnTo>
                    <a:lnTo>
                      <a:pt x="34683" y="34696"/>
                    </a:lnTo>
                    <a:lnTo>
                      <a:pt x="39039" y="28232"/>
                    </a:lnTo>
                    <a:lnTo>
                      <a:pt x="40640" y="20320"/>
                    </a:lnTo>
                    <a:close/>
                  </a:path>
                </a:pathLst>
              </a:custGeom>
              <a:solidFill>
                <a:srgbClr val="7A7F96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object 12">
                <a:extLst>
                  <a:ext uri="{FF2B5EF4-FFF2-40B4-BE49-F238E27FC236}">
                    <a16:creationId xmlns:a16="http://schemas.microsoft.com/office/drawing/2014/main" id="{A0062A16-B25E-EF63-3FB6-B606BE8A246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41039" y="662432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03B0E15F-26F7-A8E3-7C92-E1F3F1250F6F}"/>
                  </a:ext>
                </a:extLst>
              </p:cNvPr>
              <p:cNvSpPr/>
              <p:nvPr/>
            </p:nvSpPr>
            <p:spPr>
              <a:xfrm>
                <a:off x="1676400" y="7152640"/>
                <a:ext cx="4064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40640">
                    <a:moveTo>
                      <a:pt x="20319" y="0"/>
                    </a:moveTo>
                    <a:lnTo>
                      <a:pt x="12410" y="1596"/>
                    </a:lnTo>
                    <a:lnTo>
                      <a:pt x="5951" y="5951"/>
                    </a:lnTo>
                    <a:lnTo>
                      <a:pt x="1596" y="12410"/>
                    </a:lnTo>
                    <a:lnTo>
                      <a:pt x="0" y="20319"/>
                    </a:lnTo>
                    <a:lnTo>
                      <a:pt x="1596" y="28229"/>
                    </a:lnTo>
                    <a:lnTo>
                      <a:pt x="5951" y="34688"/>
                    </a:lnTo>
                    <a:lnTo>
                      <a:pt x="12410" y="39043"/>
                    </a:lnTo>
                    <a:lnTo>
                      <a:pt x="20319" y="40639"/>
                    </a:lnTo>
                    <a:lnTo>
                      <a:pt x="28229" y="39043"/>
                    </a:lnTo>
                    <a:lnTo>
                      <a:pt x="34688" y="34688"/>
                    </a:lnTo>
                    <a:lnTo>
                      <a:pt x="39043" y="28229"/>
                    </a:lnTo>
                    <a:lnTo>
                      <a:pt x="40639" y="20319"/>
                    </a:lnTo>
                    <a:lnTo>
                      <a:pt x="39043" y="12410"/>
                    </a:lnTo>
                    <a:lnTo>
                      <a:pt x="34688" y="5951"/>
                    </a:lnTo>
                    <a:lnTo>
                      <a:pt x="28229" y="1596"/>
                    </a:lnTo>
                    <a:lnTo>
                      <a:pt x="20319" y="0"/>
                    </a:lnTo>
                    <a:close/>
                  </a:path>
                </a:pathLst>
              </a:custGeom>
              <a:solidFill>
                <a:srgbClr val="7A7F96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object 14">
                <a:extLst>
                  <a:ext uri="{FF2B5EF4-FFF2-40B4-BE49-F238E27FC236}">
                    <a16:creationId xmlns:a16="http://schemas.microsoft.com/office/drawing/2014/main" id="{1BFF1E5D-2BBB-D203-A976-00AC271BC08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8800" y="709168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17" name="object 15">
                <a:extLst>
                  <a:ext uri="{FF2B5EF4-FFF2-40B4-BE49-F238E27FC236}">
                    <a16:creationId xmlns:a16="http://schemas.microsoft.com/office/drawing/2014/main" id="{961619BE-FECA-1F19-9126-F69BAC0DFC63}"/>
                  </a:ext>
                </a:extLst>
              </p:cNvPr>
              <p:cNvSpPr/>
              <p:nvPr/>
            </p:nvSpPr>
            <p:spPr>
              <a:xfrm>
                <a:off x="1676400" y="7620000"/>
                <a:ext cx="40640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40640">
                    <a:moveTo>
                      <a:pt x="20319" y="0"/>
                    </a:moveTo>
                    <a:lnTo>
                      <a:pt x="12410" y="1596"/>
                    </a:lnTo>
                    <a:lnTo>
                      <a:pt x="5951" y="5951"/>
                    </a:lnTo>
                    <a:lnTo>
                      <a:pt x="1596" y="12410"/>
                    </a:lnTo>
                    <a:lnTo>
                      <a:pt x="0" y="20319"/>
                    </a:lnTo>
                    <a:lnTo>
                      <a:pt x="1596" y="28229"/>
                    </a:lnTo>
                    <a:lnTo>
                      <a:pt x="5951" y="34688"/>
                    </a:lnTo>
                    <a:lnTo>
                      <a:pt x="12410" y="39043"/>
                    </a:lnTo>
                    <a:lnTo>
                      <a:pt x="20319" y="40639"/>
                    </a:lnTo>
                    <a:lnTo>
                      <a:pt x="28229" y="39043"/>
                    </a:lnTo>
                    <a:lnTo>
                      <a:pt x="34688" y="34688"/>
                    </a:lnTo>
                    <a:lnTo>
                      <a:pt x="39043" y="28229"/>
                    </a:lnTo>
                    <a:lnTo>
                      <a:pt x="40639" y="20319"/>
                    </a:lnTo>
                    <a:lnTo>
                      <a:pt x="39043" y="12410"/>
                    </a:lnTo>
                    <a:lnTo>
                      <a:pt x="34688" y="5951"/>
                    </a:lnTo>
                    <a:lnTo>
                      <a:pt x="28229" y="1596"/>
                    </a:lnTo>
                    <a:lnTo>
                      <a:pt x="20319" y="0"/>
                    </a:lnTo>
                    <a:close/>
                  </a:path>
                </a:pathLst>
              </a:custGeom>
              <a:solidFill>
                <a:srgbClr val="7A7F96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D18D151D-79CF-B4FB-4F23-EB57B91980BB}"/>
                  </a:ext>
                </a:extLst>
              </p:cNvPr>
              <p:cNvSpPr/>
              <p:nvPr/>
            </p:nvSpPr>
            <p:spPr>
              <a:xfrm>
                <a:off x="1828800" y="7772400"/>
                <a:ext cx="521970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82879">
                    <a:moveTo>
                      <a:pt x="501175" y="0"/>
                    </a:moveTo>
                    <a:lnTo>
                      <a:pt x="20372" y="0"/>
                    </a:lnTo>
                    <a:lnTo>
                      <a:pt x="12442" y="1596"/>
                    </a:lnTo>
                    <a:lnTo>
                      <a:pt x="5966" y="5951"/>
                    </a:lnTo>
                    <a:lnTo>
                      <a:pt x="1600" y="12410"/>
                    </a:lnTo>
                    <a:lnTo>
                      <a:pt x="0" y="20319"/>
                    </a:lnTo>
                    <a:lnTo>
                      <a:pt x="0" y="162560"/>
                    </a:lnTo>
                    <a:lnTo>
                      <a:pt x="1600" y="170469"/>
                    </a:lnTo>
                    <a:lnTo>
                      <a:pt x="5966" y="176928"/>
                    </a:lnTo>
                    <a:lnTo>
                      <a:pt x="12442" y="181283"/>
                    </a:lnTo>
                    <a:lnTo>
                      <a:pt x="20372" y="182880"/>
                    </a:lnTo>
                    <a:lnTo>
                      <a:pt x="501175" y="182880"/>
                    </a:lnTo>
                    <a:lnTo>
                      <a:pt x="509104" y="181283"/>
                    </a:lnTo>
                    <a:lnTo>
                      <a:pt x="515579" y="176928"/>
                    </a:lnTo>
                    <a:lnTo>
                      <a:pt x="519945" y="170469"/>
                    </a:lnTo>
                    <a:lnTo>
                      <a:pt x="521545" y="162560"/>
                    </a:lnTo>
                    <a:lnTo>
                      <a:pt x="521545" y="91439"/>
                    </a:lnTo>
                    <a:lnTo>
                      <a:pt x="521545" y="20319"/>
                    </a:lnTo>
                    <a:lnTo>
                      <a:pt x="519945" y="12410"/>
                    </a:lnTo>
                    <a:lnTo>
                      <a:pt x="515579" y="5951"/>
                    </a:lnTo>
                    <a:lnTo>
                      <a:pt x="509104" y="1596"/>
                    </a:lnTo>
                    <a:lnTo>
                      <a:pt x="50117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id="{8077E8DA-005F-4223-4FDF-A5EFE2C57604}"/>
                </a:ext>
              </a:extLst>
            </p:cNvPr>
            <p:cNvSpPr txBox="1"/>
            <p:nvPr/>
          </p:nvSpPr>
          <p:spPr>
            <a:xfrm>
              <a:off x="1653539" y="4686299"/>
              <a:ext cx="1941195" cy="3258841"/>
            </a:xfrm>
            <a:prstGeom prst="rect">
              <a:avLst/>
            </a:prstGeom>
          </p:spPr>
          <p:txBody>
            <a:bodyPr vert="horz" wrap="square" lIns="0" tIns="736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80"/>
                </a:spcBef>
              </a:pPr>
              <a:r>
                <a:rPr lang="en-US" altLang="zh-CN" sz="1000" b="1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zh-CN" altLang="en-US" sz="1000" b="1" spc="-1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000" b="1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A:</a:t>
              </a:r>
              <a:r>
                <a:rPr lang="zh-CN" altLang="en-US" sz="1000" b="1" spc="-1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b="1" spc="-1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确认</a:t>
              </a:r>
              <a:r>
                <a:rPr lang="zh-CN" altLang="en-US" sz="1000" b="1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骨</a:t>
              </a:r>
              <a:r>
                <a:rPr sz="1000" b="1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架</a:t>
              </a:r>
              <a:r>
                <a:rPr sz="1000" b="1" spc="-48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1000" b="1" spc="4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必须完成</a:t>
              </a:r>
              <a:r>
                <a:rPr sz="1000" b="1" spc="-9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约</a:t>
              </a:r>
              <a:endParaRPr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480"/>
                </a:spcBef>
              </a:pPr>
              <a:r>
                <a:rPr sz="1000" spc="-2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sz="1000" spc="-1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b="1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分钟</a:t>
              </a:r>
              <a:r>
                <a:rPr sz="1000" b="1" spc="-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5260" marR="19685">
                <a:lnSpc>
                  <a:spcPct val="147400"/>
                </a:lnSpc>
                <a:spcBef>
                  <a:spcPts val="55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展示系统解析出的完整结构树</a:t>
              </a:r>
              <a:r>
                <a:rPr sz="950" spc="-7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Project</a:t>
              </a:r>
              <a:r>
                <a:rPr sz="950" spc="-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1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950" spc="-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B,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sz="950" spc="-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sz="950" spc="5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sz="950" spc="-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</a:t>
              </a:r>
              <a:r>
                <a:rPr sz="950" spc="-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每个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Unit下的</a:t>
              </a:r>
              <a:r>
                <a:rPr sz="950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5260" marR="78105">
                <a:lnSpc>
                  <a:spcPct val="147400"/>
                </a:lnSpc>
                <a:spcBef>
                  <a:spcPts val="32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来源标注</a:t>
              </a:r>
              <a:r>
                <a:rPr sz="950" spc="-6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  每个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950" spc="-7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</a:t>
              </a:r>
              <a:r>
                <a:rPr sz="950" spc="-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</a:t>
              </a:r>
              <a:r>
                <a:rPr sz="950" spc="2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旁显示</a:t>
              </a:r>
              <a:r>
                <a:rPr sz="950" spc="-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950" spc="-1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来⾃矩阵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5260">
                <a:lnSpc>
                  <a:spcPct val="100000"/>
                </a:lnSpc>
                <a:spcBef>
                  <a:spcPts val="54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⻚第X⾏</a:t>
              </a:r>
              <a:r>
                <a:rPr sz="950" spc="-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5260" marR="8255">
                <a:lnSpc>
                  <a:spcPct val="147400"/>
                </a:lnSpc>
                <a:spcBef>
                  <a:spcPts val="315"/>
                </a:spcBef>
                <a:tabLst>
                  <a:tab pos="1751330" algn="l"/>
                </a:tabLst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950" spc="-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操作</a:t>
              </a:r>
              <a:r>
                <a:rPr sz="950" spc="-71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</a:t>
              </a:r>
              <a:r>
                <a:rPr sz="950" spc="18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逐个</a:t>
              </a:r>
              <a:r>
                <a:rPr sz="950" spc="1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950" spc="-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</a:t>
              </a:r>
              <a:r>
                <a:rPr sz="950" spc="-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认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sz="950" spc="-7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</a:t>
              </a:r>
              <a:r>
                <a:rPr sz="950" spc="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或修改名称</a:t>
              </a:r>
              <a:r>
                <a:rPr sz="950" spc="-47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、</a:t>
              </a:r>
              <a:r>
                <a:rPr sz="950" spc="2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增删</a:t>
              </a:r>
              <a:r>
                <a:rPr sz="950" spc="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Component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65125">
                <a:lnSpc>
                  <a:spcPct val="100000"/>
                </a:lnSpc>
                <a:spcBef>
                  <a:spcPts val="86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低置信度项⽬⾼亮</a:t>
              </a:r>
              <a:r>
                <a:rPr sz="950" spc="-1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950" spc="-9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-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必须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5260">
                <a:lnSpc>
                  <a:spcPct val="100000"/>
                </a:lnSpc>
                <a:spcBef>
                  <a:spcPts val="540"/>
                </a:spcBef>
              </a:pPr>
              <a:r>
                <a:rPr sz="950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⼿动操作才能继续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5260">
                <a:lnSpc>
                  <a:spcPct val="100000"/>
                </a:lnSpc>
                <a:spcBef>
                  <a:spcPts val="86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确认⻣架后</a:t>
              </a:r>
              <a:r>
                <a:rPr sz="950" spc="-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项⽬⽴即进⼊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15900">
                <a:lnSpc>
                  <a:spcPct val="100000"/>
                </a:lnSpc>
                <a:spcBef>
                  <a:spcPts val="54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ACTIVE</a:t>
              </a:r>
              <a:r>
                <a:rPr sz="950" spc="-3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-4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状态， 裂变执⾏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B62DDBC1-F2DB-87F5-0C28-329F7745D51E}"/>
                </a:ext>
              </a:extLst>
            </p:cNvPr>
            <p:cNvSpPr/>
            <p:nvPr/>
          </p:nvSpPr>
          <p:spPr>
            <a:xfrm>
              <a:off x="3959014" y="4561840"/>
              <a:ext cx="2340610" cy="3708400"/>
            </a:xfrm>
            <a:custGeom>
              <a:avLst/>
              <a:gdLst/>
              <a:ahLst/>
              <a:cxnLst/>
              <a:rect l="l" t="t" r="r" b="b"/>
              <a:pathLst>
                <a:path w="2340610" h="3708400">
                  <a:moveTo>
                    <a:pt x="2258964" y="0"/>
                  </a:moveTo>
                  <a:lnTo>
                    <a:pt x="81220" y="0"/>
                  </a:lnTo>
                  <a:lnTo>
                    <a:pt x="49605" y="6387"/>
                  </a:lnTo>
                  <a:lnTo>
                    <a:pt x="23788" y="23806"/>
                  </a:lnTo>
                  <a:lnTo>
                    <a:pt x="6382" y="49642"/>
                  </a:lnTo>
                  <a:lnTo>
                    <a:pt x="0" y="81280"/>
                  </a:lnTo>
                  <a:lnTo>
                    <a:pt x="0" y="3627120"/>
                  </a:lnTo>
                  <a:lnTo>
                    <a:pt x="6382" y="3658757"/>
                  </a:lnTo>
                  <a:lnTo>
                    <a:pt x="23788" y="3684593"/>
                  </a:lnTo>
                  <a:lnTo>
                    <a:pt x="49605" y="3702012"/>
                  </a:lnTo>
                  <a:lnTo>
                    <a:pt x="81220" y="3708400"/>
                  </a:lnTo>
                  <a:lnTo>
                    <a:pt x="2258964" y="3708400"/>
                  </a:lnTo>
                  <a:lnTo>
                    <a:pt x="2290579" y="3702012"/>
                  </a:lnTo>
                  <a:lnTo>
                    <a:pt x="2296170" y="3698240"/>
                  </a:lnTo>
                  <a:lnTo>
                    <a:pt x="81227" y="3698240"/>
                  </a:lnTo>
                  <a:lnTo>
                    <a:pt x="53564" y="3692651"/>
                  </a:lnTo>
                  <a:lnTo>
                    <a:pt x="30974" y="3677409"/>
                  </a:lnTo>
                  <a:lnTo>
                    <a:pt x="15744" y="3654803"/>
                  </a:lnTo>
                  <a:lnTo>
                    <a:pt x="10159" y="3627120"/>
                  </a:lnTo>
                  <a:lnTo>
                    <a:pt x="10159" y="81280"/>
                  </a:lnTo>
                  <a:lnTo>
                    <a:pt x="15744" y="53596"/>
                  </a:lnTo>
                  <a:lnTo>
                    <a:pt x="30974" y="30990"/>
                  </a:lnTo>
                  <a:lnTo>
                    <a:pt x="53564" y="15748"/>
                  </a:lnTo>
                  <a:lnTo>
                    <a:pt x="81227" y="10160"/>
                  </a:lnTo>
                  <a:lnTo>
                    <a:pt x="2296170" y="10160"/>
                  </a:lnTo>
                  <a:lnTo>
                    <a:pt x="2290579" y="6387"/>
                  </a:lnTo>
                  <a:lnTo>
                    <a:pt x="2258964" y="0"/>
                  </a:lnTo>
                  <a:close/>
                </a:path>
                <a:path w="2340610" h="3708400">
                  <a:moveTo>
                    <a:pt x="2296170" y="10160"/>
                  </a:moveTo>
                  <a:lnTo>
                    <a:pt x="2258957" y="10160"/>
                  </a:lnTo>
                  <a:lnTo>
                    <a:pt x="2286620" y="15748"/>
                  </a:lnTo>
                  <a:lnTo>
                    <a:pt x="2309210" y="30990"/>
                  </a:lnTo>
                  <a:lnTo>
                    <a:pt x="2324440" y="53596"/>
                  </a:lnTo>
                  <a:lnTo>
                    <a:pt x="2330025" y="81280"/>
                  </a:lnTo>
                  <a:lnTo>
                    <a:pt x="2330025" y="3627120"/>
                  </a:lnTo>
                  <a:lnTo>
                    <a:pt x="2324440" y="3654803"/>
                  </a:lnTo>
                  <a:lnTo>
                    <a:pt x="2309210" y="3677409"/>
                  </a:lnTo>
                  <a:lnTo>
                    <a:pt x="2286620" y="3692651"/>
                  </a:lnTo>
                  <a:lnTo>
                    <a:pt x="2258957" y="3698240"/>
                  </a:lnTo>
                  <a:lnTo>
                    <a:pt x="2296170" y="3698240"/>
                  </a:lnTo>
                  <a:lnTo>
                    <a:pt x="2316396" y="3684593"/>
                  </a:lnTo>
                  <a:lnTo>
                    <a:pt x="2333803" y="3658757"/>
                  </a:lnTo>
                  <a:lnTo>
                    <a:pt x="2340185" y="3627120"/>
                  </a:lnTo>
                  <a:lnTo>
                    <a:pt x="2340185" y="81280"/>
                  </a:lnTo>
                  <a:lnTo>
                    <a:pt x="2333803" y="49642"/>
                  </a:lnTo>
                  <a:lnTo>
                    <a:pt x="2316396" y="23806"/>
                  </a:lnTo>
                  <a:lnTo>
                    <a:pt x="2296170" y="10160"/>
                  </a:lnTo>
                  <a:close/>
                </a:path>
              </a:pathLst>
            </a:custGeom>
            <a:solidFill>
              <a:srgbClr val="272B38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259D0AA6-CC5A-299B-CC6D-3CB24AF2E15A}"/>
                </a:ext>
              </a:extLst>
            </p:cNvPr>
            <p:cNvSpPr txBox="1"/>
            <p:nvPr/>
          </p:nvSpPr>
          <p:spPr>
            <a:xfrm>
              <a:off x="4137659" y="4686299"/>
              <a:ext cx="1845310" cy="41928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40000"/>
                </a:lnSpc>
                <a:spcBef>
                  <a:spcPts val="100"/>
                </a:spcBef>
              </a:pPr>
              <a:r>
                <a:rPr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sz="1000" spc="-14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000" spc="-14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 </a:t>
              </a:r>
              <a:r>
                <a:rPr sz="1000" spc="-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</a:t>
              </a:r>
              <a:r>
                <a:rPr sz="1000" spc="-14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b="1" spc="-1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确认 </a:t>
              </a:r>
              <a:r>
                <a:rPr sz="1000" spc="6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r>
                <a:rPr sz="1000" spc="-14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关联</a:t>
              </a:r>
              <a:r>
                <a:rPr sz="1000" b="1" spc="-48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1000" b="1" spc="8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可选</a:t>
              </a:r>
              <a:r>
                <a:rPr sz="1000" b="1" spc="-69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</a:t>
              </a:r>
              <a:r>
                <a:rPr sz="1000" b="1" spc="-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后续可补充</a:t>
              </a:r>
              <a:r>
                <a:rPr sz="1000" b="1" spc="-6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bject 25">
              <a:extLst>
                <a:ext uri="{FF2B5EF4-FFF2-40B4-BE49-F238E27FC236}">
                  <a16:creationId xmlns:a16="http://schemas.microsoft.com/office/drawing/2014/main" id="{38014C03-B35B-0340-5FA2-7AB1FA3721ED}"/>
                </a:ext>
              </a:extLst>
            </p:cNvPr>
            <p:cNvSpPr txBox="1"/>
            <p:nvPr/>
          </p:nvSpPr>
          <p:spPr>
            <a:xfrm>
              <a:off x="4300220" y="5183124"/>
              <a:ext cx="1816735" cy="2291781"/>
            </a:xfrm>
            <a:prstGeom prst="rect">
              <a:avLst/>
            </a:prstGeom>
          </p:spPr>
          <p:txBody>
            <a:bodyPr vert="horz" wrap="square" lIns="0" tIns="806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35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展示每个 Unit</a:t>
              </a:r>
              <a:r>
                <a:rPr sz="950" spc="-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的内容关联</a:t>
              </a:r>
              <a:r>
                <a:rPr sz="950" spc="-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  哪⼏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540"/>
                </a:spcBef>
              </a:pPr>
              <a:r>
                <a:rPr sz="950" spc="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⻚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Slide</a:t>
              </a:r>
              <a:r>
                <a:rPr sz="950" spc="-7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被归⼊这个 </a:t>
              </a:r>
              <a:r>
                <a:rPr sz="950" spc="-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860"/>
                </a:spcBef>
              </a:pPr>
              <a:r>
                <a:rPr sz="950" spc="-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每⼀⻚关联旁显示预览缩略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224790">
                <a:lnSpc>
                  <a:spcPct val="147400"/>
                </a:lnSpc>
              </a:pPr>
              <a:r>
                <a:rPr sz="950" spc="-53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950" spc="3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EEBOM</a:t>
              </a:r>
              <a:r>
                <a:rPr sz="950" spc="-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⾏数 </a:t>
              </a:r>
              <a:r>
                <a:rPr sz="950" spc="-114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MEBOM</a:t>
              </a:r>
              <a:r>
                <a:rPr sz="950" spc="-8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-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⾏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数</a:t>
              </a:r>
              <a:r>
                <a:rPr sz="950" spc="-64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86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950" spc="-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可拖拽调整</a:t>
              </a:r>
              <a:r>
                <a:rPr sz="950" spc="-6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：  将某⻚移⼊另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540"/>
                </a:spcBef>
              </a:pPr>
              <a:r>
                <a:rPr sz="950" spc="-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⼀个 </a:t>
              </a:r>
              <a:r>
                <a:rPr sz="950" spc="-6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Unit</a:t>
              </a:r>
              <a:r>
                <a:rPr sz="950" spc="2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</a:t>
              </a:r>
              <a:r>
                <a:rPr sz="950" spc="2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或标记为⽆关</a:t>
              </a:r>
              <a:endParaRPr lang="en-US" sz="950" spc="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540"/>
                </a:spcBef>
              </a:pPr>
              <a:r>
                <a:rPr sz="95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UNASSIGNED</a:t>
              </a:r>
              <a:r>
                <a:rPr sz="950" spc="-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spc="-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⻚⾯必须 </a:t>
              </a:r>
              <a:r>
                <a:rPr sz="950" spc="-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620"/>
                </a:spcBef>
              </a:pPr>
              <a:r>
                <a:rPr sz="950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⼿动指定或忽略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860"/>
                </a:spcBef>
              </a:pP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sz="950" spc="-9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sz="950" spc="-9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9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不完成不阻塞裂变</a:t>
              </a:r>
              <a:r>
                <a:rPr sz="950" spc="-7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 但 </a:t>
              </a:r>
              <a:r>
                <a:rPr sz="950" spc="-25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IE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540"/>
                </a:spcBef>
              </a:pPr>
              <a:r>
                <a:rPr sz="950" spc="-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配置路由前需要完成</a:t>
              </a:r>
              <a:endParaRPr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C0BF34-7496-1C02-D135-3A209F2A5789}"/>
              </a:ext>
            </a:extLst>
          </p:cNvPr>
          <p:cNvGrpSpPr/>
          <p:nvPr/>
        </p:nvGrpSpPr>
        <p:grpSpPr>
          <a:xfrm>
            <a:off x="5907176" y="1869121"/>
            <a:ext cx="4826000" cy="1452880"/>
            <a:chOff x="1473200" y="457200"/>
            <a:chExt cx="4826000" cy="1452880"/>
          </a:xfrm>
        </p:grpSpPr>
        <p:sp>
          <p:nvSpPr>
            <p:cNvPr id="20" name="object 2">
              <a:extLst>
                <a:ext uri="{FF2B5EF4-FFF2-40B4-BE49-F238E27FC236}">
                  <a16:creationId xmlns:a16="http://schemas.microsoft.com/office/drawing/2014/main" id="{66B70E4C-942E-57B5-AFC8-45D08E03F63A}"/>
                </a:ext>
              </a:extLst>
            </p:cNvPr>
            <p:cNvSpPr/>
            <p:nvPr/>
          </p:nvSpPr>
          <p:spPr>
            <a:xfrm>
              <a:off x="1473200" y="457200"/>
              <a:ext cx="4826000" cy="1452880"/>
            </a:xfrm>
            <a:custGeom>
              <a:avLst/>
              <a:gdLst/>
              <a:ahLst/>
              <a:cxnLst/>
              <a:rect l="l" t="t" r="r" b="b"/>
              <a:pathLst>
                <a:path w="4826000" h="1452880">
                  <a:moveTo>
                    <a:pt x="4744720" y="0"/>
                  </a:moveTo>
                  <a:lnTo>
                    <a:pt x="81280" y="0"/>
                  </a:lnTo>
                  <a:lnTo>
                    <a:pt x="49642" y="6387"/>
                  </a:lnTo>
                  <a:lnTo>
                    <a:pt x="23806" y="23806"/>
                  </a:lnTo>
                  <a:lnTo>
                    <a:pt x="6387" y="49642"/>
                  </a:lnTo>
                  <a:lnTo>
                    <a:pt x="0" y="81279"/>
                  </a:lnTo>
                  <a:lnTo>
                    <a:pt x="0" y="1371600"/>
                  </a:lnTo>
                  <a:lnTo>
                    <a:pt x="6387" y="1403237"/>
                  </a:lnTo>
                  <a:lnTo>
                    <a:pt x="23806" y="1429073"/>
                  </a:lnTo>
                  <a:lnTo>
                    <a:pt x="49642" y="1446492"/>
                  </a:lnTo>
                  <a:lnTo>
                    <a:pt x="81280" y="1452879"/>
                  </a:lnTo>
                  <a:lnTo>
                    <a:pt x="4744720" y="1452879"/>
                  </a:lnTo>
                  <a:lnTo>
                    <a:pt x="4776357" y="1446492"/>
                  </a:lnTo>
                  <a:lnTo>
                    <a:pt x="4781953" y="1442720"/>
                  </a:lnTo>
                  <a:lnTo>
                    <a:pt x="81280" y="1442720"/>
                  </a:lnTo>
                  <a:lnTo>
                    <a:pt x="53596" y="1437131"/>
                  </a:lnTo>
                  <a:lnTo>
                    <a:pt x="30990" y="1421889"/>
                  </a:lnTo>
                  <a:lnTo>
                    <a:pt x="15748" y="1399283"/>
                  </a:lnTo>
                  <a:lnTo>
                    <a:pt x="10159" y="1371600"/>
                  </a:lnTo>
                  <a:lnTo>
                    <a:pt x="10159" y="81279"/>
                  </a:lnTo>
                  <a:lnTo>
                    <a:pt x="15748" y="53596"/>
                  </a:lnTo>
                  <a:lnTo>
                    <a:pt x="30990" y="30990"/>
                  </a:lnTo>
                  <a:lnTo>
                    <a:pt x="53596" y="15748"/>
                  </a:lnTo>
                  <a:lnTo>
                    <a:pt x="81280" y="10159"/>
                  </a:lnTo>
                  <a:lnTo>
                    <a:pt x="4781953" y="10159"/>
                  </a:lnTo>
                  <a:lnTo>
                    <a:pt x="4776357" y="6387"/>
                  </a:lnTo>
                  <a:lnTo>
                    <a:pt x="4744720" y="0"/>
                  </a:lnTo>
                  <a:close/>
                </a:path>
                <a:path w="4826000" h="1452880">
                  <a:moveTo>
                    <a:pt x="4781953" y="10159"/>
                  </a:moveTo>
                  <a:lnTo>
                    <a:pt x="4744720" y="10159"/>
                  </a:lnTo>
                  <a:lnTo>
                    <a:pt x="4772403" y="15748"/>
                  </a:lnTo>
                  <a:lnTo>
                    <a:pt x="4795009" y="30990"/>
                  </a:lnTo>
                  <a:lnTo>
                    <a:pt x="4810251" y="53596"/>
                  </a:lnTo>
                  <a:lnTo>
                    <a:pt x="4815840" y="81279"/>
                  </a:lnTo>
                  <a:lnTo>
                    <a:pt x="4815840" y="1371600"/>
                  </a:lnTo>
                  <a:lnTo>
                    <a:pt x="4810251" y="1399283"/>
                  </a:lnTo>
                  <a:lnTo>
                    <a:pt x="4795009" y="1421889"/>
                  </a:lnTo>
                  <a:lnTo>
                    <a:pt x="4772403" y="1437131"/>
                  </a:lnTo>
                  <a:lnTo>
                    <a:pt x="4744720" y="1442720"/>
                  </a:lnTo>
                  <a:lnTo>
                    <a:pt x="4781953" y="1442720"/>
                  </a:lnTo>
                  <a:lnTo>
                    <a:pt x="4802193" y="1429073"/>
                  </a:lnTo>
                  <a:lnTo>
                    <a:pt x="4819612" y="1403237"/>
                  </a:lnTo>
                  <a:lnTo>
                    <a:pt x="4826000" y="1371600"/>
                  </a:lnTo>
                  <a:lnTo>
                    <a:pt x="4826000" y="81279"/>
                  </a:lnTo>
                  <a:lnTo>
                    <a:pt x="4819612" y="49642"/>
                  </a:lnTo>
                  <a:lnTo>
                    <a:pt x="4802193" y="23806"/>
                  </a:lnTo>
                  <a:lnTo>
                    <a:pt x="4781953" y="10159"/>
                  </a:lnTo>
                  <a:close/>
                </a:path>
              </a:pathLst>
            </a:custGeom>
            <a:solidFill>
              <a:srgbClr val="1A664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69C118E6-077A-9A35-35AA-714D46F999DA}"/>
                </a:ext>
              </a:extLst>
            </p:cNvPr>
            <p:cNvSpPr txBox="1"/>
            <p:nvPr/>
          </p:nvSpPr>
          <p:spPr>
            <a:xfrm>
              <a:off x="1988820" y="617219"/>
              <a:ext cx="4049395" cy="67069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zh-CN" altLang="en-US" sz="1000" b="1" spc="-5" dirty="0">
                  <a:latin typeface="Calibri" panose="020F0502020204030204" pitchFamily="34" charset="0"/>
                  <a:cs typeface="Calibri" panose="020F0502020204030204" pitchFamily="34" charset="0"/>
                </a:rPr>
                <a:t>这套方案能跑通的核心原因</a:t>
              </a:r>
              <a:endParaRPr lang="en-US" altLang="zh-CN" sz="1000" b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1050" spc="-15" dirty="0" err="1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不依赖</a:t>
              </a:r>
              <a:r>
                <a:rPr sz="1050" spc="-55" dirty="0" err="1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"AI</a:t>
              </a:r>
              <a:r>
                <a:rPr sz="1050" spc="-13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50" spc="-2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读懂 </a:t>
              </a:r>
              <a:r>
                <a:rPr sz="1050" spc="3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BOM</a:t>
              </a:r>
              <a:r>
                <a:rPr sz="1050" spc="-13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50" spc="-2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内容</a:t>
              </a:r>
              <a:r>
                <a:rPr sz="1050" spc="-4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1050" spc="-2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来判断结构</a:t>
              </a:r>
              <a:r>
                <a:rPr sz="1050" spc="-12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——</a:t>
              </a:r>
              <a:r>
                <a:rPr sz="1050" spc="-2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⽽是依赖</a:t>
              </a:r>
              <a:r>
                <a:rPr sz="1050" spc="-4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1050" spc="-2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产品矩阵⻚表  格</a:t>
              </a:r>
              <a:r>
                <a:rPr sz="1050" spc="-4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1050" spc="-2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和</a:t>
              </a:r>
              <a:r>
                <a:rPr sz="1050" spc="-4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1050" spc="-2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分组标题⻚</a:t>
              </a:r>
              <a:r>
                <a:rPr sz="1050" spc="-4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sz="1050" spc="-2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这两个在 </a:t>
              </a:r>
              <a:r>
                <a:rPr sz="1050" spc="1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RFQ</a:t>
              </a:r>
              <a:r>
                <a:rPr sz="1050" spc="-13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5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PPT</a:t>
              </a:r>
              <a:r>
                <a:rPr sz="1050" spc="-13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50" spc="-6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中⼏乎必然存在的结构性锚点。只</a:t>
              </a:r>
              <a:r>
                <a:rPr sz="1050" spc="-3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要 </a:t>
              </a:r>
              <a:r>
                <a:rPr sz="1050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PPT</a:t>
              </a:r>
              <a:r>
                <a:rPr sz="1050" spc="-13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50" spc="-2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有这两类⻚⾯</a:t>
              </a:r>
              <a:r>
                <a:rPr sz="1050" spc="-7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系统就能可靠运⾏。 </a:t>
              </a:r>
              <a:r>
                <a:rPr sz="1050" spc="-105" dirty="0">
                  <a:solidFill>
                    <a:srgbClr val="5A8C6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⼈⼯介⼊是合理的。</a:t>
              </a:r>
              <a:endParaRPr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93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E71DE13-939F-4B53-4F1A-2AFB014AA099}"/>
              </a:ext>
            </a:extLst>
          </p:cNvPr>
          <p:cNvSpPr txBox="1"/>
          <p:nvPr/>
        </p:nvSpPr>
        <p:spPr>
          <a:xfrm>
            <a:off x="606005" y="242747"/>
            <a:ext cx="6094562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30"/>
              </a:spcBef>
              <a:tabLst>
                <a:tab pos="377825" algn="l"/>
              </a:tabLst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项⽬状态机设计 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系统不因信息不全⽽卡死</a:t>
            </a:r>
            <a:endParaRPr lang="en-US" altLang="zh-CN" sz="16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30"/>
              </a:spcBef>
              <a:tabLst>
                <a:tab pos="377825" algn="l"/>
              </a:tabLst>
            </a:pPr>
            <a:r>
              <a:rPr lang="zh-CN" altLang="en-US" sz="1400" spc="-25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引⼊明确的项⽬状态</a:t>
            </a:r>
            <a:r>
              <a:rPr lang="zh-CN" altLang="en-US" sz="1400" spc="-90" dirty="0">
                <a:solidFill>
                  <a:schemeClr val="bg2">
                    <a:lumMod val="25000"/>
                  </a:schemeClr>
                </a:solidFill>
                <a:latin typeface="Microsoft JhengHei"/>
                <a:cs typeface="Microsoft JhengHei"/>
              </a:rPr>
              <a:t>，  每个状态允许的操作和解锁条件精确定义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BDEDAAF-4AC4-FD04-ABE4-92D5E7326901}"/>
              </a:ext>
            </a:extLst>
          </p:cNvPr>
          <p:cNvSpPr/>
          <p:nvPr/>
        </p:nvSpPr>
        <p:spPr>
          <a:xfrm>
            <a:off x="680598" y="840391"/>
            <a:ext cx="4700727" cy="999610"/>
          </a:xfrm>
          <a:custGeom>
            <a:avLst/>
            <a:gdLst/>
            <a:ahLst/>
            <a:cxnLst/>
            <a:rect l="l" t="t" r="r" b="b"/>
            <a:pathLst>
              <a:path w="4744720" h="3637279">
                <a:moveTo>
                  <a:pt x="4683760" y="0"/>
                </a:moveTo>
                <a:lnTo>
                  <a:pt x="60959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59"/>
                </a:lnTo>
                <a:lnTo>
                  <a:pt x="0" y="3576320"/>
                </a:lnTo>
                <a:lnTo>
                  <a:pt x="4790" y="3600048"/>
                </a:lnTo>
                <a:lnTo>
                  <a:pt x="17854" y="3619425"/>
                </a:lnTo>
                <a:lnTo>
                  <a:pt x="37231" y="3632489"/>
                </a:lnTo>
                <a:lnTo>
                  <a:pt x="60959" y="3637279"/>
                </a:lnTo>
                <a:lnTo>
                  <a:pt x="4683760" y="3637279"/>
                </a:lnTo>
                <a:lnTo>
                  <a:pt x="4707488" y="3632489"/>
                </a:lnTo>
                <a:lnTo>
                  <a:pt x="4715452" y="3627120"/>
                </a:lnTo>
                <a:lnTo>
                  <a:pt x="60959" y="3627120"/>
                </a:lnTo>
                <a:lnTo>
                  <a:pt x="41186" y="3623127"/>
                </a:lnTo>
                <a:lnTo>
                  <a:pt x="25039" y="3612240"/>
                </a:lnTo>
                <a:lnTo>
                  <a:pt x="14152" y="3596093"/>
                </a:lnTo>
                <a:lnTo>
                  <a:pt x="10159" y="3576320"/>
                </a:lnTo>
                <a:lnTo>
                  <a:pt x="10159" y="60959"/>
                </a:lnTo>
                <a:lnTo>
                  <a:pt x="14152" y="41186"/>
                </a:lnTo>
                <a:lnTo>
                  <a:pt x="25039" y="25039"/>
                </a:lnTo>
                <a:lnTo>
                  <a:pt x="41186" y="14152"/>
                </a:lnTo>
                <a:lnTo>
                  <a:pt x="60959" y="10159"/>
                </a:lnTo>
                <a:lnTo>
                  <a:pt x="4715452" y="10159"/>
                </a:lnTo>
                <a:lnTo>
                  <a:pt x="4707488" y="4790"/>
                </a:lnTo>
                <a:lnTo>
                  <a:pt x="4683760" y="0"/>
                </a:lnTo>
                <a:close/>
              </a:path>
              <a:path w="4744720" h="3637279">
                <a:moveTo>
                  <a:pt x="4715452" y="10159"/>
                </a:moveTo>
                <a:lnTo>
                  <a:pt x="4683760" y="10159"/>
                </a:lnTo>
                <a:lnTo>
                  <a:pt x="4703533" y="14152"/>
                </a:lnTo>
                <a:lnTo>
                  <a:pt x="4719680" y="25039"/>
                </a:lnTo>
                <a:lnTo>
                  <a:pt x="4730567" y="41186"/>
                </a:lnTo>
                <a:lnTo>
                  <a:pt x="4734560" y="60959"/>
                </a:lnTo>
                <a:lnTo>
                  <a:pt x="4734560" y="3576320"/>
                </a:lnTo>
                <a:lnTo>
                  <a:pt x="4730567" y="3596093"/>
                </a:lnTo>
                <a:lnTo>
                  <a:pt x="4719680" y="3612240"/>
                </a:lnTo>
                <a:lnTo>
                  <a:pt x="4703533" y="3623127"/>
                </a:lnTo>
                <a:lnTo>
                  <a:pt x="4683760" y="3627120"/>
                </a:lnTo>
                <a:lnTo>
                  <a:pt x="4715452" y="3627120"/>
                </a:lnTo>
                <a:lnTo>
                  <a:pt x="4726865" y="3619425"/>
                </a:lnTo>
                <a:lnTo>
                  <a:pt x="4739929" y="3600048"/>
                </a:lnTo>
                <a:lnTo>
                  <a:pt x="4744720" y="3576320"/>
                </a:lnTo>
                <a:lnTo>
                  <a:pt x="4744720" y="60959"/>
                </a:lnTo>
                <a:lnTo>
                  <a:pt x="4739929" y="37231"/>
                </a:lnTo>
                <a:lnTo>
                  <a:pt x="4726865" y="17854"/>
                </a:lnTo>
                <a:lnTo>
                  <a:pt x="4715452" y="10159"/>
                </a:lnTo>
                <a:close/>
              </a:path>
            </a:pathLst>
          </a:custGeom>
          <a:solidFill>
            <a:srgbClr val="D0CEC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73B9668-09F8-41CA-5E99-E6A8648E3713}"/>
              </a:ext>
            </a:extLst>
          </p:cNvPr>
          <p:cNvGrpSpPr/>
          <p:nvPr/>
        </p:nvGrpSpPr>
        <p:grpSpPr>
          <a:xfrm>
            <a:off x="814493" y="1073532"/>
            <a:ext cx="4426254" cy="638514"/>
            <a:chOff x="814493" y="1228107"/>
            <a:chExt cx="4426254" cy="63851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5DB17C9-C266-5457-3D3D-2CC3208DAAB4}"/>
                </a:ext>
              </a:extLst>
            </p:cNvPr>
            <p:cNvGrpSpPr/>
            <p:nvPr/>
          </p:nvGrpSpPr>
          <p:grpSpPr>
            <a:xfrm>
              <a:off x="814493" y="1379079"/>
              <a:ext cx="614172" cy="167995"/>
              <a:chOff x="1686560" y="2188636"/>
              <a:chExt cx="614172" cy="167995"/>
            </a:xfrm>
          </p:grpSpPr>
          <p:pic>
            <p:nvPicPr>
              <p:cNvPr id="5" name="object 4">
                <a:extLst>
                  <a:ext uri="{FF2B5EF4-FFF2-40B4-BE49-F238E27FC236}">
                    <a16:creationId xmlns:a16="http://schemas.microsoft.com/office/drawing/2014/main" id="{9B63D919-2E05-D71A-2545-7BCB14F59FE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86560" y="2201336"/>
                <a:ext cx="152400" cy="152400"/>
              </a:xfrm>
              <a:prstGeom prst="rect">
                <a:avLst/>
              </a:prstGeom>
            </p:spPr>
          </p:pic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7FCAAA69-EFCD-0F71-8B16-5235CC3E7345}"/>
                  </a:ext>
                </a:extLst>
              </p:cNvPr>
              <p:cNvSpPr txBox="1"/>
              <p:nvPr/>
            </p:nvSpPr>
            <p:spPr>
              <a:xfrm>
                <a:off x="1909572" y="2188636"/>
                <a:ext cx="391160" cy="167995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000" b="1" spc="-1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SHELL</a:t>
                </a:r>
                <a:endPara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00312D02-4E5C-AE9E-5DD5-58B0316976FD}"/>
                </a:ext>
              </a:extLst>
            </p:cNvPr>
            <p:cNvSpPr txBox="1"/>
            <p:nvPr/>
          </p:nvSpPr>
          <p:spPr>
            <a:xfrm>
              <a:off x="4095031" y="1228107"/>
              <a:ext cx="1145716" cy="46993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5080">
                <a:lnSpc>
                  <a:spcPct val="156100"/>
                </a:lnSpc>
                <a:spcBef>
                  <a:spcPts val="130"/>
                </a:spcBef>
              </a:pPr>
              <a:r>
                <a:rPr sz="1000" spc="18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RFQ_PARSING</a:t>
              </a:r>
              <a:r>
                <a:rPr sz="1000" spc="-24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-47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1000" spc="29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1000" spc="-1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上传后⾃动</a:t>
              </a:r>
              <a:r>
                <a:rPr sz="100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转</a:t>
              </a:r>
              <a:r>
                <a:rPr lang="en-US" sz="1000" spc="-57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zh-CN" altLang="en-US" sz="1000" spc="-57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解析 </a:t>
              </a:r>
              <a:endPara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088F6245-152B-D258-AFFF-016D33167623}"/>
                </a:ext>
              </a:extLst>
            </p:cNvPr>
            <p:cNvSpPr txBox="1"/>
            <p:nvPr/>
          </p:nvSpPr>
          <p:spPr>
            <a:xfrm>
              <a:off x="2086691" y="1228176"/>
              <a:ext cx="1408008" cy="6384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62230">
                <a:lnSpc>
                  <a:spcPct val="140000"/>
                </a:lnSpc>
                <a:spcBef>
                  <a:spcPts val="100"/>
                </a:spcBef>
              </a:pP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有 </a:t>
              </a:r>
              <a:r>
                <a:rPr sz="1000" spc="-25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PM可操</a:t>
              </a:r>
              <a:r>
                <a:rPr sz="1000" spc="-8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作</a:t>
              </a:r>
              <a:r>
                <a:rPr sz="1000" spc="-8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其</a:t>
              </a:r>
              <a:r>
                <a:rPr sz="1000" spc="-2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他⼈员</a:t>
              </a:r>
              <a:endPara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>
                <a:lnSpc>
                  <a:spcPct val="140000"/>
                </a:lnSpc>
              </a:pP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看到"等待</a:t>
              </a:r>
              <a:r>
                <a:rPr sz="1000" spc="-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ME上传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1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RFQ</a:t>
              </a:r>
              <a:r>
                <a:rPr sz="100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"提</a:t>
              </a:r>
              <a:r>
                <a:rPr sz="1000" spc="-285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示</a:t>
              </a:r>
              <a:r>
                <a:rPr sz="1000" spc="-28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。</a:t>
              </a:r>
              <a:endPara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6F1878-F760-2E55-8483-811190AC6940}"/>
              </a:ext>
            </a:extLst>
          </p:cNvPr>
          <p:cNvGrpSpPr/>
          <p:nvPr/>
        </p:nvGrpSpPr>
        <p:grpSpPr>
          <a:xfrm>
            <a:off x="837898" y="2282603"/>
            <a:ext cx="1351881" cy="160300"/>
            <a:chOff x="847651" y="4176891"/>
            <a:chExt cx="1351881" cy="160300"/>
          </a:xfrm>
        </p:grpSpPr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B570C273-147F-180A-E2B5-34D0B7B2611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651" y="4189591"/>
              <a:ext cx="151416" cy="147600"/>
            </a:xfrm>
            <a:prstGeom prst="rect">
              <a:avLst/>
            </a:prstGeom>
          </p:spPr>
        </p:pic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0322375-7875-10EA-7B95-13AED36D8605}"/>
                </a:ext>
              </a:extLst>
            </p:cNvPr>
            <p:cNvSpPr txBox="1"/>
            <p:nvPr/>
          </p:nvSpPr>
          <p:spPr>
            <a:xfrm>
              <a:off x="1037505" y="4176891"/>
              <a:ext cx="1162027" cy="16030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950" b="1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RFQ_PARSING</a:t>
              </a:r>
              <a:endParaRPr sz="9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50B79E83-32F1-B918-48C1-C83CA43C5328}"/>
              </a:ext>
            </a:extLst>
          </p:cNvPr>
          <p:cNvSpPr txBox="1"/>
          <p:nvPr/>
        </p:nvSpPr>
        <p:spPr>
          <a:xfrm>
            <a:off x="2095598" y="2059708"/>
            <a:ext cx="2048998" cy="207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正在解析 </a:t>
            </a:r>
            <a:r>
              <a:rPr sz="1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PPT。所有⼈只读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。</a:t>
            </a: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2804D79-FE84-3E80-E923-D256AD190622}"/>
              </a:ext>
            </a:extLst>
          </p:cNvPr>
          <p:cNvSpPr txBox="1"/>
          <p:nvPr/>
        </p:nvSpPr>
        <p:spPr>
          <a:xfrm>
            <a:off x="2095598" y="2327601"/>
            <a:ext cx="1653024" cy="432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000" spc="-3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前端显示解析进度</a:t>
            </a:r>
            <a:r>
              <a:rPr sz="1000" spc="-28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条。</a:t>
            </a:r>
            <a:r>
              <a:rPr sz="1000" spc="-25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预计</a:t>
            </a:r>
            <a:r>
              <a:rPr sz="1000" spc="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spc="6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000" spc="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30-</a:t>
            </a:r>
            <a:r>
              <a:rPr sz="10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</a:t>
            </a:r>
            <a:r>
              <a:rPr sz="1000" spc="-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秒完</a:t>
            </a:r>
            <a:r>
              <a:rPr sz="1000" spc="-28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成。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A44C3256-D179-95F3-C8D3-2FF3D1BC6C5C}"/>
              </a:ext>
            </a:extLst>
          </p:cNvPr>
          <p:cNvSpPr/>
          <p:nvPr/>
        </p:nvSpPr>
        <p:spPr>
          <a:xfrm>
            <a:off x="680598" y="1886755"/>
            <a:ext cx="4700727" cy="996471"/>
          </a:xfrm>
          <a:custGeom>
            <a:avLst/>
            <a:gdLst/>
            <a:ahLst/>
            <a:cxnLst/>
            <a:rect l="l" t="t" r="r" b="b"/>
            <a:pathLst>
              <a:path w="4744720" h="3637279">
                <a:moveTo>
                  <a:pt x="4683760" y="0"/>
                </a:moveTo>
                <a:lnTo>
                  <a:pt x="60959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59"/>
                </a:lnTo>
                <a:lnTo>
                  <a:pt x="0" y="3576320"/>
                </a:lnTo>
                <a:lnTo>
                  <a:pt x="4790" y="3600048"/>
                </a:lnTo>
                <a:lnTo>
                  <a:pt x="17854" y="3619425"/>
                </a:lnTo>
                <a:lnTo>
                  <a:pt x="37231" y="3632489"/>
                </a:lnTo>
                <a:lnTo>
                  <a:pt x="60959" y="3637279"/>
                </a:lnTo>
                <a:lnTo>
                  <a:pt x="4683760" y="3637279"/>
                </a:lnTo>
                <a:lnTo>
                  <a:pt x="4707488" y="3632489"/>
                </a:lnTo>
                <a:lnTo>
                  <a:pt x="4715452" y="3627120"/>
                </a:lnTo>
                <a:lnTo>
                  <a:pt x="60959" y="3627120"/>
                </a:lnTo>
                <a:lnTo>
                  <a:pt x="41186" y="3623127"/>
                </a:lnTo>
                <a:lnTo>
                  <a:pt x="25039" y="3612240"/>
                </a:lnTo>
                <a:lnTo>
                  <a:pt x="14152" y="3596093"/>
                </a:lnTo>
                <a:lnTo>
                  <a:pt x="10159" y="3576320"/>
                </a:lnTo>
                <a:lnTo>
                  <a:pt x="10159" y="60959"/>
                </a:lnTo>
                <a:lnTo>
                  <a:pt x="14152" y="41186"/>
                </a:lnTo>
                <a:lnTo>
                  <a:pt x="25039" y="25039"/>
                </a:lnTo>
                <a:lnTo>
                  <a:pt x="41186" y="14152"/>
                </a:lnTo>
                <a:lnTo>
                  <a:pt x="60959" y="10159"/>
                </a:lnTo>
                <a:lnTo>
                  <a:pt x="4715452" y="10159"/>
                </a:lnTo>
                <a:lnTo>
                  <a:pt x="4707488" y="4790"/>
                </a:lnTo>
                <a:lnTo>
                  <a:pt x="4683760" y="0"/>
                </a:lnTo>
                <a:close/>
              </a:path>
              <a:path w="4744720" h="3637279">
                <a:moveTo>
                  <a:pt x="4715452" y="10159"/>
                </a:moveTo>
                <a:lnTo>
                  <a:pt x="4683760" y="10159"/>
                </a:lnTo>
                <a:lnTo>
                  <a:pt x="4703533" y="14152"/>
                </a:lnTo>
                <a:lnTo>
                  <a:pt x="4719680" y="25039"/>
                </a:lnTo>
                <a:lnTo>
                  <a:pt x="4730567" y="41186"/>
                </a:lnTo>
                <a:lnTo>
                  <a:pt x="4734560" y="60959"/>
                </a:lnTo>
                <a:lnTo>
                  <a:pt x="4734560" y="3576320"/>
                </a:lnTo>
                <a:lnTo>
                  <a:pt x="4730567" y="3596093"/>
                </a:lnTo>
                <a:lnTo>
                  <a:pt x="4719680" y="3612240"/>
                </a:lnTo>
                <a:lnTo>
                  <a:pt x="4703533" y="3623127"/>
                </a:lnTo>
                <a:lnTo>
                  <a:pt x="4683760" y="3627120"/>
                </a:lnTo>
                <a:lnTo>
                  <a:pt x="4715452" y="3627120"/>
                </a:lnTo>
                <a:lnTo>
                  <a:pt x="4726865" y="3619425"/>
                </a:lnTo>
                <a:lnTo>
                  <a:pt x="4739929" y="3600048"/>
                </a:lnTo>
                <a:lnTo>
                  <a:pt x="4744720" y="3576320"/>
                </a:lnTo>
                <a:lnTo>
                  <a:pt x="4744720" y="60959"/>
                </a:lnTo>
                <a:lnTo>
                  <a:pt x="4739929" y="37231"/>
                </a:lnTo>
                <a:lnTo>
                  <a:pt x="4726865" y="17854"/>
                </a:lnTo>
                <a:lnTo>
                  <a:pt x="4715452" y="10159"/>
                </a:lnTo>
                <a:close/>
              </a:path>
            </a:pathLst>
          </a:custGeom>
          <a:solidFill>
            <a:srgbClr val="D0CEC8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77981B7-0E48-1F3D-1DD7-DEF17237FF3A}"/>
              </a:ext>
            </a:extLst>
          </p:cNvPr>
          <p:cNvSpPr txBox="1"/>
          <p:nvPr/>
        </p:nvSpPr>
        <p:spPr>
          <a:xfrm>
            <a:off x="4068607" y="2046156"/>
            <a:ext cx="124537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zh-CN" sz="1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PENDING_CoNFIRM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解析完成）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或  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PARSE_FAILED 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失败）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883D23C-9A01-1183-DAEC-2ADB5AF2A4B2}"/>
              </a:ext>
            </a:extLst>
          </p:cNvPr>
          <p:cNvGrpSpPr/>
          <p:nvPr/>
        </p:nvGrpSpPr>
        <p:grpSpPr>
          <a:xfrm>
            <a:off x="673946" y="2970952"/>
            <a:ext cx="4707379" cy="989399"/>
            <a:chOff x="673738" y="3343252"/>
            <a:chExt cx="4707379" cy="989399"/>
          </a:xfrm>
        </p:grpSpPr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F1BC7A00-C26F-94A9-1BCF-54405D9D5247}"/>
                </a:ext>
              </a:extLst>
            </p:cNvPr>
            <p:cNvSpPr/>
            <p:nvPr/>
          </p:nvSpPr>
          <p:spPr>
            <a:xfrm>
              <a:off x="673738" y="3343252"/>
              <a:ext cx="4707379" cy="989399"/>
            </a:xfrm>
            <a:custGeom>
              <a:avLst/>
              <a:gdLst/>
              <a:ahLst/>
              <a:cxnLst/>
              <a:rect l="l" t="t" r="r" b="b"/>
              <a:pathLst>
                <a:path w="4744720" h="2570480">
                  <a:moveTo>
                    <a:pt x="4683760" y="0"/>
                  </a:moveTo>
                  <a:lnTo>
                    <a:pt x="60959" y="0"/>
                  </a:lnTo>
                  <a:lnTo>
                    <a:pt x="37231" y="4790"/>
                  </a:lnTo>
                  <a:lnTo>
                    <a:pt x="17854" y="17854"/>
                  </a:lnTo>
                  <a:lnTo>
                    <a:pt x="4790" y="37231"/>
                  </a:lnTo>
                  <a:lnTo>
                    <a:pt x="0" y="60959"/>
                  </a:lnTo>
                  <a:lnTo>
                    <a:pt x="0" y="2509520"/>
                  </a:lnTo>
                  <a:lnTo>
                    <a:pt x="4790" y="2533248"/>
                  </a:lnTo>
                  <a:lnTo>
                    <a:pt x="17854" y="2552625"/>
                  </a:lnTo>
                  <a:lnTo>
                    <a:pt x="37231" y="2565689"/>
                  </a:lnTo>
                  <a:lnTo>
                    <a:pt x="60959" y="2570479"/>
                  </a:lnTo>
                  <a:lnTo>
                    <a:pt x="4683760" y="2570479"/>
                  </a:lnTo>
                  <a:lnTo>
                    <a:pt x="4707488" y="2565689"/>
                  </a:lnTo>
                  <a:lnTo>
                    <a:pt x="4715452" y="2560320"/>
                  </a:lnTo>
                  <a:lnTo>
                    <a:pt x="60959" y="2560320"/>
                  </a:lnTo>
                  <a:lnTo>
                    <a:pt x="41186" y="2556327"/>
                  </a:lnTo>
                  <a:lnTo>
                    <a:pt x="25039" y="2545440"/>
                  </a:lnTo>
                  <a:lnTo>
                    <a:pt x="14152" y="2529293"/>
                  </a:lnTo>
                  <a:lnTo>
                    <a:pt x="10159" y="2509520"/>
                  </a:lnTo>
                  <a:lnTo>
                    <a:pt x="10159" y="60959"/>
                  </a:lnTo>
                  <a:lnTo>
                    <a:pt x="14152" y="41186"/>
                  </a:lnTo>
                  <a:lnTo>
                    <a:pt x="25039" y="25039"/>
                  </a:lnTo>
                  <a:lnTo>
                    <a:pt x="41186" y="14152"/>
                  </a:lnTo>
                  <a:lnTo>
                    <a:pt x="60959" y="10159"/>
                  </a:lnTo>
                  <a:lnTo>
                    <a:pt x="4715452" y="10159"/>
                  </a:lnTo>
                  <a:lnTo>
                    <a:pt x="4707488" y="4790"/>
                  </a:lnTo>
                  <a:lnTo>
                    <a:pt x="4683760" y="0"/>
                  </a:lnTo>
                  <a:close/>
                </a:path>
                <a:path w="4744720" h="2570480">
                  <a:moveTo>
                    <a:pt x="4715452" y="10159"/>
                  </a:moveTo>
                  <a:lnTo>
                    <a:pt x="4683760" y="10159"/>
                  </a:lnTo>
                  <a:lnTo>
                    <a:pt x="4703533" y="14152"/>
                  </a:lnTo>
                  <a:lnTo>
                    <a:pt x="4719680" y="25039"/>
                  </a:lnTo>
                  <a:lnTo>
                    <a:pt x="4730567" y="41186"/>
                  </a:lnTo>
                  <a:lnTo>
                    <a:pt x="4734560" y="60959"/>
                  </a:lnTo>
                  <a:lnTo>
                    <a:pt x="4734560" y="2509520"/>
                  </a:lnTo>
                  <a:lnTo>
                    <a:pt x="4730567" y="2529293"/>
                  </a:lnTo>
                  <a:lnTo>
                    <a:pt x="4719680" y="2545440"/>
                  </a:lnTo>
                  <a:lnTo>
                    <a:pt x="4703533" y="2556327"/>
                  </a:lnTo>
                  <a:lnTo>
                    <a:pt x="4683760" y="2560320"/>
                  </a:lnTo>
                  <a:lnTo>
                    <a:pt x="4715452" y="2560320"/>
                  </a:lnTo>
                  <a:lnTo>
                    <a:pt x="4726865" y="2552625"/>
                  </a:lnTo>
                  <a:lnTo>
                    <a:pt x="4739929" y="2533248"/>
                  </a:lnTo>
                  <a:lnTo>
                    <a:pt x="4744720" y="2509520"/>
                  </a:lnTo>
                  <a:lnTo>
                    <a:pt x="4744720" y="60959"/>
                  </a:lnTo>
                  <a:lnTo>
                    <a:pt x="4739929" y="37231"/>
                  </a:lnTo>
                  <a:lnTo>
                    <a:pt x="4726865" y="17854"/>
                  </a:lnTo>
                  <a:lnTo>
                    <a:pt x="4715452" y="10159"/>
                  </a:lnTo>
                  <a:close/>
                </a:path>
              </a:pathLst>
            </a:custGeom>
            <a:solidFill>
              <a:srgbClr val="FCD3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8FC6BB5-1F58-1436-53DC-EC9D0E711F26}"/>
                </a:ext>
              </a:extLst>
            </p:cNvPr>
            <p:cNvGrpSpPr/>
            <p:nvPr/>
          </p:nvGrpSpPr>
          <p:grpSpPr>
            <a:xfrm>
              <a:off x="771569" y="3764550"/>
              <a:ext cx="1345692" cy="165100"/>
              <a:chOff x="809118" y="4436329"/>
              <a:chExt cx="1345692" cy="165100"/>
            </a:xfrm>
          </p:grpSpPr>
          <p:pic>
            <p:nvPicPr>
              <p:cNvPr id="23" name="object 6">
                <a:extLst>
                  <a:ext uri="{FF2B5EF4-FFF2-40B4-BE49-F238E27FC236}">
                    <a16:creationId xmlns:a16="http://schemas.microsoft.com/office/drawing/2014/main" id="{BA322337-E87C-BE97-4FFC-35117872C73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9118" y="4449029"/>
                <a:ext cx="152400" cy="152400"/>
              </a:xfrm>
              <a:prstGeom prst="rect">
                <a:avLst/>
              </a:prstGeom>
            </p:spPr>
          </p:pic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3556ED7D-F275-EE17-3904-0B42C199F335}"/>
                  </a:ext>
                </a:extLst>
              </p:cNvPr>
              <p:cNvSpPr txBox="1"/>
              <p:nvPr/>
            </p:nvSpPr>
            <p:spPr>
              <a:xfrm>
                <a:off x="1032130" y="4436329"/>
                <a:ext cx="1122680" cy="160300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950" b="1" spc="-1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PENDING_CONFIRM</a:t>
                </a:r>
                <a:endParaRPr sz="9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50295F48-BA7D-CDCB-6985-2333E29AD2FC}"/>
                </a:ext>
              </a:extLst>
            </p:cNvPr>
            <p:cNvSpPr txBox="1"/>
            <p:nvPr/>
          </p:nvSpPr>
          <p:spPr>
            <a:xfrm>
              <a:off x="2154810" y="3378753"/>
              <a:ext cx="1666692" cy="8538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40000"/>
                </a:lnSpc>
                <a:spcBef>
                  <a:spcPts val="100"/>
                </a:spcBef>
              </a:pP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</a:t>
              </a:r>
              <a:r>
                <a:rPr sz="1000" spc="-2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000" spc="-25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解析完</a:t>
              </a:r>
              <a:r>
                <a:rPr sz="1000" spc="-7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成</a:t>
              </a:r>
              <a:r>
                <a:rPr sz="1000" spc="-7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， 等待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ME 确认</a:t>
              </a:r>
              <a:r>
                <a:rPr sz="1000" spc="-4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Component</a:t>
              </a:r>
              <a:r>
                <a:rPr sz="1000" spc="-6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结构。 只有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ME</a:t>
              </a:r>
              <a:r>
                <a:rPr sz="1000" spc="-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可操作</a:t>
              </a:r>
              <a:r>
                <a:rPr sz="1000" spc="-1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确认界⾯。</a:t>
              </a:r>
              <a:r>
                <a: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PM</a:t>
              </a:r>
              <a:r>
                <a:rPr sz="1000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可看</a:t>
              </a:r>
              <a:endPara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7785">
                <a:lnSpc>
                  <a:spcPct val="140000"/>
                </a:lnSpc>
              </a:pPr>
              <a:r>
                <a:rPr sz="1000" spc="-5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到"等待</a:t>
              </a:r>
              <a:r>
                <a:rPr sz="1000" spc="-25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</a:t>
              </a:r>
              <a:r>
                <a:rPr sz="1000" spc="-2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确认结</a:t>
              </a:r>
              <a:r>
                <a:rPr sz="1000" spc="-120" dirty="0" err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构"提示</a:t>
              </a:r>
              <a:r>
                <a:rPr sz="1000" spc="-1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。</a:t>
              </a:r>
              <a:endPara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CEF5970B-9BB0-164A-2F52-A9C202884E4F}"/>
                </a:ext>
              </a:extLst>
            </p:cNvPr>
            <p:cNvSpPr txBox="1"/>
            <p:nvPr/>
          </p:nvSpPr>
          <p:spPr>
            <a:xfrm>
              <a:off x="4226252" y="3642495"/>
              <a:ext cx="1064324" cy="29110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850" spc="21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</a:t>
              </a:r>
              <a:r>
                <a:rPr sz="9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ACTIVE</a:t>
              </a:r>
              <a:r>
                <a:rPr sz="950" spc="-22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spc="-47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sz="850" spc="33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8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ME点击确认结构</a:t>
              </a:r>
              <a:r>
                <a:rPr sz="850" spc="-57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）</a:t>
              </a:r>
              <a:endParaRPr sz="8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9CBEB03-F8B0-2C84-7DD1-996399942589}"/>
              </a:ext>
            </a:extLst>
          </p:cNvPr>
          <p:cNvGrpSpPr/>
          <p:nvPr/>
        </p:nvGrpSpPr>
        <p:grpSpPr>
          <a:xfrm>
            <a:off x="760691" y="3973848"/>
            <a:ext cx="4267709" cy="1009902"/>
            <a:chOff x="760691" y="3973848"/>
            <a:chExt cx="4267709" cy="100990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F3827A74-26B5-4689-5447-41FF631C359C}"/>
                </a:ext>
              </a:extLst>
            </p:cNvPr>
            <p:cNvGrpSpPr/>
            <p:nvPr/>
          </p:nvGrpSpPr>
          <p:grpSpPr>
            <a:xfrm>
              <a:off x="760691" y="3973848"/>
              <a:ext cx="3074563" cy="1009902"/>
              <a:chOff x="1703224" y="2476695"/>
              <a:chExt cx="2674056" cy="1009902"/>
            </a:xfrm>
          </p:grpSpPr>
          <p:pic>
            <p:nvPicPr>
              <p:cNvPr id="33" name="object 11">
                <a:extLst>
                  <a:ext uri="{FF2B5EF4-FFF2-40B4-BE49-F238E27FC236}">
                    <a16:creationId xmlns:a16="http://schemas.microsoft.com/office/drawing/2014/main" id="{436FC194-95B1-2BEC-B26F-C7C35F2D166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03224" y="2869221"/>
                <a:ext cx="152400" cy="152400"/>
              </a:xfrm>
              <a:prstGeom prst="rect">
                <a:avLst/>
              </a:prstGeom>
            </p:spPr>
          </p:pic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id="{8F6415C6-9E66-A83B-607E-CCF44EB2BD42}"/>
                  </a:ext>
                </a:extLst>
              </p:cNvPr>
              <p:cNvSpPr txBox="1"/>
              <p:nvPr/>
            </p:nvSpPr>
            <p:spPr>
              <a:xfrm>
                <a:off x="1908908" y="2899696"/>
                <a:ext cx="903605" cy="160300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950" b="1" spc="-1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PARSE_FAILED</a:t>
                </a:r>
                <a:endParaRPr sz="95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bject 13">
                <a:extLst>
                  <a:ext uri="{FF2B5EF4-FFF2-40B4-BE49-F238E27FC236}">
                    <a16:creationId xmlns:a16="http://schemas.microsoft.com/office/drawing/2014/main" id="{47BDFB03-1E92-AE94-5F2D-9DE7CDE88A5F}"/>
                  </a:ext>
                </a:extLst>
              </p:cNvPr>
              <p:cNvSpPr txBox="1"/>
              <p:nvPr/>
            </p:nvSpPr>
            <p:spPr>
              <a:xfrm>
                <a:off x="2883262" y="2476695"/>
                <a:ext cx="1350476" cy="423001"/>
              </a:xfrm>
              <a:prstGeom prst="rect">
                <a:avLst/>
              </a:prstGeom>
            </p:spPr>
            <p:txBody>
              <a:bodyPr vert="horz" wrap="square" lIns="0" tIns="7366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sz="1000" spc="-2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解析失败</a:t>
                </a:r>
              </a:p>
              <a:p>
                <a:pPr marL="12700" marR="5080">
                  <a:lnSpc>
                    <a:spcPct val="140000"/>
                  </a:lnSpc>
                </a:pPr>
                <a:r>
                  <a:rPr sz="1000" spc="-2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（ 如 PPT 格式不识别） 。</a:t>
                </a:r>
              </a:p>
            </p:txBody>
          </p:sp>
          <p:sp>
            <p:nvSpPr>
              <p:cNvPr id="36" name="object 14">
                <a:extLst>
                  <a:ext uri="{FF2B5EF4-FFF2-40B4-BE49-F238E27FC236}">
                    <a16:creationId xmlns:a16="http://schemas.microsoft.com/office/drawing/2014/main" id="{1F80E2AC-AC47-D8F4-283B-A271B1CBBE04}"/>
                  </a:ext>
                </a:extLst>
              </p:cNvPr>
              <p:cNvSpPr txBox="1"/>
              <p:nvPr/>
            </p:nvSpPr>
            <p:spPr>
              <a:xfrm>
                <a:off x="2892015" y="2848152"/>
                <a:ext cx="1485265" cy="638445"/>
              </a:xfrm>
              <a:prstGeom prst="rect">
                <a:avLst/>
              </a:prstGeom>
            </p:spPr>
            <p:txBody>
              <a:bodyPr vert="horz" wrap="square" lIns="0" tIns="7366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sz="1000" spc="5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系统提示 </a:t>
                </a:r>
                <a:r>
                  <a:rPr sz="1000" spc="-25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</a:t>
                </a:r>
                <a:endPara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2700" marR="5080">
                  <a:lnSpc>
                    <a:spcPct val="140000"/>
                  </a:lnSpc>
                </a:pPr>
                <a:r>
                  <a:rPr sz="1000" spc="-2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⼿动录⼊</a:t>
                </a:r>
                <a:r>
                  <a:rPr sz="1000" spc="-4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Component</a:t>
                </a:r>
                <a:r>
                  <a:rPr sz="1000" spc="-56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。</a:t>
                </a:r>
                <a:r>
                  <a:rPr sz="10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ME</a:t>
                </a:r>
                <a:r>
                  <a:rPr sz="1000" spc="-2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⼿动录⼊</a:t>
                </a:r>
                <a:r>
                  <a:rPr sz="1000" spc="-15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完成后可直接</a:t>
                </a:r>
                <a:r>
                  <a:rPr sz="1000" spc="-12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触发裂变。</a:t>
                </a:r>
                <a:endParaRPr sz="1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6D30FD4E-A6D6-3815-EE7E-7ED76394E7C1}"/>
                </a:ext>
              </a:extLst>
            </p:cNvPr>
            <p:cNvSpPr txBox="1"/>
            <p:nvPr/>
          </p:nvSpPr>
          <p:spPr>
            <a:xfrm>
              <a:off x="4259204" y="4123143"/>
              <a:ext cx="769196" cy="634789"/>
            </a:xfrm>
            <a:prstGeom prst="rect">
              <a:avLst/>
            </a:prstGeom>
          </p:spPr>
          <p:txBody>
            <a:bodyPr vert="horz" wrap="square" lIns="0" tIns="97790" rIns="0" bIns="0" rtlCol="0">
              <a:spAutoFit/>
            </a:bodyPr>
            <a:lstStyle/>
            <a:p>
              <a:pPr marL="12700">
                <a:spcBef>
                  <a:spcPts val="110"/>
                </a:spcBef>
              </a:pPr>
              <a:r>
                <a:rPr sz="850" spc="21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ACTIVE （ ME⼿动录⼊并</a:t>
              </a:r>
            </a:p>
            <a:p>
              <a:pPr marL="12700">
                <a:spcBef>
                  <a:spcPts val="110"/>
                </a:spcBef>
              </a:pPr>
              <a:r>
                <a:rPr sz="850" spc="215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确认）</a:t>
              </a:r>
            </a:p>
          </p:txBody>
        </p:sp>
      </p:grpSp>
      <p:sp>
        <p:nvSpPr>
          <p:cNvPr id="46" name="object 3">
            <a:extLst>
              <a:ext uri="{FF2B5EF4-FFF2-40B4-BE49-F238E27FC236}">
                <a16:creationId xmlns:a16="http://schemas.microsoft.com/office/drawing/2014/main" id="{47B71843-D937-7469-D5E7-47E99AB532EB}"/>
              </a:ext>
            </a:extLst>
          </p:cNvPr>
          <p:cNvSpPr/>
          <p:nvPr/>
        </p:nvSpPr>
        <p:spPr>
          <a:xfrm>
            <a:off x="655275" y="4024032"/>
            <a:ext cx="4744720" cy="966145"/>
          </a:xfrm>
          <a:custGeom>
            <a:avLst/>
            <a:gdLst/>
            <a:ahLst/>
            <a:cxnLst/>
            <a:rect l="l" t="t" r="r" b="b"/>
            <a:pathLst>
              <a:path w="4744720" h="2143760">
                <a:moveTo>
                  <a:pt x="4683760" y="0"/>
                </a:moveTo>
                <a:lnTo>
                  <a:pt x="60959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60"/>
                </a:lnTo>
                <a:lnTo>
                  <a:pt x="0" y="2082800"/>
                </a:lnTo>
                <a:lnTo>
                  <a:pt x="4790" y="2106528"/>
                </a:lnTo>
                <a:lnTo>
                  <a:pt x="17854" y="2125905"/>
                </a:lnTo>
                <a:lnTo>
                  <a:pt x="37231" y="2138969"/>
                </a:lnTo>
                <a:lnTo>
                  <a:pt x="60959" y="2143760"/>
                </a:lnTo>
                <a:lnTo>
                  <a:pt x="4683760" y="2143760"/>
                </a:lnTo>
                <a:lnTo>
                  <a:pt x="4707488" y="2138969"/>
                </a:lnTo>
                <a:lnTo>
                  <a:pt x="4715452" y="2133600"/>
                </a:lnTo>
                <a:lnTo>
                  <a:pt x="60959" y="2133600"/>
                </a:lnTo>
                <a:lnTo>
                  <a:pt x="41186" y="2129607"/>
                </a:lnTo>
                <a:lnTo>
                  <a:pt x="25039" y="2118720"/>
                </a:lnTo>
                <a:lnTo>
                  <a:pt x="14152" y="2102573"/>
                </a:lnTo>
                <a:lnTo>
                  <a:pt x="10159" y="2082800"/>
                </a:lnTo>
                <a:lnTo>
                  <a:pt x="10159" y="60960"/>
                </a:lnTo>
                <a:lnTo>
                  <a:pt x="14152" y="41186"/>
                </a:lnTo>
                <a:lnTo>
                  <a:pt x="25039" y="25039"/>
                </a:lnTo>
                <a:lnTo>
                  <a:pt x="41186" y="14152"/>
                </a:lnTo>
                <a:lnTo>
                  <a:pt x="60959" y="10160"/>
                </a:lnTo>
                <a:lnTo>
                  <a:pt x="4715452" y="10160"/>
                </a:lnTo>
                <a:lnTo>
                  <a:pt x="4707488" y="4790"/>
                </a:lnTo>
                <a:lnTo>
                  <a:pt x="4683760" y="0"/>
                </a:lnTo>
                <a:close/>
              </a:path>
              <a:path w="4744720" h="2143760">
                <a:moveTo>
                  <a:pt x="4715452" y="10160"/>
                </a:moveTo>
                <a:lnTo>
                  <a:pt x="4683760" y="10160"/>
                </a:lnTo>
                <a:lnTo>
                  <a:pt x="4703533" y="14152"/>
                </a:lnTo>
                <a:lnTo>
                  <a:pt x="4719680" y="25039"/>
                </a:lnTo>
                <a:lnTo>
                  <a:pt x="4730567" y="41186"/>
                </a:lnTo>
                <a:lnTo>
                  <a:pt x="4734560" y="60960"/>
                </a:lnTo>
                <a:lnTo>
                  <a:pt x="4734560" y="2082800"/>
                </a:lnTo>
                <a:lnTo>
                  <a:pt x="4730567" y="2102573"/>
                </a:lnTo>
                <a:lnTo>
                  <a:pt x="4719680" y="2118720"/>
                </a:lnTo>
                <a:lnTo>
                  <a:pt x="4703533" y="2129607"/>
                </a:lnTo>
                <a:lnTo>
                  <a:pt x="4683760" y="2133600"/>
                </a:lnTo>
                <a:lnTo>
                  <a:pt x="4715452" y="2133600"/>
                </a:lnTo>
                <a:lnTo>
                  <a:pt x="4726865" y="2125905"/>
                </a:lnTo>
                <a:lnTo>
                  <a:pt x="4739929" y="2106528"/>
                </a:lnTo>
                <a:lnTo>
                  <a:pt x="4744720" y="2082800"/>
                </a:lnTo>
                <a:lnTo>
                  <a:pt x="4744720" y="60960"/>
                </a:lnTo>
                <a:lnTo>
                  <a:pt x="4739929" y="37231"/>
                </a:lnTo>
                <a:lnTo>
                  <a:pt x="4726865" y="17854"/>
                </a:lnTo>
                <a:lnTo>
                  <a:pt x="4715452" y="10160"/>
                </a:lnTo>
                <a:close/>
              </a:path>
            </a:pathLst>
          </a:custGeom>
          <a:solidFill>
            <a:srgbClr val="FC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object 4">
            <a:extLst>
              <a:ext uri="{FF2B5EF4-FFF2-40B4-BE49-F238E27FC236}">
                <a16:creationId xmlns:a16="http://schemas.microsoft.com/office/drawing/2014/main" id="{A68D6082-509F-FC0C-C472-973806AE2D8B}"/>
              </a:ext>
            </a:extLst>
          </p:cNvPr>
          <p:cNvSpPr/>
          <p:nvPr/>
        </p:nvSpPr>
        <p:spPr>
          <a:xfrm>
            <a:off x="680806" y="5120920"/>
            <a:ext cx="4719189" cy="1010063"/>
          </a:xfrm>
          <a:custGeom>
            <a:avLst/>
            <a:gdLst/>
            <a:ahLst/>
            <a:cxnLst/>
            <a:rect l="l" t="t" r="r" b="b"/>
            <a:pathLst>
              <a:path w="4744720" h="2570479">
                <a:moveTo>
                  <a:pt x="4683760" y="0"/>
                </a:moveTo>
                <a:lnTo>
                  <a:pt x="60959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60"/>
                </a:lnTo>
                <a:lnTo>
                  <a:pt x="0" y="2509520"/>
                </a:lnTo>
                <a:lnTo>
                  <a:pt x="4790" y="2533248"/>
                </a:lnTo>
                <a:lnTo>
                  <a:pt x="17854" y="2552625"/>
                </a:lnTo>
                <a:lnTo>
                  <a:pt x="37231" y="2565689"/>
                </a:lnTo>
                <a:lnTo>
                  <a:pt x="60959" y="2570480"/>
                </a:lnTo>
                <a:lnTo>
                  <a:pt x="4683760" y="2570480"/>
                </a:lnTo>
                <a:lnTo>
                  <a:pt x="4707488" y="2565689"/>
                </a:lnTo>
                <a:lnTo>
                  <a:pt x="4715452" y="2560320"/>
                </a:lnTo>
                <a:lnTo>
                  <a:pt x="60959" y="2560320"/>
                </a:lnTo>
                <a:lnTo>
                  <a:pt x="41186" y="2556327"/>
                </a:lnTo>
                <a:lnTo>
                  <a:pt x="25039" y="2545440"/>
                </a:lnTo>
                <a:lnTo>
                  <a:pt x="14152" y="2529293"/>
                </a:lnTo>
                <a:lnTo>
                  <a:pt x="10159" y="2509520"/>
                </a:lnTo>
                <a:lnTo>
                  <a:pt x="10159" y="60960"/>
                </a:lnTo>
                <a:lnTo>
                  <a:pt x="14152" y="41186"/>
                </a:lnTo>
                <a:lnTo>
                  <a:pt x="25039" y="25039"/>
                </a:lnTo>
                <a:lnTo>
                  <a:pt x="41186" y="14152"/>
                </a:lnTo>
                <a:lnTo>
                  <a:pt x="60959" y="10160"/>
                </a:lnTo>
                <a:lnTo>
                  <a:pt x="4715452" y="10160"/>
                </a:lnTo>
                <a:lnTo>
                  <a:pt x="4707488" y="4790"/>
                </a:lnTo>
                <a:lnTo>
                  <a:pt x="4683760" y="0"/>
                </a:lnTo>
                <a:close/>
              </a:path>
              <a:path w="4744720" h="2570479">
                <a:moveTo>
                  <a:pt x="4715452" y="10160"/>
                </a:moveTo>
                <a:lnTo>
                  <a:pt x="4683760" y="10160"/>
                </a:lnTo>
                <a:lnTo>
                  <a:pt x="4703533" y="14152"/>
                </a:lnTo>
                <a:lnTo>
                  <a:pt x="4719680" y="25039"/>
                </a:lnTo>
                <a:lnTo>
                  <a:pt x="4730567" y="41186"/>
                </a:lnTo>
                <a:lnTo>
                  <a:pt x="4734560" y="60960"/>
                </a:lnTo>
                <a:lnTo>
                  <a:pt x="4734560" y="2509520"/>
                </a:lnTo>
                <a:lnTo>
                  <a:pt x="4730567" y="2529293"/>
                </a:lnTo>
                <a:lnTo>
                  <a:pt x="4719680" y="2545440"/>
                </a:lnTo>
                <a:lnTo>
                  <a:pt x="4703533" y="2556327"/>
                </a:lnTo>
                <a:lnTo>
                  <a:pt x="4683760" y="2560320"/>
                </a:lnTo>
                <a:lnTo>
                  <a:pt x="4715452" y="2560320"/>
                </a:lnTo>
                <a:lnTo>
                  <a:pt x="4726865" y="2552625"/>
                </a:lnTo>
                <a:lnTo>
                  <a:pt x="4739929" y="2533248"/>
                </a:lnTo>
                <a:lnTo>
                  <a:pt x="4744720" y="2509520"/>
                </a:lnTo>
                <a:lnTo>
                  <a:pt x="4744720" y="60960"/>
                </a:lnTo>
                <a:lnTo>
                  <a:pt x="4739929" y="37231"/>
                </a:lnTo>
                <a:lnTo>
                  <a:pt x="4726865" y="17854"/>
                </a:lnTo>
                <a:lnTo>
                  <a:pt x="4715452" y="10160"/>
                </a:lnTo>
                <a:close/>
              </a:path>
            </a:pathLst>
          </a:custGeom>
          <a:solidFill>
            <a:srgbClr val="86EFAC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233B3B4-4F60-854A-A0D0-486CA5664B6E}"/>
              </a:ext>
            </a:extLst>
          </p:cNvPr>
          <p:cNvGrpSpPr/>
          <p:nvPr/>
        </p:nvGrpSpPr>
        <p:grpSpPr>
          <a:xfrm>
            <a:off x="868297" y="5501297"/>
            <a:ext cx="687832" cy="165100"/>
            <a:chOff x="1686560" y="6530340"/>
            <a:chExt cx="687832" cy="165100"/>
          </a:xfrm>
        </p:grpSpPr>
        <p:pic>
          <p:nvPicPr>
            <p:cNvPr id="49" name="object 17">
              <a:extLst>
                <a:ext uri="{FF2B5EF4-FFF2-40B4-BE49-F238E27FC236}">
                  <a16:creationId xmlns:a16="http://schemas.microsoft.com/office/drawing/2014/main" id="{52487F6A-0A28-56CE-7F80-D2DDA278C69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6560" y="6543040"/>
              <a:ext cx="152400" cy="152400"/>
            </a:xfrm>
            <a:prstGeom prst="rect">
              <a:avLst/>
            </a:prstGeom>
          </p:spPr>
        </p:pic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563C674A-EAEA-19B9-B40A-31410BFF324A}"/>
                </a:ext>
              </a:extLst>
            </p:cNvPr>
            <p:cNvSpPr txBox="1"/>
            <p:nvPr/>
          </p:nvSpPr>
          <p:spPr>
            <a:xfrm>
              <a:off x="1909572" y="6530340"/>
              <a:ext cx="464820" cy="16030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950" b="1" spc="-1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ACTIVE</a:t>
              </a:r>
              <a:endParaRPr sz="9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object 19">
            <a:extLst>
              <a:ext uri="{FF2B5EF4-FFF2-40B4-BE49-F238E27FC236}">
                <a16:creationId xmlns:a16="http://schemas.microsoft.com/office/drawing/2014/main" id="{7811D324-7E8A-81C6-4DC0-847B552E81D6}"/>
              </a:ext>
            </a:extLst>
          </p:cNvPr>
          <p:cNvSpPr txBox="1"/>
          <p:nvPr/>
        </p:nvSpPr>
        <p:spPr>
          <a:xfrm>
            <a:off x="2141982" y="5164907"/>
            <a:ext cx="1858298" cy="207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0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Component结构已确认</a:t>
            </a:r>
            <a:r>
              <a:rPr sz="1000" spc="-77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sz="1000" spc="-1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裂变完成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60584BE3-D5FD-5CE5-BED6-A672B8E5B608}"/>
              </a:ext>
            </a:extLst>
          </p:cNvPr>
          <p:cNvSpPr txBox="1"/>
          <p:nvPr/>
        </p:nvSpPr>
        <p:spPr>
          <a:xfrm>
            <a:off x="2141982" y="5347175"/>
            <a:ext cx="1913589" cy="6384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zh-CN" altLang="en-US" sz="10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所有</a:t>
            </a:r>
            <a:r>
              <a:rPr sz="1000" spc="-25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ShipmentUnit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0160">
              <a:lnSpc>
                <a:spcPct val="140000"/>
              </a:lnSpc>
            </a:pPr>
            <a:r>
              <a:rPr sz="1000" spc="7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CASArea</a:t>
            </a:r>
            <a:r>
              <a:rPr sz="1000" spc="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已⽣成。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sz="1000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可</a:t>
            </a:r>
            <a:r>
              <a:rPr sz="10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进⾏路由配</a:t>
            </a:r>
            <a:r>
              <a:rPr sz="1000" spc="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9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置，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可继</a:t>
            </a:r>
            <a:r>
              <a:rPr sz="10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续填写</a:t>
            </a:r>
            <a:r>
              <a:rPr sz="1000" spc="5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-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sz="1000" spc="-56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id="{440D6578-5F82-3BB1-B050-01E482DF6D4A}"/>
              </a:ext>
            </a:extLst>
          </p:cNvPr>
          <p:cNvSpPr txBox="1"/>
          <p:nvPr/>
        </p:nvSpPr>
        <p:spPr>
          <a:xfrm>
            <a:off x="4259204" y="5268685"/>
            <a:ext cx="926075" cy="58349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850" spc="19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9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sz="950" spc="-229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50" spc="-4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850" spc="3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sz="85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全部输</a:t>
            </a:r>
            <a:endParaRPr sz="85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85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出</a:t>
            </a:r>
            <a:r>
              <a:rPr sz="850" spc="-5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sz="85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4FF2F546-2CA6-DA65-3E13-F6AC09659ED3}"/>
              </a:ext>
            </a:extLst>
          </p:cNvPr>
          <p:cNvSpPr/>
          <p:nvPr/>
        </p:nvSpPr>
        <p:spPr>
          <a:xfrm>
            <a:off x="680806" y="6198045"/>
            <a:ext cx="4744720" cy="577718"/>
          </a:xfrm>
          <a:custGeom>
            <a:avLst/>
            <a:gdLst/>
            <a:ahLst/>
            <a:cxnLst/>
            <a:rect l="l" t="t" r="r" b="b"/>
            <a:pathLst>
              <a:path w="4744720" h="650240">
                <a:moveTo>
                  <a:pt x="4683760" y="0"/>
                </a:moveTo>
                <a:lnTo>
                  <a:pt x="60959" y="0"/>
                </a:lnTo>
                <a:lnTo>
                  <a:pt x="37231" y="4790"/>
                </a:lnTo>
                <a:lnTo>
                  <a:pt x="17854" y="17854"/>
                </a:lnTo>
                <a:lnTo>
                  <a:pt x="4790" y="37231"/>
                </a:lnTo>
                <a:lnTo>
                  <a:pt x="0" y="60960"/>
                </a:lnTo>
                <a:lnTo>
                  <a:pt x="0" y="589280"/>
                </a:lnTo>
                <a:lnTo>
                  <a:pt x="4790" y="613008"/>
                </a:lnTo>
                <a:lnTo>
                  <a:pt x="17854" y="632385"/>
                </a:lnTo>
                <a:lnTo>
                  <a:pt x="37231" y="645449"/>
                </a:lnTo>
                <a:lnTo>
                  <a:pt x="60959" y="650240"/>
                </a:lnTo>
                <a:lnTo>
                  <a:pt x="4683760" y="650240"/>
                </a:lnTo>
                <a:lnTo>
                  <a:pt x="4707488" y="645449"/>
                </a:lnTo>
                <a:lnTo>
                  <a:pt x="4715452" y="640080"/>
                </a:lnTo>
                <a:lnTo>
                  <a:pt x="60959" y="640080"/>
                </a:lnTo>
                <a:lnTo>
                  <a:pt x="41186" y="636087"/>
                </a:lnTo>
                <a:lnTo>
                  <a:pt x="25039" y="625200"/>
                </a:lnTo>
                <a:lnTo>
                  <a:pt x="14152" y="609053"/>
                </a:lnTo>
                <a:lnTo>
                  <a:pt x="10159" y="589280"/>
                </a:lnTo>
                <a:lnTo>
                  <a:pt x="10159" y="60960"/>
                </a:lnTo>
                <a:lnTo>
                  <a:pt x="14152" y="41186"/>
                </a:lnTo>
                <a:lnTo>
                  <a:pt x="25039" y="25039"/>
                </a:lnTo>
                <a:lnTo>
                  <a:pt x="41186" y="14152"/>
                </a:lnTo>
                <a:lnTo>
                  <a:pt x="60959" y="10160"/>
                </a:lnTo>
                <a:lnTo>
                  <a:pt x="4715452" y="10160"/>
                </a:lnTo>
                <a:lnTo>
                  <a:pt x="4707488" y="4790"/>
                </a:lnTo>
                <a:lnTo>
                  <a:pt x="4683760" y="0"/>
                </a:lnTo>
                <a:close/>
              </a:path>
              <a:path w="4744720" h="650240">
                <a:moveTo>
                  <a:pt x="4715452" y="10160"/>
                </a:moveTo>
                <a:lnTo>
                  <a:pt x="4683760" y="10160"/>
                </a:lnTo>
                <a:lnTo>
                  <a:pt x="4703533" y="14152"/>
                </a:lnTo>
                <a:lnTo>
                  <a:pt x="4719680" y="25039"/>
                </a:lnTo>
                <a:lnTo>
                  <a:pt x="4730567" y="41186"/>
                </a:lnTo>
                <a:lnTo>
                  <a:pt x="4734560" y="60960"/>
                </a:lnTo>
                <a:lnTo>
                  <a:pt x="4734560" y="589280"/>
                </a:lnTo>
                <a:lnTo>
                  <a:pt x="4730567" y="609053"/>
                </a:lnTo>
                <a:lnTo>
                  <a:pt x="4719680" y="625200"/>
                </a:lnTo>
                <a:lnTo>
                  <a:pt x="4703533" y="636087"/>
                </a:lnTo>
                <a:lnTo>
                  <a:pt x="4683760" y="640080"/>
                </a:lnTo>
                <a:lnTo>
                  <a:pt x="4715452" y="640080"/>
                </a:lnTo>
                <a:lnTo>
                  <a:pt x="4726865" y="632385"/>
                </a:lnTo>
                <a:lnTo>
                  <a:pt x="4739929" y="613008"/>
                </a:lnTo>
                <a:lnTo>
                  <a:pt x="4744720" y="589280"/>
                </a:lnTo>
                <a:lnTo>
                  <a:pt x="4744720" y="60960"/>
                </a:lnTo>
                <a:lnTo>
                  <a:pt x="4739929" y="37231"/>
                </a:lnTo>
                <a:lnTo>
                  <a:pt x="4726865" y="17854"/>
                </a:lnTo>
                <a:lnTo>
                  <a:pt x="4715452" y="10160"/>
                </a:lnTo>
                <a:close/>
              </a:path>
            </a:pathLst>
          </a:custGeom>
          <a:solidFill>
            <a:srgbClr val="E5E3DE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7" name="object 23">
            <a:extLst>
              <a:ext uri="{FF2B5EF4-FFF2-40B4-BE49-F238E27FC236}">
                <a16:creationId xmlns:a16="http://schemas.microsoft.com/office/drawing/2014/main" id="{577A3A17-7114-2471-3DFC-A5CC4E63D87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3527" y="6448663"/>
            <a:ext cx="152400" cy="152400"/>
          </a:xfrm>
          <a:prstGeom prst="rect">
            <a:avLst/>
          </a:prstGeom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8CCCA09A-D261-509E-BCD6-5800FB3D0229}"/>
              </a:ext>
            </a:extLst>
          </p:cNvPr>
          <p:cNvSpPr txBox="1"/>
          <p:nvPr/>
        </p:nvSpPr>
        <p:spPr>
          <a:xfrm>
            <a:off x="1076539" y="6435963"/>
            <a:ext cx="68389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endParaRPr sz="95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bject 25">
            <a:extLst>
              <a:ext uri="{FF2B5EF4-FFF2-40B4-BE49-F238E27FC236}">
                <a16:creationId xmlns:a16="http://schemas.microsoft.com/office/drawing/2014/main" id="{5C4441D7-806A-A3F9-3731-63A8F3132F1A}"/>
              </a:ext>
            </a:extLst>
          </p:cNvPr>
          <p:cNvSpPr txBox="1"/>
          <p:nvPr/>
        </p:nvSpPr>
        <p:spPr>
          <a:xfrm>
            <a:off x="2086691" y="6372775"/>
            <a:ext cx="2910931" cy="207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000" spc="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所有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sz="1000" spc="-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已输出完毕。 归档状态</a:t>
            </a:r>
            <a:r>
              <a:rPr sz="1000" spc="-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， 只</a:t>
            </a:r>
            <a:r>
              <a:rPr sz="1000" spc="-28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读。</a:t>
            </a:r>
            <a:endParaRPr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7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0F27E44-3D69-F222-C7AC-A50E41002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87992"/>
              </p:ext>
            </p:extLst>
          </p:nvPr>
        </p:nvGraphicFramePr>
        <p:xfrm>
          <a:off x="481084" y="418218"/>
          <a:ext cx="5509323" cy="3225112"/>
        </p:xfrm>
        <a:graphic>
          <a:graphicData uri="http://schemas.openxmlformats.org/drawingml/2006/table">
            <a:tbl>
              <a:tblPr/>
              <a:tblGrid>
                <a:gridCol w="1836441">
                  <a:extLst>
                    <a:ext uri="{9D8B030D-6E8A-4147-A177-3AD203B41FA5}">
                      <a16:colId xmlns:a16="http://schemas.microsoft.com/office/drawing/2014/main" val="2437993220"/>
                    </a:ext>
                  </a:extLst>
                </a:gridCol>
                <a:gridCol w="1836441">
                  <a:extLst>
                    <a:ext uri="{9D8B030D-6E8A-4147-A177-3AD203B41FA5}">
                      <a16:colId xmlns:a16="http://schemas.microsoft.com/office/drawing/2014/main" val="3194796573"/>
                    </a:ext>
                  </a:extLst>
                </a:gridCol>
                <a:gridCol w="1836441">
                  <a:extLst>
                    <a:ext uri="{9D8B030D-6E8A-4147-A177-3AD203B41FA5}">
                      <a16:colId xmlns:a16="http://schemas.microsoft.com/office/drawing/2014/main" val="1993377597"/>
                    </a:ext>
                  </a:extLst>
                </a:gridCol>
              </a:tblGrid>
              <a:tr h="287064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050" b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状态</a:t>
                      </a:r>
                    </a:p>
                  </a:txBody>
                  <a:tcPr marL="70099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050" b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允许缺失的信息</a:t>
                      </a:r>
                    </a:p>
                  </a:txBody>
                  <a:tcPr marL="77888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050" b="0" dirty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校验规则</a:t>
                      </a:r>
                    </a:p>
                  </a:txBody>
                  <a:tcPr marL="77888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23813"/>
                  </a:ext>
                </a:extLst>
              </a:tr>
              <a:tr h="57000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</a:t>
                      </a:r>
                    </a:p>
                  </a:txBody>
                  <a:tcPr marL="70099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1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几乎全部可以缺失（如 </a:t>
                      </a: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sop_date、components、regions）</a:t>
                      </a:r>
                    </a:p>
                  </a:txBody>
                  <a:tcPr marL="77888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只要求 product_name 存在即可保存</a:t>
                      </a:r>
                    </a:p>
                  </a:txBody>
                  <a:tcPr marL="77888" marR="70099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07341"/>
                  </a:ext>
                </a:extLst>
              </a:tr>
              <a:tr h="57087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active</a:t>
                      </a:r>
                    </a:p>
                  </a:txBody>
                  <a:tcPr marL="70099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不允许关键业务信息缺失（如 </a:t>
                      </a:r>
                      <a:r>
                        <a:rPr lang="en-US" altLang="zh-CN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sop_date</a:t>
                      </a: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CN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</a:t>
                      </a: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、至少一个 </a:t>
                      </a:r>
                      <a:r>
                        <a:rPr lang="en-US" altLang="zh-CN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</a:t>
                      </a: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）</a:t>
                      </a:r>
                    </a:p>
                  </a:txBody>
                  <a:tcPr marL="77888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1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点击“激活”时，系统校验必填项，不通过则拒绝转换</a:t>
                      </a:r>
                    </a:p>
                  </a:txBody>
                  <a:tcPr marL="77888" marR="70099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45341"/>
                  </a:ext>
                </a:extLst>
              </a:tr>
              <a:tr h="67157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onhold</a:t>
                      </a:r>
                    </a:p>
                  </a:txBody>
                  <a:tcPr marL="70099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1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同 </a:t>
                      </a: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active，</a:t>
                      </a:r>
                      <a:r>
                        <a:rPr lang="zh-CN" altLang="en-US" sz="11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但允许缺少某些实时数据（如最新的 </a:t>
                      </a: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estimation_file）</a:t>
                      </a:r>
                    </a:p>
                  </a:txBody>
                  <a:tcPr marL="77888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从 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active </a:t>
                      </a: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转到 </a:t>
                      </a:r>
                      <a:r>
                        <a:rPr lang="en-US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onhold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不需要额外校验</a:t>
                      </a:r>
                    </a:p>
                  </a:txBody>
                  <a:tcPr marL="77888" marR="70099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79351"/>
                  </a:ext>
                </a:extLst>
              </a:tr>
              <a:tr h="57087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</a:p>
                  </a:txBody>
                  <a:tcPr marL="70099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1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所有工艺文件必须确认，所有 </a:t>
                      </a: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ShipmentUnit </a:t>
                      </a:r>
                      <a:r>
                        <a:rPr lang="zh-CN" altLang="en-US" sz="11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必须有最终成本</a:t>
                      </a:r>
                    </a:p>
                  </a:txBody>
                  <a:tcPr marL="77888" marR="77888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从 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active </a:t>
                      </a: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转到 </a:t>
                      </a: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completed </a:t>
                      </a:r>
                      <a:r>
                        <a:rPr lang="zh-CN" altLang="en-US" sz="11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时进行最终校验</a:t>
                      </a:r>
                    </a:p>
                  </a:txBody>
                  <a:tcPr marL="77888" marR="70099" marT="48680" marB="486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1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19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987C27CD-D3E8-CF30-D508-8BC0E34D37BB}"/>
              </a:ext>
            </a:extLst>
          </p:cNvPr>
          <p:cNvSpPr/>
          <p:nvPr/>
        </p:nvSpPr>
        <p:spPr>
          <a:xfrm>
            <a:off x="2320505" y="2389517"/>
            <a:ext cx="6590581" cy="20789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第二层裂变</a:t>
            </a:r>
            <a:r>
              <a:rPr lang="en-US" altLang="zh-CN" dirty="0"/>
              <a:t>IE</a:t>
            </a:r>
            <a:r>
              <a:rPr lang="zh-CN" altLang="en-US" dirty="0"/>
              <a:t>路由配置</a:t>
            </a:r>
            <a:r>
              <a:rPr lang="en-US" altLang="zh-CN" dirty="0"/>
              <a:t>----</a:t>
            </a:r>
            <a:r>
              <a:rPr lang="zh-CN" altLang="en-US" dirty="0"/>
              <a:t>命名空间精准匹配</a:t>
            </a:r>
          </a:p>
        </p:txBody>
      </p:sp>
    </p:spTree>
    <p:extLst>
      <p:ext uri="{BB962C8B-B14F-4D97-AF65-F5344CB8AC3E}">
        <p14:creationId xmlns:p14="http://schemas.microsoft.com/office/powerpoint/2010/main" val="5007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DFAFE-9EC3-CC8C-EEEF-CDCD073A0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F724FCD6-2AD7-14B0-A574-55A490B00A16}"/>
              </a:ext>
            </a:extLst>
          </p:cNvPr>
          <p:cNvSpPr/>
          <p:nvPr/>
        </p:nvSpPr>
        <p:spPr>
          <a:xfrm>
            <a:off x="7107262" y="445149"/>
            <a:ext cx="4715574" cy="63374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F82CA0-9B5A-97BA-D025-BCD1A56D296B}"/>
              </a:ext>
            </a:extLst>
          </p:cNvPr>
          <p:cNvSpPr/>
          <p:nvPr/>
        </p:nvSpPr>
        <p:spPr>
          <a:xfrm>
            <a:off x="3529700" y="478440"/>
            <a:ext cx="3245897" cy="63374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A23E0D-EEDF-B5D5-D923-BAC52B695487}"/>
              </a:ext>
            </a:extLst>
          </p:cNvPr>
          <p:cNvSpPr txBox="1"/>
          <p:nvPr/>
        </p:nvSpPr>
        <p:spPr>
          <a:xfrm>
            <a:off x="7201007" y="521374"/>
            <a:ext cx="471557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3.  IE</a:t>
            </a:r>
            <a:r>
              <a:rPr lang="zh-CN" altLang="en-US" sz="1600" b="1" dirty="0"/>
              <a:t>一次性上传所有文件</a:t>
            </a:r>
          </a:p>
          <a:p>
            <a:r>
              <a:rPr lang="zh-CN" altLang="en-US" sz="1000" dirty="0"/>
              <a:t>        ↓</a:t>
            </a:r>
          </a:p>
          <a:p>
            <a:r>
              <a:rPr lang="zh-CN" altLang="en-US" sz="1000" dirty="0"/>
              <a:t>第一层：文件名匹配（最快最准）</a:t>
            </a:r>
          </a:p>
          <a:p>
            <a:r>
              <a:rPr lang="zh-CN" altLang="en-US" sz="1000" dirty="0"/>
              <a:t>  文件名包含 </a:t>
            </a:r>
            <a:r>
              <a:rPr lang="en-US" altLang="zh-CN" sz="1000" dirty="0"/>
              <a:t>M098-01-G-SMT01</a:t>
            </a:r>
          </a:p>
          <a:p>
            <a:r>
              <a:rPr lang="en-US" altLang="zh-CN" sz="1000" dirty="0"/>
              <a:t>  → </a:t>
            </a:r>
            <a:r>
              <a:rPr lang="zh-CN" altLang="en-US" sz="1000" dirty="0"/>
              <a:t>直接匹配到 </a:t>
            </a:r>
            <a:r>
              <a:rPr lang="en-US" altLang="zh-CN" sz="1000" dirty="0"/>
              <a:t>M098-01-G </a:t>
            </a:r>
            <a:r>
              <a:rPr lang="zh-CN" altLang="en-US" sz="1000" dirty="0"/>
              <a:t>的 </a:t>
            </a:r>
            <a:r>
              <a:rPr lang="en-US" altLang="zh-CN" sz="1000" dirty="0"/>
              <a:t>SMT01 Process</a:t>
            </a:r>
          </a:p>
          <a:p>
            <a:r>
              <a:rPr lang="en-US" altLang="zh-CN" sz="1000" dirty="0"/>
              <a:t>  → </a:t>
            </a:r>
            <a:r>
              <a:rPr lang="zh-CN" altLang="en-US" sz="1000" dirty="0"/>
              <a:t>准确率接近</a:t>
            </a:r>
            <a:r>
              <a:rPr lang="en-US" altLang="zh-CN" sz="1000" dirty="0"/>
              <a:t>100%</a:t>
            </a:r>
          </a:p>
          <a:p>
            <a:r>
              <a:rPr lang="en-US" altLang="zh-CN" sz="1000" dirty="0"/>
              <a:t>        ↓</a:t>
            </a:r>
          </a:p>
          <a:p>
            <a:r>
              <a:rPr lang="zh-CN" altLang="en-US" sz="1000" dirty="0"/>
              <a:t>第二层：文件内容识别（文件名不规范时启用）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AI</a:t>
            </a:r>
            <a:r>
              <a:rPr lang="zh-CN" altLang="en-US" sz="1000" dirty="0"/>
              <a:t>读取</a:t>
            </a:r>
            <a:r>
              <a:rPr lang="en-US" altLang="zh-CN" sz="1000" dirty="0"/>
              <a:t>Excel</a:t>
            </a:r>
            <a:r>
              <a:rPr lang="zh-CN" altLang="en-US" sz="1000" dirty="0"/>
              <a:t>内容：</a:t>
            </a:r>
          </a:p>
          <a:p>
            <a:r>
              <a:rPr lang="zh-CN" altLang="en-US" sz="1000" dirty="0"/>
              <a:t>  ├── 检测工站关键字</a:t>
            </a:r>
          </a:p>
          <a:p>
            <a:r>
              <a:rPr lang="zh-CN" altLang="en-US" sz="1000" dirty="0"/>
              <a:t>  │     含 </a:t>
            </a:r>
            <a:r>
              <a:rPr lang="en-US" altLang="zh-CN" sz="1000" dirty="0"/>
              <a:t>SMT / SPI / Reflow / AXI → SMT</a:t>
            </a:r>
            <a:r>
              <a:rPr lang="zh-CN" altLang="en-US" sz="1000" dirty="0"/>
              <a:t>评估文件</a:t>
            </a:r>
          </a:p>
          <a:p>
            <a:r>
              <a:rPr lang="zh-CN" altLang="en-US" sz="1000" dirty="0"/>
              <a:t>  │     含 </a:t>
            </a:r>
            <a:r>
              <a:rPr lang="en-US" altLang="zh-CN" sz="1000" dirty="0"/>
              <a:t>Assembly / TLA / ICT / EOL → TLA</a:t>
            </a:r>
            <a:r>
              <a:rPr lang="zh-CN" altLang="en-US" sz="1000" dirty="0"/>
              <a:t>评估文件</a:t>
            </a:r>
          </a:p>
          <a:p>
            <a:r>
              <a:rPr lang="zh-CN" altLang="en-US" sz="1000" dirty="0"/>
              <a:t>  │</a:t>
            </a:r>
          </a:p>
          <a:p>
            <a:r>
              <a:rPr lang="zh-CN" altLang="en-US" sz="1000" dirty="0"/>
              <a:t>  ├── 读取表头字段</a:t>
            </a:r>
          </a:p>
          <a:p>
            <a:r>
              <a:rPr lang="zh-CN" altLang="en-US" sz="1000" dirty="0"/>
              <a:t>  │     </a:t>
            </a:r>
            <a:r>
              <a:rPr lang="en-US" altLang="zh-CN" sz="1000" dirty="0"/>
              <a:t>SAA PN and Rev.      → </a:t>
            </a:r>
            <a:r>
              <a:rPr lang="zh-CN" altLang="en-US" sz="1000" dirty="0"/>
              <a:t>匹配内部项目号</a:t>
            </a:r>
          </a:p>
          <a:p>
            <a:r>
              <a:rPr lang="zh-CN" altLang="en-US" sz="1000" dirty="0"/>
              <a:t>  │     </a:t>
            </a:r>
            <a:r>
              <a:rPr lang="en-US" altLang="zh-CN" sz="1000" dirty="0"/>
              <a:t>Customer PN and Rev. → </a:t>
            </a:r>
            <a:r>
              <a:rPr lang="zh-CN" altLang="en-US" sz="1000" dirty="0"/>
              <a:t>匹配客户件名</a:t>
            </a:r>
          </a:p>
          <a:p>
            <a:r>
              <a:rPr lang="zh-CN" altLang="en-US" sz="1000" dirty="0"/>
              <a:t>  │</a:t>
            </a:r>
          </a:p>
          <a:p>
            <a:r>
              <a:rPr lang="zh-CN" altLang="en-US" sz="1000" dirty="0"/>
              <a:t>  └── 综合判断 → 推荐匹配结果</a:t>
            </a:r>
          </a:p>
          <a:p>
            <a:r>
              <a:rPr lang="zh-CN" altLang="en-US" sz="1000" dirty="0"/>
              <a:t>        ↓</a:t>
            </a:r>
          </a:p>
          <a:p>
            <a:r>
              <a:rPr lang="zh-CN" altLang="en-US" sz="1000" dirty="0"/>
              <a:t>展示确认界面（</a:t>
            </a:r>
            <a:r>
              <a:rPr lang="en-US" altLang="zh-CN" sz="1000" dirty="0"/>
              <a:t>IE</a:t>
            </a:r>
            <a:r>
              <a:rPr lang="zh-CN" altLang="en-US" sz="1000" dirty="0"/>
              <a:t>操作）：</a:t>
            </a:r>
          </a:p>
          <a:p>
            <a:endParaRPr lang="zh-CN" altLang="en-US" sz="1000" dirty="0"/>
          </a:p>
          <a:p>
            <a:r>
              <a:rPr lang="zh-CN" altLang="en-US" sz="1000" dirty="0"/>
              <a:t>  文件名              识别结果              置信度   操作</a:t>
            </a:r>
          </a:p>
          <a:p>
            <a:r>
              <a:rPr lang="zh-CN" altLang="en-US" sz="1000" dirty="0"/>
              <a:t>  ─────────────────────────────────────────────────────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M098-01-G-SMT01    → G / SMT01 / PCBA01   ██████ 100%  ✓</a:t>
            </a:r>
            <a:r>
              <a:rPr lang="zh-CN" altLang="en-US" sz="1000" dirty="0"/>
              <a:t>确认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M098-01-G-SMT02    → G / SMT02 / PCBA02   ██████ 100%  ✓</a:t>
            </a:r>
            <a:r>
              <a:rPr lang="zh-CN" altLang="en-US" sz="1000" dirty="0"/>
              <a:t>确认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M098-01-G-TLA      → G / TLA              ██████ 100%  ✓</a:t>
            </a:r>
            <a:r>
              <a:rPr lang="zh-CN" altLang="en-US" sz="1000" dirty="0"/>
              <a:t>确认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M098-01-H-SMT01    → H / SMT01 / PCBA01   █████░  92%  ✓</a:t>
            </a:r>
            <a:r>
              <a:rPr lang="zh-CN" altLang="en-US" sz="1000" dirty="0"/>
              <a:t>确认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M098-01-H-TLA      → H / TLA              ██████ 100%  ✓</a:t>
            </a:r>
            <a:r>
              <a:rPr lang="zh-CN" altLang="en-US" sz="1000" dirty="0"/>
              <a:t>确认</a:t>
            </a:r>
          </a:p>
          <a:p>
            <a:r>
              <a:rPr lang="zh-CN" altLang="en-US" sz="1000" dirty="0"/>
              <a:t>  评估文件</a:t>
            </a:r>
            <a:r>
              <a:rPr lang="en-US" altLang="zh-CN" sz="1000" dirty="0"/>
              <a:t>_</a:t>
            </a:r>
            <a:r>
              <a:rPr lang="zh-CN" altLang="en-US" sz="1000" dirty="0"/>
              <a:t>最终版</a:t>
            </a:r>
            <a:r>
              <a:rPr lang="en-US" altLang="zh-CN" sz="1000" dirty="0"/>
              <a:t>.xlsx → </a:t>
            </a:r>
            <a:r>
              <a:rPr lang="zh-CN" altLang="en-US" sz="1000" dirty="0"/>
              <a:t>无法识别             ░░░░░░   </a:t>
            </a:r>
            <a:r>
              <a:rPr lang="en-US" altLang="zh-CN" sz="1000" dirty="0"/>
              <a:t>0%  ⚠</a:t>
            </a:r>
            <a:r>
              <a:rPr lang="zh-CN" altLang="en-US" sz="1000" dirty="0"/>
              <a:t>手动指定</a:t>
            </a:r>
          </a:p>
          <a:p>
            <a:r>
              <a:rPr lang="zh-CN" altLang="en-US" sz="1000" dirty="0"/>
              <a:t>        ↓</a:t>
            </a:r>
          </a:p>
          <a:p>
            <a:r>
              <a:rPr lang="en-US" altLang="zh-CN" sz="1000" dirty="0"/>
              <a:t>IE</a:t>
            </a:r>
            <a:r>
              <a:rPr lang="zh-CN" altLang="en-US" sz="1000" dirty="0"/>
              <a:t>点击</a:t>
            </a:r>
            <a:r>
              <a:rPr lang="en-US" altLang="zh-CN" sz="1000" dirty="0"/>
              <a:t>"</a:t>
            </a:r>
            <a:r>
              <a:rPr lang="zh-CN" altLang="en-US" sz="1000" dirty="0"/>
              <a:t>全部确认</a:t>
            </a:r>
            <a:r>
              <a:rPr lang="en-US" altLang="zh-CN" sz="1000" dirty="0"/>
              <a:t>"</a:t>
            </a:r>
            <a:r>
              <a:rPr lang="zh-CN" altLang="en-US" sz="1000" dirty="0"/>
              <a:t>或逐条修改</a:t>
            </a:r>
          </a:p>
          <a:p>
            <a:r>
              <a:rPr lang="zh-CN" altLang="en-US" sz="1000" dirty="0"/>
              <a:t>        ↓</a:t>
            </a:r>
          </a:p>
          <a:p>
            <a:r>
              <a:rPr lang="zh-CN" altLang="en-US" sz="1000" dirty="0"/>
              <a:t>系统解析数据，写入对应</a:t>
            </a:r>
            <a:r>
              <a:rPr lang="en-US" altLang="zh-CN" sz="1000" dirty="0"/>
              <a:t>Process</a:t>
            </a:r>
            <a:r>
              <a:rPr lang="zh-CN" altLang="en-US" sz="1000" dirty="0"/>
              <a:t>记录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4B4148-DBDC-5CDB-B40E-DEF78DDC08A2}"/>
              </a:ext>
            </a:extLst>
          </p:cNvPr>
          <p:cNvSpPr txBox="1"/>
          <p:nvPr/>
        </p:nvSpPr>
        <p:spPr>
          <a:xfrm>
            <a:off x="3637719" y="716937"/>
            <a:ext cx="344330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000" dirty="0"/>
          </a:p>
          <a:p>
            <a:endParaRPr lang="en-US" altLang="zh-CN" sz="1000" dirty="0"/>
          </a:p>
          <a:p>
            <a:endParaRPr lang="en-US" altLang="zh-CN" sz="1000" dirty="0"/>
          </a:p>
          <a:p>
            <a:r>
              <a:rPr lang="zh-CN" altLang="en-US" sz="1000" dirty="0"/>
              <a:t>已知信息：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 err="1"/>
              <a:t>product_id</a:t>
            </a:r>
            <a:r>
              <a:rPr lang="en-US" altLang="zh-CN" sz="1000" dirty="0"/>
              <a:t>  = M098-01</a:t>
            </a:r>
          </a:p>
          <a:p>
            <a:r>
              <a:rPr lang="en-US" altLang="zh-CN" sz="1000" dirty="0"/>
              <a:t>  </a:t>
            </a:r>
            <a:r>
              <a:rPr lang="en-US" altLang="zh-CN" sz="1000" dirty="0" err="1"/>
              <a:t>unit_id</a:t>
            </a:r>
            <a:r>
              <a:rPr lang="en-US" altLang="zh-CN" sz="1000" dirty="0"/>
              <a:t>     = M098-01-G</a:t>
            </a:r>
          </a:p>
          <a:p>
            <a:r>
              <a:rPr lang="en-US" altLang="zh-CN" sz="1000" dirty="0"/>
              <a:t>  IE</a:t>
            </a:r>
            <a:r>
              <a:rPr lang="zh-CN" altLang="en-US" sz="1000" dirty="0"/>
              <a:t>填写：该</a:t>
            </a:r>
            <a:r>
              <a:rPr lang="en-US" altLang="zh-CN" sz="1000" dirty="0"/>
              <a:t>Unit</a:t>
            </a:r>
            <a:r>
              <a:rPr lang="zh-CN" altLang="en-US" sz="1000" dirty="0"/>
              <a:t>有 </a:t>
            </a:r>
            <a:r>
              <a:rPr lang="en-US" altLang="zh-CN" sz="1000" dirty="0"/>
              <a:t>2 </a:t>
            </a:r>
            <a:r>
              <a:rPr lang="zh-CN" altLang="en-US" sz="1000" dirty="0"/>
              <a:t>个</a:t>
            </a:r>
            <a:r>
              <a:rPr lang="en-US" altLang="zh-CN" sz="1000" dirty="0"/>
              <a:t>PCBA + 1 </a:t>
            </a:r>
            <a:r>
              <a:rPr lang="zh-CN" altLang="en-US" sz="1000" dirty="0"/>
              <a:t>组结构料</a:t>
            </a:r>
          </a:p>
          <a:p>
            <a:r>
              <a:rPr lang="zh-CN" altLang="en-US" sz="1000" dirty="0"/>
              <a:t>        ↓</a:t>
            </a:r>
          </a:p>
          <a:p>
            <a:r>
              <a:rPr lang="zh-CN" altLang="en-US" sz="1000" dirty="0"/>
              <a:t>系统自动生成：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M098-01-G-PCBA01  </a:t>
            </a:r>
            <a:r>
              <a:rPr lang="zh-CN" altLang="en-US" sz="1000" dirty="0"/>
              <a:t>（第</a:t>
            </a:r>
            <a:r>
              <a:rPr lang="en-US" altLang="zh-CN" sz="1000" dirty="0"/>
              <a:t>1</a:t>
            </a:r>
            <a:r>
              <a:rPr lang="zh-CN" altLang="en-US" sz="1000" dirty="0"/>
              <a:t>块电子板）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M098-01-G-PCBA02  </a:t>
            </a:r>
            <a:r>
              <a:rPr lang="zh-CN" altLang="en-US" sz="1000" dirty="0"/>
              <a:t>（第</a:t>
            </a:r>
            <a:r>
              <a:rPr lang="en-US" altLang="zh-CN" sz="1000" dirty="0"/>
              <a:t>2</a:t>
            </a:r>
            <a:r>
              <a:rPr lang="zh-CN" altLang="en-US" sz="1000" dirty="0"/>
              <a:t>块电子板）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M098-01-G-STR     </a:t>
            </a:r>
            <a:r>
              <a:rPr lang="zh-CN" altLang="en-US" sz="1000" dirty="0"/>
              <a:t>（结构料，固定后缀）</a:t>
            </a:r>
          </a:p>
          <a:p>
            <a:endParaRPr lang="zh-CN" altLang="en-US" sz="1000" dirty="0"/>
          </a:p>
          <a:p>
            <a:r>
              <a:rPr lang="zh-CN" altLang="en-US" sz="1000" dirty="0"/>
              <a:t>同时自动生成</a:t>
            </a:r>
            <a:r>
              <a:rPr lang="en-US" altLang="zh-CN" sz="1000" dirty="0"/>
              <a:t>SMT ID</a:t>
            </a:r>
            <a:r>
              <a:rPr lang="zh-CN" altLang="en-US" sz="1000" dirty="0"/>
              <a:t>：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M098-01-G-SMT01   </a:t>
            </a:r>
            <a:r>
              <a:rPr lang="zh-CN" altLang="en-US" sz="1000" dirty="0"/>
              <a:t>（对应</a:t>
            </a:r>
            <a:r>
              <a:rPr lang="en-US" altLang="zh-CN" sz="1000" dirty="0"/>
              <a:t>PCBA01</a:t>
            </a:r>
            <a:r>
              <a:rPr lang="zh-CN" altLang="en-US" sz="1000" dirty="0"/>
              <a:t>的</a:t>
            </a:r>
            <a:r>
              <a:rPr lang="en-US" altLang="zh-CN" sz="1000" dirty="0"/>
              <a:t>SMT</a:t>
            </a:r>
            <a:r>
              <a:rPr lang="zh-CN" altLang="en-US" sz="1000" dirty="0"/>
              <a:t>评估）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M098-01-G-SMT02   </a:t>
            </a:r>
            <a:r>
              <a:rPr lang="zh-CN" altLang="en-US" sz="1000" dirty="0"/>
              <a:t>（对应</a:t>
            </a:r>
            <a:r>
              <a:rPr lang="en-US" altLang="zh-CN" sz="1000" dirty="0"/>
              <a:t>PCBA02</a:t>
            </a:r>
            <a:r>
              <a:rPr lang="zh-CN" altLang="en-US" sz="1000" dirty="0"/>
              <a:t>的</a:t>
            </a:r>
            <a:r>
              <a:rPr lang="en-US" altLang="zh-CN" sz="1000" dirty="0"/>
              <a:t>SMT</a:t>
            </a:r>
            <a:r>
              <a:rPr lang="zh-CN" altLang="en-US" sz="1000" dirty="0"/>
              <a:t>评估）</a:t>
            </a:r>
          </a:p>
          <a:p>
            <a:endParaRPr lang="zh-CN" altLang="en-US" sz="1000" dirty="0"/>
          </a:p>
          <a:p>
            <a:r>
              <a:rPr lang="en-US" altLang="zh-CN" sz="1000" dirty="0"/>
              <a:t>TLA ID</a:t>
            </a:r>
            <a:r>
              <a:rPr lang="zh-CN" altLang="en-US" sz="1000" dirty="0"/>
              <a:t>：</a:t>
            </a:r>
          </a:p>
          <a:p>
            <a:r>
              <a:rPr lang="zh-CN" altLang="en-US" sz="1000" dirty="0"/>
              <a:t>  </a:t>
            </a:r>
            <a:r>
              <a:rPr lang="en-US" altLang="zh-CN" sz="1000" dirty="0"/>
              <a:t>M098-01-G-TLA     </a:t>
            </a:r>
            <a:r>
              <a:rPr lang="zh-CN" altLang="en-US" sz="1000" dirty="0"/>
              <a:t>（整个</a:t>
            </a:r>
            <a:r>
              <a:rPr lang="en-US" altLang="zh-CN" sz="1000" dirty="0"/>
              <a:t>Unit</a:t>
            </a:r>
            <a:r>
              <a:rPr lang="zh-CN" altLang="en-US" sz="1000" dirty="0"/>
              <a:t>唯一一条）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C033CE-B787-5644-2143-161459AEE5F5}"/>
              </a:ext>
            </a:extLst>
          </p:cNvPr>
          <p:cNvSpPr txBox="1"/>
          <p:nvPr/>
        </p:nvSpPr>
        <p:spPr>
          <a:xfrm>
            <a:off x="3649681" y="3766438"/>
            <a:ext cx="609456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/>
              <a:t>系统在创建完Unit和Component之后</a:t>
            </a:r>
          </a:p>
          <a:p>
            <a:r>
              <a:rPr lang="zh-CN" altLang="en-US" sz="1000" dirty="0"/>
              <a:t>自动生成一份"IE评估文件命名清单"</a:t>
            </a:r>
          </a:p>
          <a:p>
            <a:r>
              <a:rPr lang="zh-CN" altLang="en-US" sz="1000" dirty="0"/>
              <a:t>可以一键发送给IE（邮件或系统消息）</a:t>
            </a:r>
          </a:p>
          <a:p>
            <a:endParaRPr lang="zh-CN" altLang="en-US" sz="1000" dirty="0"/>
          </a:p>
          <a:p>
            <a:r>
              <a:rPr lang="zh-CN" altLang="en-US" sz="1000" dirty="0"/>
              <a:t>内容包括：</a:t>
            </a:r>
          </a:p>
          <a:p>
            <a:r>
              <a:rPr lang="zh-CN" altLang="en-US" sz="1000" dirty="0"/>
              <a:t>  项目：M098-01 Housing ASSY</a:t>
            </a:r>
          </a:p>
          <a:p>
            <a:r>
              <a:rPr lang="zh-CN" altLang="en-US" sz="1000" dirty="0"/>
              <a:t>  请按以下命名保存并上传您的评估文件：</a:t>
            </a:r>
          </a:p>
          <a:p>
            <a:endParaRPr lang="zh-CN" altLang="en-US" sz="1000" dirty="0"/>
          </a:p>
          <a:p>
            <a:r>
              <a:rPr lang="zh-CN" altLang="en-US" sz="1000" dirty="0"/>
              <a:t>  Unit -B（MID CM）：</a:t>
            </a:r>
          </a:p>
          <a:p>
            <a:r>
              <a:rPr lang="zh-CN" altLang="en-US" sz="1000" dirty="0"/>
              <a:t>    □ M098-01-B-TLA.xlsx</a:t>
            </a:r>
          </a:p>
          <a:p>
            <a:endParaRPr lang="zh-CN" altLang="en-US" sz="1000" dirty="0"/>
          </a:p>
          <a:p>
            <a:r>
              <a:rPr lang="zh-CN" altLang="en-US" sz="1000" dirty="0"/>
              <a:t>  Unit -G（Entry ROW AM）：</a:t>
            </a:r>
          </a:p>
          <a:p>
            <a:r>
              <a:rPr lang="zh-CN" altLang="en-US" sz="1000" dirty="0"/>
              <a:t>    □ M098-01-G-SMT01.xlsx</a:t>
            </a:r>
          </a:p>
          <a:p>
            <a:r>
              <a:rPr lang="zh-CN" altLang="en-US" sz="1000" dirty="0"/>
              <a:t>    □ M098-01-G-SMT02.xlsx</a:t>
            </a:r>
          </a:p>
          <a:p>
            <a:r>
              <a:rPr lang="zh-CN" altLang="en-US" sz="1000" dirty="0"/>
              <a:t>    □ M098-01-G-TLA.xlsx</a:t>
            </a:r>
          </a:p>
          <a:p>
            <a:endParaRPr lang="zh-CN" altLang="en-US" sz="1000" dirty="0"/>
          </a:p>
          <a:p>
            <a:r>
              <a:rPr lang="zh-CN" altLang="en-US" sz="1000" dirty="0"/>
              <a:t>  Unit -H（SUB-ENTRY ROW AM）：</a:t>
            </a:r>
          </a:p>
          <a:p>
            <a:r>
              <a:rPr lang="zh-CN" altLang="en-US" sz="1000" dirty="0"/>
              <a:t>    □ M098-01-H-SMT01.xlsx</a:t>
            </a:r>
          </a:p>
          <a:p>
            <a:r>
              <a:rPr lang="zh-CN" altLang="en-US" sz="1000" dirty="0"/>
              <a:t>    □ M098-01-H-TLA.xlsx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B4562C-F8DF-FAE8-45E9-5B54FE40AD59}"/>
              </a:ext>
            </a:extLst>
          </p:cNvPr>
          <p:cNvSpPr txBox="1"/>
          <p:nvPr/>
        </p:nvSpPr>
        <p:spPr>
          <a:xfrm>
            <a:off x="0" y="274523"/>
            <a:ext cx="6785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471A3"/>
                </a:solidFill>
                <a:latin typeface="Arial" panose="020B0604020202020204" pitchFamily="34" charset="0"/>
              </a:rPr>
              <a:t>具体逻辑示例</a:t>
            </a:r>
            <a:r>
              <a:rPr lang="en-US" altLang="zh-CN" b="1" dirty="0">
                <a:solidFill>
                  <a:srgbClr val="2471A3"/>
                </a:solidFill>
                <a:latin typeface="Arial" panose="020B0604020202020204" pitchFamily="34" charset="0"/>
              </a:rPr>
              <a:t>-</a:t>
            </a:r>
            <a:r>
              <a:rPr lang="en-US" altLang="zh-CN" b="1" dirty="0"/>
              <a:t>AI</a:t>
            </a:r>
            <a:r>
              <a:rPr lang="zh-CN" altLang="en-US" b="1" dirty="0"/>
              <a:t>智能点说明</a:t>
            </a:r>
            <a:endParaRPr lang="en-US" altLang="zh-CN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800" b="1" dirty="0">
              <a:solidFill>
                <a:srgbClr val="2471A3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C0A6012-03CC-E1BB-A042-1D71940BCDCF}"/>
              </a:ext>
            </a:extLst>
          </p:cNvPr>
          <p:cNvGrpSpPr/>
          <p:nvPr/>
        </p:nvGrpSpPr>
        <p:grpSpPr>
          <a:xfrm>
            <a:off x="109223" y="821526"/>
            <a:ext cx="3258191" cy="5961122"/>
            <a:chOff x="77676" y="1011364"/>
            <a:chExt cx="3258191" cy="5961122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951EAD5-0E13-58B5-E58A-2C10895D69F5}"/>
                </a:ext>
              </a:extLst>
            </p:cNvPr>
            <p:cNvSpPr/>
            <p:nvPr/>
          </p:nvSpPr>
          <p:spPr>
            <a:xfrm>
              <a:off x="89970" y="1066254"/>
              <a:ext cx="3245897" cy="590623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B15D334-0E65-F235-27A7-323FD4CF39C3}"/>
                </a:ext>
              </a:extLst>
            </p:cNvPr>
            <p:cNvGrpSpPr/>
            <p:nvPr/>
          </p:nvGrpSpPr>
          <p:grpSpPr>
            <a:xfrm>
              <a:off x="77676" y="1011364"/>
              <a:ext cx="3258191" cy="4309249"/>
              <a:chOff x="77676" y="1011364"/>
              <a:chExt cx="3258191" cy="4309249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E51C79-6616-CD3F-7CF5-64ED03767A66}"/>
                  </a:ext>
                </a:extLst>
              </p:cNvPr>
              <p:cNvSpPr txBox="1"/>
              <p:nvPr/>
            </p:nvSpPr>
            <p:spPr>
              <a:xfrm>
                <a:off x="77676" y="1196407"/>
                <a:ext cx="3119120" cy="412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/>
                  <a:t>1.</a:t>
                </a:r>
                <a:r>
                  <a:rPr lang="zh-CN" altLang="en-US" sz="1600" b="1" dirty="0"/>
                  <a:t>自动跳转功能</a:t>
                </a:r>
                <a:endParaRPr lang="en-US" altLang="zh-CN" sz="1600" b="1" dirty="0"/>
              </a:p>
              <a:p>
                <a:endParaRPr lang="en-US" altLang="zh-CN" sz="1600" b="1" dirty="0"/>
              </a:p>
              <a:p>
                <a:r>
                  <a:rPr lang="zh-CN" altLang="en-US" sz="1000" dirty="0"/>
                  <a:t>例如用户选择 </a:t>
                </a:r>
                <a:r>
                  <a:rPr lang="en-US" altLang="zh-CN" sz="1000" dirty="0" err="1"/>
                  <a:t>process_route_type</a:t>
                </a:r>
                <a:endParaRPr lang="en-US" altLang="zh-CN" sz="1000" dirty="0"/>
              </a:p>
              <a:p>
                <a:r>
                  <a:rPr lang="en-US" altLang="zh-CN" sz="1000" dirty="0"/>
                  <a:t>        ↓</a:t>
                </a:r>
              </a:p>
              <a:p>
                <a:r>
                  <a:rPr lang="en-US" altLang="zh-CN" sz="1000" dirty="0"/>
                  <a:t>┌─────────────────────────────────────┐</a:t>
                </a:r>
              </a:p>
              <a:p>
                <a:r>
                  <a:rPr lang="en-US" altLang="zh-CN" sz="1000" dirty="0"/>
                  <a:t>│  TLA_ONLY                           │</a:t>
                </a:r>
              </a:p>
              <a:p>
                <a:r>
                  <a:rPr lang="en-US" altLang="zh-CN" sz="1000" dirty="0"/>
                  <a:t>│  → </a:t>
                </a:r>
                <a:r>
                  <a:rPr lang="zh-CN" altLang="en-US" sz="1000" dirty="0"/>
                  <a:t>直接跳转 </a:t>
                </a:r>
                <a:r>
                  <a:rPr lang="en-US" altLang="zh-CN" sz="1000" dirty="0"/>
                  <a:t>TLA</a:t>
                </a:r>
                <a:r>
                  <a:rPr lang="zh-CN" altLang="en-US" sz="1000" dirty="0"/>
                  <a:t>步骤                  │</a:t>
                </a:r>
              </a:p>
              <a:p>
                <a:r>
                  <a:rPr lang="zh-CN" altLang="en-US" sz="1000" dirty="0"/>
                  <a:t>│     选择 </a:t>
                </a:r>
                <a:r>
                  <a:rPr lang="en-US" altLang="zh-CN" sz="1000" dirty="0"/>
                  <a:t>auto / semi-auto            │</a:t>
                </a:r>
              </a:p>
              <a:p>
                <a:r>
                  <a:rPr lang="en-US" altLang="zh-CN" sz="1000" dirty="0"/>
                  <a:t>│     </a:t>
                </a:r>
                <a:r>
                  <a:rPr lang="zh-CN" altLang="en-US" sz="1000" dirty="0"/>
                  <a:t>上传</a:t>
                </a:r>
                <a:r>
                  <a:rPr lang="en-US" altLang="zh-CN" sz="1000" dirty="0"/>
                  <a:t>TLA</a:t>
                </a:r>
                <a:r>
                  <a:rPr lang="zh-CN" altLang="en-US" sz="1000" dirty="0"/>
                  <a:t>评估文件                   │</a:t>
                </a:r>
              </a:p>
              <a:p>
                <a:r>
                  <a:rPr lang="zh-CN" altLang="en-US" sz="1000" dirty="0"/>
                  <a:t>│     （</a:t>
                </a:r>
                <a:r>
                  <a:rPr lang="en-US" altLang="zh-CN" sz="1000" dirty="0"/>
                  <a:t>SMT</a:t>
                </a:r>
                <a:r>
                  <a:rPr lang="zh-CN" altLang="en-US" sz="1000" dirty="0"/>
                  <a:t>相关步骤完全不出现）          │</a:t>
                </a:r>
              </a:p>
              <a:p>
                <a:r>
                  <a:rPr lang="zh-CN" altLang="en-US" sz="1000" dirty="0"/>
                  <a:t>├─────────────────────────────────────┤</a:t>
                </a:r>
              </a:p>
              <a:p>
                <a:r>
                  <a:rPr lang="zh-CN" altLang="en-US" sz="1000" dirty="0"/>
                  <a:t>│  </a:t>
                </a:r>
                <a:r>
                  <a:rPr lang="en-US" altLang="zh-CN" sz="1000" dirty="0"/>
                  <a:t>SMT_ONLY                           │</a:t>
                </a:r>
              </a:p>
              <a:p>
                <a:r>
                  <a:rPr lang="en-US" altLang="zh-CN" sz="1000" dirty="0"/>
                  <a:t>│  → </a:t>
                </a:r>
                <a:r>
                  <a:rPr lang="zh-CN" altLang="en-US" sz="1000" dirty="0"/>
                  <a:t>跳转 </a:t>
                </a:r>
                <a:r>
                  <a:rPr lang="en-US" altLang="zh-CN" sz="1000" dirty="0"/>
                  <a:t>SMT</a:t>
                </a:r>
                <a:r>
                  <a:rPr lang="zh-CN" altLang="en-US" sz="1000" dirty="0"/>
                  <a:t>步骤                      │</a:t>
                </a:r>
              </a:p>
              <a:p>
                <a:r>
                  <a:rPr lang="zh-CN" altLang="en-US" sz="1000" dirty="0"/>
                  <a:t>│     填写</a:t>
                </a:r>
                <a:r>
                  <a:rPr lang="en-US" altLang="zh-CN" sz="1000" dirty="0"/>
                  <a:t>PCBA</a:t>
                </a:r>
                <a:r>
                  <a:rPr lang="zh-CN" altLang="en-US" sz="1000" dirty="0"/>
                  <a:t>数量                     │</a:t>
                </a:r>
              </a:p>
              <a:p>
                <a:r>
                  <a:rPr lang="zh-CN" altLang="en-US" sz="1000" dirty="0"/>
                  <a:t>│     每个</a:t>
                </a:r>
                <a:r>
                  <a:rPr lang="en-US" altLang="zh-CN" sz="1000" dirty="0"/>
                  <a:t>PCBA</a:t>
                </a:r>
                <a:r>
                  <a:rPr lang="zh-CN" altLang="en-US" sz="1000" dirty="0"/>
                  <a:t>选择炉体类型              │</a:t>
                </a:r>
              </a:p>
              <a:p>
                <a:r>
                  <a:rPr lang="zh-CN" altLang="en-US" sz="1000" dirty="0"/>
                  <a:t>│     上传</a:t>
                </a:r>
                <a:r>
                  <a:rPr lang="en-US" altLang="zh-CN" sz="1000" dirty="0"/>
                  <a:t>SMT</a:t>
                </a:r>
                <a:r>
                  <a:rPr lang="zh-CN" altLang="en-US" sz="1000" dirty="0"/>
                  <a:t>评估文件                   │</a:t>
                </a:r>
              </a:p>
              <a:p>
                <a:r>
                  <a:rPr lang="zh-CN" altLang="en-US" sz="1000" dirty="0"/>
                  <a:t>│     （</a:t>
                </a:r>
                <a:r>
                  <a:rPr lang="en-US" altLang="zh-CN" sz="1000" dirty="0"/>
                  <a:t>TLA</a:t>
                </a:r>
                <a:r>
                  <a:rPr lang="zh-CN" altLang="en-US" sz="1000" dirty="0"/>
                  <a:t>相关步骤完全不出现）          │</a:t>
                </a:r>
              </a:p>
              <a:p>
                <a:r>
                  <a:rPr lang="zh-CN" altLang="en-US" sz="1000" dirty="0"/>
                  <a:t>├─────────────────────────────────────┤</a:t>
                </a:r>
              </a:p>
              <a:p>
                <a:r>
                  <a:rPr lang="zh-CN" altLang="en-US" sz="1000" dirty="0"/>
                  <a:t>│  </a:t>
                </a:r>
                <a:r>
                  <a:rPr lang="en-US" altLang="zh-CN" sz="1000" dirty="0"/>
                  <a:t>SMT_AND_TLA                        │</a:t>
                </a:r>
              </a:p>
              <a:p>
                <a:r>
                  <a:rPr lang="en-US" altLang="zh-CN" sz="1000" dirty="0"/>
                  <a:t>│  → </a:t>
                </a:r>
                <a:r>
                  <a:rPr lang="zh-CN" altLang="en-US" sz="1000" dirty="0"/>
                  <a:t>先走</a:t>
                </a:r>
                <a:r>
                  <a:rPr lang="en-US" altLang="zh-CN" sz="1000" dirty="0"/>
                  <a:t>SMT</a:t>
                </a:r>
                <a:r>
                  <a:rPr lang="zh-CN" altLang="en-US" sz="1000" dirty="0"/>
                  <a:t>步骤                       │</a:t>
                </a:r>
              </a:p>
              <a:p>
                <a:r>
                  <a:rPr lang="zh-CN" altLang="en-US" sz="1000" dirty="0"/>
                  <a:t>│     再走</a:t>
                </a:r>
                <a:r>
                  <a:rPr lang="en-US" altLang="zh-CN" sz="1000" dirty="0"/>
                  <a:t>TLA</a:t>
                </a:r>
                <a:r>
                  <a:rPr lang="zh-CN" altLang="en-US" sz="1000" dirty="0"/>
                  <a:t>步骤                      │</a:t>
                </a:r>
              </a:p>
              <a:p>
                <a:r>
                  <a:rPr lang="zh-CN" altLang="en-US" sz="1000" dirty="0"/>
                  <a:t>│     两个步骤都出现                    │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68EB8A5-50C5-AA74-769D-87D2D7D84867}"/>
                  </a:ext>
                </a:extLst>
              </p:cNvPr>
              <p:cNvSpPr/>
              <p:nvPr/>
            </p:nvSpPr>
            <p:spPr>
              <a:xfrm>
                <a:off x="77676" y="1011364"/>
                <a:ext cx="3258191" cy="841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6633F4F-F966-9E36-8C5E-BB9D0C4422BA}"/>
              </a:ext>
            </a:extLst>
          </p:cNvPr>
          <p:cNvSpPr/>
          <p:nvPr/>
        </p:nvSpPr>
        <p:spPr>
          <a:xfrm>
            <a:off x="3517406" y="436379"/>
            <a:ext cx="3258191" cy="84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CD0F92-A6C4-9DF3-B1DC-38BB2068BBA7}"/>
              </a:ext>
            </a:extLst>
          </p:cNvPr>
          <p:cNvSpPr txBox="1"/>
          <p:nvPr/>
        </p:nvSpPr>
        <p:spPr>
          <a:xfrm>
            <a:off x="3577562" y="433877"/>
            <a:ext cx="3137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2.</a:t>
            </a:r>
            <a:r>
              <a:rPr lang="zh-CN" altLang="en-US" sz="1600" b="1" dirty="0"/>
              <a:t>智能命名上传文件名，便于</a:t>
            </a:r>
            <a:r>
              <a:rPr lang="en-US" altLang="zh-CN" sz="1600" b="1" dirty="0"/>
              <a:t>IE</a:t>
            </a:r>
            <a:r>
              <a:rPr lang="zh-CN" altLang="en-US" sz="1600" b="1" dirty="0"/>
              <a:t>打包上传该案所有</a:t>
            </a:r>
            <a:r>
              <a:rPr lang="en-US" altLang="zh-CN" sz="1600" b="1" dirty="0"/>
              <a:t>process</a:t>
            </a:r>
            <a:r>
              <a:rPr lang="zh-CN" altLang="en-US" sz="1600" b="1" dirty="0"/>
              <a:t>评估智能匹配和读取信息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111642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48AF78E-C0EB-AE80-F7D1-4DDDA32358BE}"/>
              </a:ext>
            </a:extLst>
          </p:cNvPr>
          <p:cNvSpPr txBox="1"/>
          <p:nvPr/>
        </p:nvSpPr>
        <p:spPr>
          <a:xfrm>
            <a:off x="347472" y="666027"/>
            <a:ext cx="11027664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sz="2400" b="1" kern="0" dirty="0">
                <a:solidFill>
                  <a:srgbClr val="1A2B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n-US" altLang="zh-CN" sz="3200" b="1" kern="0" dirty="0">
                <a:solidFill>
                  <a:srgbClr val="1A2B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zh-CN" altLang="zh-CN" sz="2400" b="1" kern="0" dirty="0">
                <a:solidFill>
                  <a:srgbClr val="1A2B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项目背景与系统目标</a:t>
            </a:r>
          </a:p>
          <a:p>
            <a:pPr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1.1 </a:t>
            </a:r>
            <a:r>
              <a:rPr lang="zh-CN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业务背景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当前公司成本核算流程完全依赖手工操作：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PE/IE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工程师通过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Excel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完成工序评估，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Sourcing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通过邮件提供物料报价，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ME&amp;RF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通过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共同合作完成内部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RFQ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文件，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 Team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负责手工整合所有数据后生成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 Analysis Sheet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）报告并提交给销售。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该流程存在以下核心问题：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数据来源分散，通过邮件和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Excel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传输，</a:t>
            </a:r>
            <a:r>
              <a:rPr lang="zh-CN" altLang="zh-CN" sz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整合效率低下</a:t>
            </a:r>
            <a:endParaRPr lang="zh-CN" altLang="zh-CN" sz="12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人工整合</a:t>
            </a:r>
            <a:r>
              <a:rPr lang="zh-CN" altLang="zh-CN" sz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错误率高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，影响成本核算准确性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设变时历史版本</a:t>
            </a:r>
            <a:r>
              <a:rPr lang="zh-CN" altLang="zh-CN" sz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追踪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困</a:t>
            </a:r>
            <a:r>
              <a:rPr lang="zh-CN" altLang="zh-CN" sz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难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，</a:t>
            </a:r>
            <a:r>
              <a:rPr lang="zh-CN" altLang="zh-CN" sz="12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对比工作量大</a:t>
            </a:r>
            <a:endParaRPr lang="zh-CN" altLang="zh-CN" sz="12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多方案成本对比缺乏工具支撑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无法实现快速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RFQ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响应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1.2 </a:t>
            </a:r>
            <a:r>
              <a:rPr lang="zh-CN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系统目标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开发一套汽配制造业专用成本管控系统，实现以下目标：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将分散的数据录入集中到系统平台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根据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ME/IE/SOURCING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评估模板自动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解析结构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读取</a:t>
            </a:r>
            <a:r>
              <a:rPr lang="zh-CN" altLang="en-US" sz="1200" dirty="0">
                <a:solidFill>
                  <a:srgbClr val="1C28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相关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数据，</a:t>
            </a:r>
            <a:r>
              <a:rPr lang="zh-CN" altLang="en-US" sz="1200" dirty="0">
                <a:solidFill>
                  <a:srgbClr val="1C28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实现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匹配费率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、计算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成本</a:t>
            </a:r>
            <a:r>
              <a:rPr lang="zh-CN" altLang="en-US" sz="1200" dirty="0">
                <a:solidFill>
                  <a:srgbClr val="1C28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、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对比成本智能化。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系统自动生成标准格式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报告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excel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输出，不改变原有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</a:t>
            </a:r>
            <a:r>
              <a:rPr lang="zh-CN" altLang="en-US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模式）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支持设变版本管理，保留历史版本，提供设变前后对比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支持多方案对比（跨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Region / 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不同工艺）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逐步引入</a:t>
            </a: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AI</a:t>
            </a:r>
            <a:r>
              <a:rPr lang="zh-CN" altLang="zh-CN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功能，提升系统智能化水平</a:t>
            </a:r>
          </a:p>
        </p:txBody>
      </p:sp>
    </p:spTree>
    <p:extLst>
      <p:ext uri="{BB962C8B-B14F-4D97-AF65-F5344CB8AC3E}">
        <p14:creationId xmlns:p14="http://schemas.microsoft.com/office/powerpoint/2010/main" val="14054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5F7A5-10BB-84CD-000B-2B62D8741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A29108E-FC89-7C35-622D-D3FFCCC4749D}"/>
              </a:ext>
            </a:extLst>
          </p:cNvPr>
          <p:cNvSpPr txBox="1"/>
          <p:nvPr/>
        </p:nvSpPr>
        <p:spPr>
          <a:xfrm>
            <a:off x="407599" y="293623"/>
            <a:ext cx="60945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置信度看板与确认机制延展说明（</a:t>
            </a:r>
            <a:r>
              <a:rPr lang="en-US" altLang="zh-CN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UI</a:t>
            </a:r>
            <a:r>
              <a:rPr lang="zh-CN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化）</a:t>
            </a:r>
          </a:p>
          <a:p>
            <a:r>
              <a:rPr lang="en-US" altLang="zh-CN" sz="1200" dirty="0"/>
              <a:t>• </a:t>
            </a:r>
            <a:r>
              <a:rPr lang="zh-CN" altLang="en-US" sz="1200" dirty="0"/>
              <a:t>系统前端实时展示识别置信度（</a:t>
            </a:r>
            <a:r>
              <a:rPr lang="en-US" altLang="zh-CN" sz="1200" dirty="0"/>
              <a:t>Confidence Score</a:t>
            </a:r>
            <a:r>
              <a:rPr lang="zh-CN" altLang="en-US" sz="1200" dirty="0"/>
              <a:t>）</a:t>
            </a:r>
            <a:endParaRPr lang="en-US" altLang="zh-CN" sz="1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FB6496-8220-0676-5561-2554BE0E5600}"/>
              </a:ext>
            </a:extLst>
          </p:cNvPr>
          <p:cNvSpPr txBox="1"/>
          <p:nvPr/>
        </p:nvSpPr>
        <p:spPr>
          <a:xfrm>
            <a:off x="485235" y="1102599"/>
            <a:ext cx="7597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顶部：实时处理进度条 (Scanning Header)</a:t>
            </a:r>
          </a:p>
          <a:p>
            <a:r>
              <a:rPr lang="zh-CN" altLang="en-US" sz="1200" dirty="0"/>
              <a:t>• 视觉： 一个蓝色的扫描光束在文件列表上方缓缓横切掠过。</a:t>
            </a:r>
          </a:p>
          <a:p>
            <a:r>
              <a:rPr lang="zh-CN" altLang="en-US" sz="1200" dirty="0"/>
              <a:t>• 文案： 正在执行 AI 特征向量匹配... 已完成 85%</a:t>
            </a:r>
            <a:endParaRPr lang="en-US" altLang="zh-CN" sz="1200" dirty="0"/>
          </a:p>
          <a:p>
            <a:endParaRPr lang="zh-CN" altLang="en-US" sz="1200" dirty="0"/>
          </a:p>
          <a:p>
            <a:r>
              <a: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中间：置信度对比卡片 (Confidence Dashboard)</a:t>
            </a:r>
          </a:p>
          <a:p>
            <a:r>
              <a:rPr lang="zh-CN" altLang="en-US" sz="1200" dirty="0"/>
              <a:t>采用类似“体检报告”的列表，将每个文件的识别过程透明化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B29881-6046-87A6-FFD6-BF88D347C755}"/>
              </a:ext>
            </a:extLst>
          </p:cNvPr>
          <p:cNvSpPr txBox="1"/>
          <p:nvPr/>
        </p:nvSpPr>
        <p:spPr>
          <a:xfrm>
            <a:off x="485235" y="2302928"/>
            <a:ext cx="1038404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• </a:t>
            </a:r>
            <a:r>
              <a:rPr lang="zh-CN" altLang="en-US" sz="1200" dirty="0"/>
              <a:t>视觉亮点： 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100% </a:t>
            </a:r>
            <a:r>
              <a:rPr lang="zh-CN" altLang="en-US" sz="1200" dirty="0"/>
              <a:t>的条目显示绿色进度条。</a:t>
            </a:r>
          </a:p>
          <a:p>
            <a:r>
              <a:rPr lang="en-US" altLang="zh-CN" sz="1200" dirty="0"/>
              <a:t>• 90% </a:t>
            </a:r>
            <a:r>
              <a:rPr lang="zh-CN" altLang="en-US" sz="1200" dirty="0"/>
              <a:t>以上 的条目显示蓝色。</a:t>
            </a:r>
          </a:p>
          <a:p>
            <a:r>
              <a:rPr lang="en-US" altLang="zh-CN" sz="1200" dirty="0"/>
              <a:t>• </a:t>
            </a:r>
            <a:r>
              <a:rPr lang="zh-CN" altLang="en-US" sz="1200" dirty="0"/>
              <a:t>低置信度 的条目显示亮橙色，并带有一个惊叹号图标。</a:t>
            </a:r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en-US" altLang="zh-CN" sz="1200" dirty="0"/>
          </a:p>
          <a:p>
            <a:endParaRPr lang="zh-CN" altLang="en-US" sz="1200" dirty="0"/>
          </a:p>
          <a:p>
            <a:endParaRPr lang="en-US" altLang="zh-CN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</a:t>
            </a:r>
            <a:r>
              <a: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右侧：</a:t>
            </a:r>
            <a:r>
              <a:rPr lang="en-US" altLang="zh-CN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AI </a:t>
            </a:r>
            <a:r>
              <a: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识别依据弹窗 </a:t>
            </a:r>
            <a:r>
              <a:rPr lang="en-US" altLang="zh-CN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(Insight Panel)</a:t>
            </a:r>
          </a:p>
          <a:p>
            <a:r>
              <a:rPr lang="zh-CN" altLang="en-US" sz="1200" dirty="0"/>
              <a:t>当鼠标悬停在某个文件上时，侧边栏会弹出一个“逻辑拆解窗口” </a:t>
            </a:r>
          </a:p>
          <a:p>
            <a:r>
              <a:rPr lang="en-US" altLang="zh-CN" sz="1200" dirty="0"/>
              <a:t>• </a:t>
            </a:r>
            <a:r>
              <a:rPr lang="zh-CN" altLang="en-US" sz="1200" dirty="0"/>
              <a:t>显示：</a:t>
            </a:r>
          </a:p>
          <a:p>
            <a:r>
              <a:rPr lang="en-US" altLang="zh-CN" sz="1200" dirty="0"/>
              <a:t>• [</a:t>
            </a:r>
            <a:r>
              <a:rPr lang="zh-CN" altLang="en-US" sz="1200" dirty="0"/>
              <a:t>识别指纹 </a:t>
            </a:r>
            <a:r>
              <a:rPr lang="en-US" altLang="zh-CN" sz="1200" dirty="0"/>
              <a:t>A]</a:t>
            </a:r>
            <a:r>
              <a:rPr lang="zh-CN" altLang="en-US" sz="1200" dirty="0"/>
              <a:t>：提取到字符 </a:t>
            </a:r>
            <a:r>
              <a:rPr lang="en-US" altLang="zh-CN" sz="1200" dirty="0"/>
              <a:t>"SMT01"</a:t>
            </a:r>
            <a:r>
              <a:rPr lang="zh-CN" altLang="en-US" sz="1200" dirty="0"/>
              <a:t>，匹配 </a:t>
            </a:r>
            <a:r>
              <a:rPr lang="en-US" altLang="zh-CN" sz="1200" dirty="0" err="1"/>
              <a:t>Unit_G</a:t>
            </a:r>
            <a:r>
              <a:rPr lang="zh-CN" altLang="en-US" sz="1200" dirty="0"/>
              <a:t>。</a:t>
            </a:r>
          </a:p>
          <a:p>
            <a:r>
              <a:rPr lang="en-US" altLang="zh-CN" sz="1200" dirty="0"/>
              <a:t>• [</a:t>
            </a:r>
            <a:r>
              <a:rPr lang="zh-CN" altLang="en-US" sz="1200" dirty="0"/>
              <a:t>识别指纹 </a:t>
            </a:r>
            <a:r>
              <a:rPr lang="en-US" altLang="zh-CN" sz="1200" dirty="0"/>
              <a:t>B]</a:t>
            </a:r>
            <a:r>
              <a:rPr lang="zh-CN" altLang="en-US" sz="1200" dirty="0"/>
              <a:t>：检测到 </a:t>
            </a:r>
            <a:r>
              <a:rPr lang="en-US" altLang="zh-CN" sz="1200" dirty="0"/>
              <a:t>Excel </a:t>
            </a:r>
            <a:r>
              <a:rPr lang="zh-CN" altLang="en-US" sz="1200" dirty="0"/>
              <a:t>第 </a:t>
            </a:r>
            <a:r>
              <a:rPr lang="en-US" altLang="zh-CN" sz="1200" dirty="0"/>
              <a:t>4 </a:t>
            </a:r>
            <a:r>
              <a:rPr lang="zh-CN" altLang="en-US" sz="1200" dirty="0"/>
              <a:t>行包含 </a:t>
            </a:r>
            <a:r>
              <a:rPr lang="en-US" altLang="zh-CN" sz="1200" dirty="0"/>
              <a:t>"Vacuum Reflow"</a:t>
            </a:r>
            <a:r>
              <a:rPr lang="zh-CN" altLang="en-US" sz="1200" dirty="0"/>
              <a:t>，判断为 </a:t>
            </a:r>
            <a:r>
              <a:rPr lang="en-US" altLang="zh-CN" sz="1200" dirty="0"/>
              <a:t>SMT </a:t>
            </a:r>
            <a:r>
              <a:rPr lang="zh-CN" altLang="en-US" sz="1200" dirty="0"/>
              <a:t>工艺。</a:t>
            </a:r>
          </a:p>
          <a:p>
            <a:r>
              <a:rPr lang="en-US" altLang="zh-CN" sz="1200" dirty="0"/>
              <a:t>• [</a:t>
            </a:r>
            <a:r>
              <a:rPr lang="zh-CN" altLang="en-US" sz="1200" dirty="0"/>
              <a:t>结论</a:t>
            </a:r>
            <a:r>
              <a:rPr lang="en-US" altLang="zh-CN" sz="1200" dirty="0"/>
              <a:t>]</a:t>
            </a:r>
            <a:r>
              <a:rPr lang="zh-CN" altLang="en-US" sz="1200" dirty="0"/>
              <a:t>：系统判定关联度极高，建议写入 </a:t>
            </a:r>
            <a:r>
              <a:rPr lang="en-US" altLang="zh-CN" sz="1200" dirty="0"/>
              <a:t>Process_Record_01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endParaRPr lang="en-US" altLang="zh-CN" sz="1200" dirty="0"/>
          </a:p>
          <a:p>
            <a:endParaRPr lang="zh-CN" altLang="en-US" sz="1200" dirty="0"/>
          </a:p>
          <a:p>
            <a:r>
              <a:rPr lang="en-US" altLang="zh-CN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4. </a:t>
            </a:r>
            <a:r>
              <a: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底部：一键确认区 </a:t>
            </a:r>
            <a:r>
              <a:rPr lang="en-US" altLang="zh-CN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(The "Magic" Button)</a:t>
            </a:r>
          </a:p>
          <a:p>
            <a:r>
              <a:rPr lang="en-US" altLang="zh-CN" sz="1200" dirty="0"/>
              <a:t>• </a:t>
            </a:r>
            <a:r>
              <a:rPr lang="zh-CN" altLang="en-US" sz="1200" dirty="0"/>
              <a:t>按钮 </a:t>
            </a:r>
            <a:r>
              <a:rPr lang="en-US" altLang="zh-CN" sz="1200" dirty="0"/>
              <a:t>A</a:t>
            </a:r>
            <a:r>
              <a:rPr lang="zh-CN" altLang="en-US" sz="1200" dirty="0"/>
              <a:t>（主动作）： </a:t>
            </a:r>
            <a:r>
              <a:rPr lang="en-US" altLang="zh-CN" sz="1200" dirty="0"/>
              <a:t>[ </a:t>
            </a:r>
            <a:r>
              <a:rPr lang="zh-CN" altLang="en-US" sz="1200" dirty="0"/>
              <a:t>确认全部 </a:t>
            </a:r>
            <a:r>
              <a:rPr lang="en-US" altLang="zh-CN" sz="1200" dirty="0"/>
              <a:t>AI </a:t>
            </a:r>
            <a:r>
              <a:rPr lang="zh-CN" altLang="en-US" sz="1200" dirty="0"/>
              <a:t>匹配结果 </a:t>
            </a:r>
            <a:r>
              <a:rPr lang="en-US" altLang="zh-CN" sz="1200" dirty="0"/>
              <a:t>] —— </a:t>
            </a:r>
            <a:r>
              <a:rPr lang="zh-CN" altLang="en-US" sz="1200" dirty="0"/>
              <a:t>这是一个带有发光动效的大按钮。</a:t>
            </a:r>
          </a:p>
          <a:p>
            <a:r>
              <a:rPr lang="en-US" altLang="zh-CN" sz="1200" dirty="0"/>
              <a:t>• </a:t>
            </a:r>
            <a:r>
              <a:rPr lang="zh-CN" altLang="en-US" sz="1200" dirty="0"/>
              <a:t>按钮 </a:t>
            </a:r>
            <a:r>
              <a:rPr lang="en-US" altLang="zh-CN" sz="1200" dirty="0"/>
              <a:t>B</a:t>
            </a:r>
            <a:r>
              <a:rPr lang="zh-CN" altLang="en-US" sz="1200" dirty="0"/>
              <a:t>（次动作）： </a:t>
            </a:r>
            <a:r>
              <a:rPr lang="en-US" altLang="zh-CN" sz="1200" dirty="0"/>
              <a:t>[ </a:t>
            </a:r>
            <a:r>
              <a:rPr lang="zh-CN" altLang="en-US" sz="1200" dirty="0"/>
              <a:t>逐条手动修正 </a:t>
            </a:r>
            <a:r>
              <a:rPr lang="en-US" altLang="zh-CN" sz="1200" dirty="0"/>
              <a:t>] —— </a:t>
            </a:r>
            <a:r>
              <a:rPr lang="zh-CN" altLang="en-US" sz="1200" dirty="0"/>
              <a:t>灰色简洁按钮</a:t>
            </a:r>
            <a:r>
              <a:rPr lang="zh-CN" altLang="en-US" dirty="0"/>
              <a:t>。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6E0E94F-443C-2BDE-74B6-D9BF3436A7FA}"/>
              </a:ext>
            </a:extLst>
          </p:cNvPr>
          <p:cNvGraphicFramePr>
            <a:graphicFrameLocks noGrp="1"/>
          </p:cNvGraphicFramePr>
          <p:nvPr/>
        </p:nvGraphicFramePr>
        <p:xfrm>
          <a:off x="565509" y="3217223"/>
          <a:ext cx="8397336" cy="127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334">
                  <a:extLst>
                    <a:ext uri="{9D8B030D-6E8A-4147-A177-3AD203B41FA5}">
                      <a16:colId xmlns:a16="http://schemas.microsoft.com/office/drawing/2014/main" val="1698912988"/>
                    </a:ext>
                  </a:extLst>
                </a:gridCol>
                <a:gridCol w="2674908">
                  <a:extLst>
                    <a:ext uri="{9D8B030D-6E8A-4147-A177-3AD203B41FA5}">
                      <a16:colId xmlns:a16="http://schemas.microsoft.com/office/drawing/2014/main" val="950482885"/>
                    </a:ext>
                  </a:extLst>
                </a:gridCol>
                <a:gridCol w="1523760">
                  <a:extLst>
                    <a:ext uri="{9D8B030D-6E8A-4147-A177-3AD203B41FA5}">
                      <a16:colId xmlns:a16="http://schemas.microsoft.com/office/drawing/2014/main" val="3877202336"/>
                    </a:ext>
                  </a:extLst>
                </a:gridCol>
                <a:gridCol w="2099334">
                  <a:extLst>
                    <a:ext uri="{9D8B030D-6E8A-4147-A177-3AD203B41FA5}">
                      <a16:colId xmlns:a16="http://schemas.microsoft.com/office/drawing/2014/main" val="687201176"/>
                    </a:ext>
                  </a:extLst>
                </a:gridCol>
              </a:tblGrid>
              <a:tr h="283146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文件名称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AI</a:t>
                      </a:r>
                      <a:r>
                        <a:rPr lang="zh-CN" altLang="en-US" sz="1100" dirty="0"/>
                        <a:t>识别路径（</a:t>
                      </a:r>
                      <a:r>
                        <a:rPr lang="en-US" altLang="zh-CN" sz="1100" dirty="0"/>
                        <a:t>logic Path)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置信度（</a:t>
                      </a:r>
                      <a:r>
                        <a:rPr lang="en-US" altLang="zh-CN" sz="1100" dirty="0"/>
                        <a:t>confidence)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匹配状态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40133"/>
                  </a:ext>
                </a:extLst>
              </a:tr>
              <a:tr h="28314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M098-01-G-SMT01.xlsx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文件名</a:t>
                      </a:r>
                      <a:r>
                        <a:rPr lang="en-US" altLang="zh-CN" sz="1100" dirty="0"/>
                        <a:t>ID</a:t>
                      </a:r>
                      <a:r>
                        <a:rPr lang="zh-CN" altLang="en-US" sz="1100" dirty="0"/>
                        <a:t>匹配（</a:t>
                      </a:r>
                      <a:r>
                        <a:rPr lang="en-US" altLang="zh-CN" sz="1100" dirty="0"/>
                        <a:t>100%</a:t>
                      </a:r>
                      <a:r>
                        <a:rPr lang="zh-CN" altLang="en-US" sz="1100" dirty="0"/>
                        <a:t>）</a:t>
                      </a:r>
                      <a:r>
                        <a:rPr lang="en-US" altLang="zh-CN" sz="1100" dirty="0"/>
                        <a:t>+</a:t>
                      </a:r>
                      <a:r>
                        <a:rPr lang="zh-CN" altLang="en-US" sz="1100" dirty="0"/>
                        <a:t>内部字段解析（</a:t>
                      </a:r>
                      <a:r>
                        <a:rPr lang="en-US" altLang="zh-CN" sz="1100" dirty="0"/>
                        <a:t>reflow/FVT/</a:t>
                      </a:r>
                      <a:r>
                        <a:rPr lang="en-US" altLang="zh-CN" sz="1100" dirty="0" err="1"/>
                        <a:t>SMTBside</a:t>
                      </a:r>
                      <a:r>
                        <a:rPr lang="en-US" altLang="zh-CN" sz="1100" dirty="0"/>
                        <a:t>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100%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 </a:t>
                      </a:r>
                      <a:r>
                        <a:rPr lang="zh-CN" altLang="en-US" sz="1100" dirty="0"/>
                        <a:t>       已自动关联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32556"/>
                  </a:ext>
                </a:extLst>
              </a:tr>
              <a:tr h="28314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M098-01-H-TLA.xlsx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语义识别（</a:t>
                      </a:r>
                      <a:r>
                        <a:rPr lang="en-US" altLang="zh-CN" sz="1100" dirty="0"/>
                        <a:t>ASSY the bracket)+</a:t>
                      </a:r>
                      <a:r>
                        <a:rPr lang="zh-CN" altLang="en-US" sz="1100" dirty="0"/>
                        <a:t>归类算法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92%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        </a:t>
                      </a:r>
                      <a:r>
                        <a:rPr lang="zh-CN" altLang="en-US" sz="1100" dirty="0"/>
                        <a:t>建议匹配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839"/>
                  </a:ext>
                </a:extLst>
              </a:tr>
              <a:tr h="283146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Final_Draft_v2.xlsx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未命中特征库（</a:t>
                      </a:r>
                      <a:r>
                        <a:rPr lang="en-US" altLang="zh-CN" sz="1100" dirty="0"/>
                        <a:t>NO Keywords Found)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0%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       </a:t>
                      </a:r>
                      <a:r>
                        <a:rPr lang="zh-CN" altLang="en-US" sz="1100" dirty="0"/>
                        <a:t>待手动指定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32871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7CE84014-42C6-6C91-8EE0-3DD31CEE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31" y="3537761"/>
            <a:ext cx="197146" cy="18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6925B3-D8C3-D02F-77CF-45C807D4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31" y="3975911"/>
            <a:ext cx="197146" cy="1818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927566E-E7E5-6EA1-FED9-EA923129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82574" y="4276677"/>
            <a:ext cx="179161" cy="1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>
            <a:extLst>
              <a:ext uri="{FF2B5EF4-FFF2-40B4-BE49-F238E27FC236}">
                <a16:creationId xmlns:a16="http://schemas.microsoft.com/office/drawing/2014/main" id="{481D4F09-3D15-3B0B-86D0-D3D055B4E1E0}"/>
              </a:ext>
            </a:extLst>
          </p:cNvPr>
          <p:cNvSpPr txBox="1"/>
          <p:nvPr/>
        </p:nvSpPr>
        <p:spPr>
          <a:xfrm>
            <a:off x="1145222" y="102657"/>
            <a:ext cx="300355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800" b="1" spc="25" dirty="0">
                <a:solidFill>
                  <a:srgbClr val="6283A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CMS</a:t>
            </a:r>
            <a:endParaRPr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EC5B39B-F0CF-A918-3B64-1D7CD1016E02}"/>
              </a:ext>
            </a:extLst>
          </p:cNvPr>
          <p:cNvSpPr txBox="1"/>
          <p:nvPr/>
        </p:nvSpPr>
        <p:spPr>
          <a:xfrm>
            <a:off x="1503466" y="121071"/>
            <a:ext cx="2364740" cy="1064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600" spc="35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产品 </a:t>
            </a:r>
            <a:r>
              <a:rPr sz="600" spc="-45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sz="600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</a:t>
            </a:r>
            <a:r>
              <a:rPr sz="600" spc="-25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sz="600" spc="-20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" spc="-10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Unit-</a:t>
            </a:r>
            <a:r>
              <a:rPr sz="600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600" spc="-40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sz="600" spc="-30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sz="600" spc="25" dirty="0">
                <a:solidFill>
                  <a:srgbClr val="CDE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报告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B04EE79A-CC14-5170-28F1-110D5C59FA56}"/>
              </a:ext>
            </a:extLst>
          </p:cNvPr>
          <p:cNvGrpSpPr/>
          <p:nvPr/>
        </p:nvGrpSpPr>
        <p:grpSpPr>
          <a:xfrm>
            <a:off x="4191474" y="115571"/>
            <a:ext cx="2133283" cy="93615"/>
            <a:chOff x="4463573" y="989754"/>
            <a:chExt cx="2133283" cy="93615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D530E9F-070C-B030-0DB5-AC1FCCB2C782}"/>
                </a:ext>
              </a:extLst>
            </p:cNvPr>
            <p:cNvSpPr txBox="1"/>
            <p:nvPr/>
          </p:nvSpPr>
          <p:spPr>
            <a:xfrm>
              <a:off x="4463573" y="989754"/>
              <a:ext cx="236854" cy="9361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30"/>
                </a:spcBef>
              </a:pPr>
              <a:r>
                <a:rPr sz="500" b="1" spc="-25" dirty="0">
                  <a:solidFill>
                    <a:srgbClr val="92400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NPI</a:t>
              </a:r>
              <a:endParaRPr sz="5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1766FFB-D079-0648-C034-7B73501D4A4D}"/>
                </a:ext>
              </a:extLst>
            </p:cNvPr>
            <p:cNvSpPr txBox="1"/>
            <p:nvPr/>
          </p:nvSpPr>
          <p:spPr>
            <a:xfrm>
              <a:off x="4918709" y="989754"/>
              <a:ext cx="307340" cy="9361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30"/>
                </a:spcBef>
              </a:pPr>
              <a:r>
                <a:rPr sz="500" b="1" spc="-20" dirty="0">
                  <a:solidFill>
                    <a:srgbClr val="1D4ED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V1.1</a:t>
              </a:r>
              <a:endParaRPr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1D55254-B92E-C00E-FE2F-D628C6E0B634}"/>
                </a:ext>
              </a:extLst>
            </p:cNvPr>
            <p:cNvSpPr txBox="1"/>
            <p:nvPr/>
          </p:nvSpPr>
          <p:spPr>
            <a:xfrm>
              <a:off x="5444331" y="989754"/>
              <a:ext cx="1152525" cy="9361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30"/>
                </a:spcBef>
              </a:pPr>
              <a:r>
                <a:rPr sz="500" b="1" dirty="0">
                  <a:solidFill>
                    <a:srgbClr val="6474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Mexico</a:t>
              </a:r>
              <a:r>
                <a:rPr sz="500" b="1" spc="190" dirty="0">
                  <a:solidFill>
                    <a:srgbClr val="6474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500" b="1" dirty="0">
                  <a:solidFill>
                    <a:srgbClr val="6474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·</a:t>
              </a:r>
              <a:r>
                <a:rPr sz="500" b="1" spc="195" dirty="0">
                  <a:solidFill>
                    <a:srgbClr val="6474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500" b="1" dirty="0">
                  <a:solidFill>
                    <a:srgbClr val="6474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2025</a:t>
              </a:r>
              <a:r>
                <a:rPr sz="500" b="1" spc="190" dirty="0">
                  <a:solidFill>
                    <a:srgbClr val="6474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500" b="1" spc="-25" dirty="0">
                  <a:solidFill>
                    <a:srgbClr val="64748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Q1</a:t>
              </a:r>
              <a:endParaRPr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id="{79365CCC-D2D3-928B-FEDA-D59DEA3822C2}"/>
              </a:ext>
            </a:extLst>
          </p:cNvPr>
          <p:cNvSpPr txBox="1"/>
          <p:nvPr/>
        </p:nvSpPr>
        <p:spPr>
          <a:xfrm>
            <a:off x="1170303" y="292100"/>
            <a:ext cx="9372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1A2B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当前⽣效费率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353B30C6-02AB-F23E-8347-447AF13A9C9C}"/>
              </a:ext>
            </a:extLst>
          </p:cNvPr>
          <p:cNvSpPr txBox="1"/>
          <p:nvPr/>
        </p:nvSpPr>
        <p:spPr>
          <a:xfrm>
            <a:off x="2226943" y="312419"/>
            <a:ext cx="2999105" cy="1064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600" spc="-6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sz="600" spc="-9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" spc="-5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sz="600" spc="-13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sz="600" spc="-5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Mexico</a:t>
            </a:r>
            <a:r>
              <a:rPr sz="600" spc="-9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sz="600" spc="-9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" spc="-2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NPI</a:t>
            </a:r>
            <a:r>
              <a:rPr sz="600" spc="-9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sz="600" spc="-9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600" spc="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⽣效⽇期 </a:t>
            </a:r>
            <a:r>
              <a:rPr sz="600" spc="-2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2025/01/01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FBC2914-35F4-BB82-D45C-2B431866DDD4}"/>
              </a:ext>
            </a:extLst>
          </p:cNvPr>
          <p:cNvSpPr/>
          <p:nvPr/>
        </p:nvSpPr>
        <p:spPr>
          <a:xfrm>
            <a:off x="1324187" y="2197945"/>
            <a:ext cx="30480" cy="142240"/>
          </a:xfrm>
          <a:custGeom>
            <a:avLst/>
            <a:gdLst/>
            <a:ahLst/>
            <a:cxnLst/>
            <a:rect l="l" t="t" r="r" b="b"/>
            <a:pathLst>
              <a:path w="30480" h="142239">
                <a:moveTo>
                  <a:pt x="23656" y="0"/>
                </a:moveTo>
                <a:lnTo>
                  <a:pt x="6822" y="0"/>
                </a:lnTo>
                <a:lnTo>
                  <a:pt x="0" y="6823"/>
                </a:lnTo>
                <a:lnTo>
                  <a:pt x="0" y="135417"/>
                </a:lnTo>
                <a:lnTo>
                  <a:pt x="6822" y="142240"/>
                </a:lnTo>
                <a:lnTo>
                  <a:pt x="23656" y="142240"/>
                </a:lnTo>
                <a:lnTo>
                  <a:pt x="30480" y="135417"/>
                </a:lnTo>
                <a:lnTo>
                  <a:pt x="30480" y="71120"/>
                </a:lnTo>
                <a:lnTo>
                  <a:pt x="30480" y="6823"/>
                </a:lnTo>
                <a:lnTo>
                  <a:pt x="23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1F0B7EB1-3185-EC7D-9E17-82A2FBC61751}"/>
              </a:ext>
            </a:extLst>
          </p:cNvPr>
          <p:cNvSpPr txBox="1"/>
          <p:nvPr/>
        </p:nvSpPr>
        <p:spPr>
          <a:xfrm>
            <a:off x="1229571" y="608946"/>
            <a:ext cx="2004060" cy="93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500" b="1" spc="9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费率来源⼀览</a:t>
            </a:r>
            <a:r>
              <a:rPr sz="500" b="1" spc="-4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500" b="1" spc="1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所有成本均追溯⾄此</a:t>
            </a:r>
            <a:r>
              <a:rPr sz="500" b="1" spc="-5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2CAF4DF-62CF-4164-F864-B25AC0C5087D}"/>
              </a:ext>
            </a:extLst>
          </p:cNvPr>
          <p:cNvSpPr txBox="1"/>
          <p:nvPr/>
        </p:nvSpPr>
        <p:spPr>
          <a:xfrm>
            <a:off x="454999" y="2115404"/>
            <a:ext cx="1848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b="1" spc="-55" dirty="0">
                <a:solidFill>
                  <a:srgbClr val="1A2B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sz="900" b="1" spc="-45" dirty="0">
                <a:solidFill>
                  <a:srgbClr val="1A2B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4D2A18C9-47A7-BFA7-C596-391D0C6C83B9}"/>
              </a:ext>
            </a:extLst>
          </p:cNvPr>
          <p:cNvSpPr txBox="1"/>
          <p:nvPr/>
        </p:nvSpPr>
        <p:spPr>
          <a:xfrm>
            <a:off x="1853614" y="2087032"/>
            <a:ext cx="1932939" cy="1218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700" spc="-5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PCBA-</a:t>
            </a:r>
            <a:r>
              <a:rPr sz="7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700" spc="-9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sz="700" spc="-9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真空炉</a:t>
            </a:r>
            <a:r>
              <a:rPr sz="700" spc="-53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sz="700" spc="3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spc="-7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Vacuum</a:t>
            </a:r>
            <a:r>
              <a:rPr sz="700" spc="-9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spc="-10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Reflow）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1983A60-9234-5760-1BA9-30E3597C0C3F}"/>
              </a:ext>
            </a:extLst>
          </p:cNvPr>
          <p:cNvSpPr txBox="1"/>
          <p:nvPr/>
        </p:nvSpPr>
        <p:spPr>
          <a:xfrm>
            <a:off x="3396933" y="2078110"/>
            <a:ext cx="1108710" cy="1243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7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TLA/SEMI-AUTO</a:t>
            </a:r>
            <a:r>
              <a:rPr sz="700" spc="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C25010A6-1B54-7DEA-90A2-CC12CB394D21}"/>
              </a:ext>
            </a:extLst>
          </p:cNvPr>
          <p:cNvSpPr txBox="1"/>
          <p:nvPr/>
        </p:nvSpPr>
        <p:spPr>
          <a:xfrm>
            <a:off x="231517" y="2406192"/>
            <a:ext cx="268588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755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点击任意⾏查看完整计算公式</a:t>
            </a:r>
            <a:endParaRPr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object 48">
            <a:extLst>
              <a:ext uri="{FF2B5EF4-FFF2-40B4-BE49-F238E27FC236}">
                <a16:creationId xmlns:a16="http://schemas.microsoft.com/office/drawing/2014/main" id="{173401EF-8739-915F-627B-BB1EC4A71B79}"/>
              </a:ext>
            </a:extLst>
          </p:cNvPr>
          <p:cNvGrpSpPr/>
          <p:nvPr/>
        </p:nvGrpSpPr>
        <p:grpSpPr>
          <a:xfrm>
            <a:off x="1237033" y="711805"/>
            <a:ext cx="1205865" cy="1271704"/>
            <a:chOff x="1324187" y="2472265"/>
            <a:chExt cx="1205865" cy="2245360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47408DE3-08FA-26A2-D0D7-1E55427F4D4E}"/>
                </a:ext>
              </a:extLst>
            </p:cNvPr>
            <p:cNvSpPr/>
            <p:nvPr/>
          </p:nvSpPr>
          <p:spPr>
            <a:xfrm>
              <a:off x="1324187" y="2472265"/>
              <a:ext cx="61594" cy="2245360"/>
            </a:xfrm>
            <a:custGeom>
              <a:avLst/>
              <a:gdLst/>
              <a:ahLst/>
              <a:cxnLst/>
              <a:rect l="l" t="t" r="r" b="b"/>
              <a:pathLst>
                <a:path w="61594" h="2245360">
                  <a:moveTo>
                    <a:pt x="60967" y="0"/>
                  </a:moveTo>
                  <a:lnTo>
                    <a:pt x="37259" y="4790"/>
                  </a:lnTo>
                  <a:lnTo>
                    <a:pt x="17867" y="17855"/>
                  </a:lnTo>
                  <a:lnTo>
                    <a:pt x="4794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4794" y="2208128"/>
                  </a:lnTo>
                  <a:lnTo>
                    <a:pt x="17867" y="2227505"/>
                  </a:lnTo>
                  <a:lnTo>
                    <a:pt x="37259" y="2240569"/>
                  </a:lnTo>
                  <a:lnTo>
                    <a:pt x="61005" y="2245360"/>
                  </a:lnTo>
                  <a:lnTo>
                    <a:pt x="57009" y="2240569"/>
                  </a:lnTo>
                  <a:lnTo>
                    <a:pt x="53777" y="2227505"/>
                  </a:lnTo>
                  <a:lnTo>
                    <a:pt x="51598" y="2208128"/>
                  </a:lnTo>
                  <a:lnTo>
                    <a:pt x="50800" y="2184400"/>
                  </a:lnTo>
                  <a:lnTo>
                    <a:pt x="50800" y="60959"/>
                  </a:lnTo>
                  <a:lnTo>
                    <a:pt x="51598" y="37231"/>
                  </a:lnTo>
                  <a:lnTo>
                    <a:pt x="53777" y="17855"/>
                  </a:lnTo>
                  <a:lnTo>
                    <a:pt x="57009" y="4790"/>
                  </a:lnTo>
                  <a:lnTo>
                    <a:pt x="60967" y="0"/>
                  </a:lnTo>
                  <a:close/>
                </a:path>
              </a:pathLst>
            </a:custGeom>
            <a:solidFill>
              <a:srgbClr val="2563EB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C92EC7CD-62B7-A51A-2CE0-4357B5B2F35A}"/>
                </a:ext>
              </a:extLst>
            </p:cNvPr>
            <p:cNvSpPr/>
            <p:nvPr/>
          </p:nvSpPr>
          <p:spPr>
            <a:xfrm>
              <a:off x="1364827" y="2472265"/>
              <a:ext cx="1165225" cy="2245360"/>
            </a:xfrm>
            <a:custGeom>
              <a:avLst/>
              <a:gdLst/>
              <a:ahLst/>
              <a:cxnLst/>
              <a:rect l="l" t="t" r="r" b="b"/>
              <a:pathLst>
                <a:path w="1165225" h="2245360">
                  <a:moveTo>
                    <a:pt x="1104005" y="0"/>
                  </a:moveTo>
                  <a:lnTo>
                    <a:pt x="20335" y="0"/>
                  </a:lnTo>
                  <a:lnTo>
                    <a:pt x="12419" y="4790"/>
                  </a:lnTo>
                  <a:lnTo>
                    <a:pt x="5956" y="17855"/>
                  </a:lnTo>
                  <a:lnTo>
                    <a:pt x="1598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1598" y="2208128"/>
                  </a:lnTo>
                  <a:lnTo>
                    <a:pt x="5956" y="2227505"/>
                  </a:lnTo>
                  <a:lnTo>
                    <a:pt x="12419" y="2240569"/>
                  </a:lnTo>
                  <a:lnTo>
                    <a:pt x="20335" y="2245360"/>
                  </a:lnTo>
                  <a:lnTo>
                    <a:pt x="1104005" y="2245360"/>
                  </a:lnTo>
                  <a:lnTo>
                    <a:pt x="1127752" y="2240569"/>
                  </a:lnTo>
                  <a:lnTo>
                    <a:pt x="1147144" y="2227505"/>
                  </a:lnTo>
                  <a:lnTo>
                    <a:pt x="1160218" y="2208128"/>
                  </a:lnTo>
                  <a:lnTo>
                    <a:pt x="1165012" y="2184400"/>
                  </a:lnTo>
                  <a:lnTo>
                    <a:pt x="1165012" y="1122679"/>
                  </a:lnTo>
                  <a:lnTo>
                    <a:pt x="1165012" y="60959"/>
                  </a:lnTo>
                  <a:lnTo>
                    <a:pt x="1160218" y="37231"/>
                  </a:lnTo>
                  <a:lnTo>
                    <a:pt x="1147144" y="17855"/>
                  </a:lnTo>
                  <a:lnTo>
                    <a:pt x="1127752" y="4790"/>
                  </a:lnTo>
                  <a:lnTo>
                    <a:pt x="1104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object 51">
            <a:extLst>
              <a:ext uri="{FF2B5EF4-FFF2-40B4-BE49-F238E27FC236}">
                <a16:creationId xmlns:a16="http://schemas.microsoft.com/office/drawing/2014/main" id="{29455C96-7537-2DA2-AD62-E87AA8BD08BD}"/>
              </a:ext>
            </a:extLst>
          </p:cNvPr>
          <p:cNvSpPr txBox="1"/>
          <p:nvPr/>
        </p:nvSpPr>
        <p:spPr>
          <a:xfrm>
            <a:off x="1339267" y="743465"/>
            <a:ext cx="655955" cy="84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400" b="1" dirty="0">
                <a:solidFill>
                  <a:srgbClr val="2563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</a:t>
            </a:r>
            <a:r>
              <a:rPr sz="400" b="1" spc="15" dirty="0">
                <a:solidFill>
                  <a:srgbClr val="2563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" b="1" dirty="0">
                <a:solidFill>
                  <a:srgbClr val="2563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400" b="1" spc="20" dirty="0">
                <a:solidFill>
                  <a:srgbClr val="2563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" b="1" spc="-10" dirty="0">
                <a:solidFill>
                  <a:srgbClr val="2563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SEMI- </a:t>
            </a:r>
            <a:r>
              <a:rPr sz="400" b="1" spc="-20" dirty="0">
                <a:solidFill>
                  <a:srgbClr val="2563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B5EA2683-DF72-4356-137F-7482B18AE640}"/>
              </a:ext>
            </a:extLst>
          </p:cNvPr>
          <p:cNvSpPr txBox="1"/>
          <p:nvPr/>
        </p:nvSpPr>
        <p:spPr>
          <a:xfrm>
            <a:off x="1384459" y="898243"/>
            <a:ext cx="309880" cy="466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145" algn="ctr">
              <a:lnSpc>
                <a:spcPct val="125499"/>
              </a:lnSpc>
              <a:spcBef>
                <a:spcPts val="90"/>
              </a:spcBef>
            </a:pPr>
            <a:r>
              <a:rPr sz="500" spc="-4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500" spc="-20" dirty="0" err="1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US" sz="500" spc="-20" dirty="0" err="1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+variable</a:t>
            </a:r>
            <a:r>
              <a:rPr lang="en-US"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cost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499"/>
              </a:lnSpc>
              <a:spcBef>
                <a:spcPts val="560"/>
              </a:spcBef>
            </a:pPr>
            <a:r>
              <a:rPr sz="5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 </a:t>
            </a:r>
            <a:r>
              <a:rPr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8CD2D28F-48CF-F47C-9E36-745E9E54AACE}"/>
              </a:ext>
            </a:extLst>
          </p:cNvPr>
          <p:cNvSpPr txBox="1"/>
          <p:nvPr/>
        </p:nvSpPr>
        <p:spPr>
          <a:xfrm>
            <a:off x="1747044" y="879956"/>
            <a:ext cx="537845" cy="58669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5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¥100.00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algn="ctr">
              <a:lnSpc>
                <a:spcPct val="100000"/>
              </a:lnSpc>
              <a:spcBef>
                <a:spcPts val="540"/>
              </a:spcBef>
            </a:pPr>
            <a:endParaRPr lang="en-US" sz="600" b="1" spc="-10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algn="ctr">
              <a:lnSpc>
                <a:spcPct val="100000"/>
              </a:lnSpc>
              <a:spcBef>
                <a:spcPts val="540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¥20.00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4E0BDE40-1E12-6CCA-9B72-69DAF4FDAF10}"/>
              </a:ext>
            </a:extLst>
          </p:cNvPr>
          <p:cNvSpPr txBox="1"/>
          <p:nvPr/>
        </p:nvSpPr>
        <p:spPr>
          <a:xfrm>
            <a:off x="1383714" y="1359237"/>
            <a:ext cx="939800" cy="5366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5"/>
              </a:spcBef>
            </a:pPr>
            <a:r>
              <a:rPr sz="500" spc="-1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Overhead</a:t>
            </a: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¥0.10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97205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  <a:spcBef>
                <a:spcPts val="530"/>
              </a:spcBef>
            </a:pPr>
            <a:r>
              <a:rPr sz="500" spc="-1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适⽤⼯序</a:t>
            </a:r>
            <a:r>
              <a:rPr sz="500" spc="-1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： </a:t>
            </a:r>
            <a:r>
              <a:rPr sz="5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</a:t>
            </a:r>
            <a:r>
              <a:rPr sz="500" spc="-2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sz="500" spc="-5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ICT / EOL / </a:t>
            </a:r>
            <a:r>
              <a:rPr sz="500" spc="-2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FVI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240"/>
              </a:spcBef>
            </a:pPr>
            <a:r>
              <a:rPr sz="50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500" spc="-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00" spc="-1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Packaging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object 55">
            <a:extLst>
              <a:ext uri="{FF2B5EF4-FFF2-40B4-BE49-F238E27FC236}">
                <a16:creationId xmlns:a16="http://schemas.microsoft.com/office/drawing/2014/main" id="{3E9F6A20-8F5A-0AF0-874D-43412467D8F5}"/>
              </a:ext>
            </a:extLst>
          </p:cNvPr>
          <p:cNvGrpSpPr/>
          <p:nvPr/>
        </p:nvGrpSpPr>
        <p:grpSpPr>
          <a:xfrm>
            <a:off x="2401093" y="764741"/>
            <a:ext cx="1205865" cy="1205211"/>
            <a:chOff x="2631439" y="2472265"/>
            <a:chExt cx="1205865" cy="2245360"/>
          </a:xfrm>
        </p:grpSpPr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566BB032-875A-5C12-FAC1-EA60043E76DB}"/>
                </a:ext>
              </a:extLst>
            </p:cNvPr>
            <p:cNvSpPr/>
            <p:nvPr/>
          </p:nvSpPr>
          <p:spPr>
            <a:xfrm>
              <a:off x="2631439" y="2472265"/>
              <a:ext cx="61594" cy="2245360"/>
            </a:xfrm>
            <a:custGeom>
              <a:avLst/>
              <a:gdLst/>
              <a:ahLst/>
              <a:cxnLst/>
              <a:rect l="l" t="t" r="r" b="b"/>
              <a:pathLst>
                <a:path w="61594" h="2245360">
                  <a:moveTo>
                    <a:pt x="60966" y="0"/>
                  </a:moveTo>
                  <a:lnTo>
                    <a:pt x="37254" y="4790"/>
                  </a:lnTo>
                  <a:lnTo>
                    <a:pt x="17865" y="17855"/>
                  </a:lnTo>
                  <a:lnTo>
                    <a:pt x="4793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4793" y="2208128"/>
                  </a:lnTo>
                  <a:lnTo>
                    <a:pt x="17865" y="2227505"/>
                  </a:lnTo>
                  <a:lnTo>
                    <a:pt x="37254" y="2240569"/>
                  </a:lnTo>
                  <a:lnTo>
                    <a:pt x="60998" y="2245360"/>
                  </a:lnTo>
                  <a:lnTo>
                    <a:pt x="57009" y="2240569"/>
                  </a:lnTo>
                  <a:lnTo>
                    <a:pt x="53777" y="2227505"/>
                  </a:lnTo>
                  <a:lnTo>
                    <a:pt x="51598" y="2208128"/>
                  </a:lnTo>
                  <a:lnTo>
                    <a:pt x="50800" y="2184400"/>
                  </a:lnTo>
                  <a:lnTo>
                    <a:pt x="50800" y="60959"/>
                  </a:lnTo>
                  <a:lnTo>
                    <a:pt x="51598" y="37231"/>
                  </a:lnTo>
                  <a:lnTo>
                    <a:pt x="53777" y="17855"/>
                  </a:lnTo>
                  <a:lnTo>
                    <a:pt x="57009" y="4790"/>
                  </a:lnTo>
                  <a:lnTo>
                    <a:pt x="60966" y="0"/>
                  </a:lnTo>
                  <a:close/>
                </a:path>
              </a:pathLst>
            </a:custGeom>
            <a:solidFill>
              <a:srgbClr val="D97706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33BDD7AB-EDF0-B4F3-E018-D4029C0B3264}"/>
                </a:ext>
              </a:extLst>
            </p:cNvPr>
            <p:cNvSpPr/>
            <p:nvPr/>
          </p:nvSpPr>
          <p:spPr>
            <a:xfrm>
              <a:off x="2672079" y="2472265"/>
              <a:ext cx="1165225" cy="2245360"/>
            </a:xfrm>
            <a:custGeom>
              <a:avLst/>
              <a:gdLst/>
              <a:ahLst/>
              <a:cxnLst/>
              <a:rect l="l" t="t" r="r" b="b"/>
              <a:pathLst>
                <a:path w="1165225" h="2245360">
                  <a:moveTo>
                    <a:pt x="1104013" y="0"/>
                  </a:moveTo>
                  <a:lnTo>
                    <a:pt x="20332" y="0"/>
                  </a:lnTo>
                  <a:lnTo>
                    <a:pt x="12418" y="4790"/>
                  </a:lnTo>
                  <a:lnTo>
                    <a:pt x="5955" y="17855"/>
                  </a:lnTo>
                  <a:lnTo>
                    <a:pt x="1597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1597" y="2208128"/>
                  </a:lnTo>
                  <a:lnTo>
                    <a:pt x="5955" y="2227505"/>
                  </a:lnTo>
                  <a:lnTo>
                    <a:pt x="12418" y="2240569"/>
                  </a:lnTo>
                  <a:lnTo>
                    <a:pt x="20332" y="2245360"/>
                  </a:lnTo>
                  <a:lnTo>
                    <a:pt x="1104013" y="2245360"/>
                  </a:lnTo>
                  <a:lnTo>
                    <a:pt x="1127758" y="2240569"/>
                  </a:lnTo>
                  <a:lnTo>
                    <a:pt x="1147147" y="2227505"/>
                  </a:lnTo>
                  <a:lnTo>
                    <a:pt x="1160220" y="2208128"/>
                  </a:lnTo>
                  <a:lnTo>
                    <a:pt x="1165014" y="2184400"/>
                  </a:lnTo>
                  <a:lnTo>
                    <a:pt x="1165014" y="1122679"/>
                  </a:lnTo>
                  <a:lnTo>
                    <a:pt x="1165014" y="60959"/>
                  </a:lnTo>
                  <a:lnTo>
                    <a:pt x="1160220" y="37231"/>
                  </a:lnTo>
                  <a:lnTo>
                    <a:pt x="1147147" y="17855"/>
                  </a:lnTo>
                  <a:lnTo>
                    <a:pt x="1127758" y="4790"/>
                  </a:lnTo>
                  <a:lnTo>
                    <a:pt x="1104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object 58">
            <a:extLst>
              <a:ext uri="{FF2B5EF4-FFF2-40B4-BE49-F238E27FC236}">
                <a16:creationId xmlns:a16="http://schemas.microsoft.com/office/drawing/2014/main" id="{EA673A92-1ABE-A0B2-6490-BEFA533963CF}"/>
              </a:ext>
            </a:extLst>
          </p:cNvPr>
          <p:cNvSpPr txBox="1"/>
          <p:nvPr/>
        </p:nvSpPr>
        <p:spPr>
          <a:xfrm>
            <a:off x="2548468" y="764555"/>
            <a:ext cx="737870" cy="84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400" b="1" dirty="0">
                <a:solidFill>
                  <a:srgbClr val="FF8C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</a:t>
            </a:r>
            <a:r>
              <a:rPr sz="400" b="1" spc="35" dirty="0">
                <a:solidFill>
                  <a:srgbClr val="FF8C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" b="1" spc="-10" dirty="0">
                <a:solidFill>
                  <a:srgbClr val="FF8C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CONFIGURE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CD64A825-CA82-83CB-A08D-20A2D731F735}"/>
              </a:ext>
            </a:extLst>
          </p:cNvPr>
          <p:cNvSpPr txBox="1"/>
          <p:nvPr/>
        </p:nvSpPr>
        <p:spPr>
          <a:xfrm>
            <a:off x="2541271" y="848127"/>
            <a:ext cx="408304" cy="3699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145" algn="ctr">
              <a:lnSpc>
                <a:spcPct val="125499"/>
              </a:lnSpc>
              <a:spcBef>
                <a:spcPts val="90"/>
              </a:spcBef>
            </a:pPr>
            <a:r>
              <a:rPr sz="500" spc="-4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US"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+variable  Cost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499"/>
              </a:lnSpc>
              <a:spcBef>
                <a:spcPts val="560"/>
              </a:spcBef>
            </a:pPr>
            <a:r>
              <a:rPr sz="5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 </a:t>
            </a:r>
            <a:r>
              <a:rPr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9DFB902E-BC6C-43CF-E0BF-98E6096327F6}"/>
              </a:ext>
            </a:extLst>
          </p:cNvPr>
          <p:cNvSpPr txBox="1"/>
          <p:nvPr/>
        </p:nvSpPr>
        <p:spPr>
          <a:xfrm>
            <a:off x="2925128" y="829840"/>
            <a:ext cx="471805" cy="4430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5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¥60.00</a:t>
            </a:r>
            <a:endParaRPr lang="en-US" sz="600" b="1" spc="-10" dirty="0">
              <a:solidFill>
                <a:srgbClr val="1E293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395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685" algn="ctr">
              <a:lnSpc>
                <a:spcPct val="100000"/>
              </a:lnSpc>
              <a:spcBef>
                <a:spcPts val="540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¥20.00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AF8B3B76-0F68-0D6D-3143-0A3E263FBCC2}"/>
              </a:ext>
            </a:extLst>
          </p:cNvPr>
          <p:cNvSpPr txBox="1"/>
          <p:nvPr/>
        </p:nvSpPr>
        <p:spPr>
          <a:xfrm>
            <a:off x="2517193" y="1403641"/>
            <a:ext cx="918210" cy="42107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97205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  <a:spcBef>
                <a:spcPts val="530"/>
              </a:spcBef>
            </a:pPr>
            <a:endParaRPr lang="en-US" sz="400" spc="-1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  <a:spcBef>
                <a:spcPts val="530"/>
              </a:spcBef>
            </a:pPr>
            <a:r>
              <a:rPr sz="400" spc="-1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适⽤⼯序</a:t>
            </a:r>
            <a:r>
              <a:rPr sz="400" spc="-10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： </a:t>
            </a:r>
            <a:r>
              <a:rPr sz="400" spc="-7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SMT（</a:t>
            </a:r>
            <a:r>
              <a:rPr sz="400" spc="1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标</a:t>
            </a:r>
            <a:r>
              <a:rPr sz="400" spc="-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准回流炉</a:t>
            </a:r>
            <a:r>
              <a:rPr sz="400" spc="-55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object 62">
            <a:extLst>
              <a:ext uri="{FF2B5EF4-FFF2-40B4-BE49-F238E27FC236}">
                <a16:creationId xmlns:a16="http://schemas.microsoft.com/office/drawing/2014/main" id="{6D5331E0-4DA8-8BE2-1A94-8AF0FAD527DC}"/>
              </a:ext>
            </a:extLst>
          </p:cNvPr>
          <p:cNvGrpSpPr/>
          <p:nvPr/>
        </p:nvGrpSpPr>
        <p:grpSpPr>
          <a:xfrm>
            <a:off x="3503929" y="785970"/>
            <a:ext cx="1202690" cy="1174292"/>
            <a:chOff x="3938694" y="2472265"/>
            <a:chExt cx="1202690" cy="2245360"/>
          </a:xfrm>
        </p:grpSpPr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B5B75F8E-03DE-99CA-35FC-C468146B02CC}"/>
                </a:ext>
              </a:extLst>
            </p:cNvPr>
            <p:cNvSpPr/>
            <p:nvPr/>
          </p:nvSpPr>
          <p:spPr>
            <a:xfrm>
              <a:off x="3938694" y="2472265"/>
              <a:ext cx="60960" cy="2245360"/>
            </a:xfrm>
            <a:custGeom>
              <a:avLst/>
              <a:gdLst/>
              <a:ahLst/>
              <a:cxnLst/>
              <a:rect l="l" t="t" r="r" b="b"/>
              <a:pathLst>
                <a:path w="60960" h="2245360">
                  <a:moveTo>
                    <a:pt x="60937" y="0"/>
                  </a:moveTo>
                  <a:lnTo>
                    <a:pt x="37153" y="4790"/>
                  </a:lnTo>
                  <a:lnTo>
                    <a:pt x="17817" y="17855"/>
                  </a:lnTo>
                  <a:lnTo>
                    <a:pt x="4780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4780" y="2208128"/>
                  </a:lnTo>
                  <a:lnTo>
                    <a:pt x="17817" y="2227505"/>
                  </a:lnTo>
                  <a:lnTo>
                    <a:pt x="37153" y="2240569"/>
                  </a:lnTo>
                  <a:lnTo>
                    <a:pt x="60833" y="2245360"/>
                  </a:lnTo>
                  <a:lnTo>
                    <a:pt x="56990" y="2240569"/>
                  </a:lnTo>
                  <a:lnTo>
                    <a:pt x="53768" y="2227505"/>
                  </a:lnTo>
                  <a:lnTo>
                    <a:pt x="51596" y="2208128"/>
                  </a:lnTo>
                  <a:lnTo>
                    <a:pt x="50800" y="2184400"/>
                  </a:lnTo>
                  <a:lnTo>
                    <a:pt x="50800" y="60959"/>
                  </a:lnTo>
                  <a:lnTo>
                    <a:pt x="51596" y="37231"/>
                  </a:lnTo>
                  <a:lnTo>
                    <a:pt x="53768" y="17855"/>
                  </a:lnTo>
                  <a:lnTo>
                    <a:pt x="56990" y="4790"/>
                  </a:lnTo>
                  <a:lnTo>
                    <a:pt x="60895" y="0"/>
                  </a:lnTo>
                  <a:close/>
                </a:path>
              </a:pathLst>
            </a:custGeom>
            <a:solidFill>
              <a:srgbClr val="7C3AED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6D65E8C9-DDFE-8B35-4FC9-839D65585A2A}"/>
                </a:ext>
              </a:extLst>
            </p:cNvPr>
            <p:cNvSpPr/>
            <p:nvPr/>
          </p:nvSpPr>
          <p:spPr>
            <a:xfrm>
              <a:off x="3979334" y="2472265"/>
              <a:ext cx="1162050" cy="2245360"/>
            </a:xfrm>
            <a:custGeom>
              <a:avLst/>
              <a:gdLst/>
              <a:ahLst/>
              <a:cxnLst/>
              <a:rect l="l" t="t" r="r" b="b"/>
              <a:pathLst>
                <a:path w="1162050" h="2245360">
                  <a:moveTo>
                    <a:pt x="1100795" y="0"/>
                  </a:moveTo>
                  <a:lnTo>
                    <a:pt x="20275" y="0"/>
                  </a:lnTo>
                  <a:lnTo>
                    <a:pt x="12383" y="4790"/>
                  </a:lnTo>
                  <a:lnTo>
                    <a:pt x="5938" y="17855"/>
                  </a:lnTo>
                  <a:lnTo>
                    <a:pt x="1593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1593" y="2208128"/>
                  </a:lnTo>
                  <a:lnTo>
                    <a:pt x="5938" y="2227505"/>
                  </a:lnTo>
                  <a:lnTo>
                    <a:pt x="12383" y="2240569"/>
                  </a:lnTo>
                  <a:lnTo>
                    <a:pt x="20275" y="2245360"/>
                  </a:lnTo>
                  <a:lnTo>
                    <a:pt x="1100795" y="2245360"/>
                  </a:lnTo>
                  <a:lnTo>
                    <a:pt x="1124473" y="2240569"/>
                  </a:lnTo>
                  <a:lnTo>
                    <a:pt x="1143808" y="2227505"/>
                  </a:lnTo>
                  <a:lnTo>
                    <a:pt x="1156845" y="2208128"/>
                  </a:lnTo>
                  <a:lnTo>
                    <a:pt x="1161625" y="2184400"/>
                  </a:lnTo>
                  <a:lnTo>
                    <a:pt x="1161625" y="1122679"/>
                  </a:lnTo>
                  <a:lnTo>
                    <a:pt x="1161625" y="60959"/>
                  </a:lnTo>
                  <a:lnTo>
                    <a:pt x="1156845" y="37231"/>
                  </a:lnTo>
                  <a:lnTo>
                    <a:pt x="1143808" y="17855"/>
                  </a:lnTo>
                  <a:lnTo>
                    <a:pt x="1124473" y="4790"/>
                  </a:lnTo>
                  <a:lnTo>
                    <a:pt x="110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object 65">
            <a:extLst>
              <a:ext uri="{FF2B5EF4-FFF2-40B4-BE49-F238E27FC236}">
                <a16:creationId xmlns:a16="http://schemas.microsoft.com/office/drawing/2014/main" id="{0B1654EA-BD0B-C73D-0A91-C0131B60483B}"/>
              </a:ext>
            </a:extLst>
          </p:cNvPr>
          <p:cNvSpPr txBox="1"/>
          <p:nvPr/>
        </p:nvSpPr>
        <p:spPr>
          <a:xfrm>
            <a:off x="3651193" y="738726"/>
            <a:ext cx="661670" cy="1763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"/>
              </a:spcBef>
            </a:pPr>
            <a:r>
              <a:rPr sz="400" b="1" dirty="0">
                <a:solidFill>
                  <a:srgbClr val="7C3A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</a:t>
            </a:r>
            <a:r>
              <a:rPr sz="400" b="1" spc="35" dirty="0">
                <a:solidFill>
                  <a:srgbClr val="7C3A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" b="1" spc="-25" dirty="0">
                <a:solidFill>
                  <a:srgbClr val="7C3A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</a:pPr>
            <a:r>
              <a:rPr sz="400" b="1" spc="-10" dirty="0">
                <a:solidFill>
                  <a:srgbClr val="7C3A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SELECTIVE SOLDERING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D0160FC7-4158-96DE-78A3-5A4C207F31F5}"/>
              </a:ext>
            </a:extLst>
          </p:cNvPr>
          <p:cNvSpPr txBox="1"/>
          <p:nvPr/>
        </p:nvSpPr>
        <p:spPr>
          <a:xfrm>
            <a:off x="3669608" y="952851"/>
            <a:ext cx="356291" cy="3827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145" algn="ctr">
              <a:lnSpc>
                <a:spcPct val="125499"/>
              </a:lnSpc>
              <a:spcBef>
                <a:spcPts val="90"/>
              </a:spcBef>
            </a:pPr>
            <a:r>
              <a:rPr sz="500" spc="-4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US"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2700" marR="17145" algn="ctr">
              <a:lnSpc>
                <a:spcPct val="125499"/>
              </a:lnSpc>
              <a:spcBef>
                <a:spcPts val="90"/>
              </a:spcBef>
            </a:pPr>
            <a:r>
              <a:rPr lang="en-US"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 cost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499"/>
              </a:lnSpc>
              <a:spcBef>
                <a:spcPts val="560"/>
              </a:spcBef>
            </a:pPr>
            <a:r>
              <a:rPr sz="5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 </a:t>
            </a:r>
            <a:r>
              <a:rPr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D220DF2B-DA50-CAB5-52A6-0804F7D07660}"/>
              </a:ext>
            </a:extLst>
          </p:cNvPr>
          <p:cNvSpPr txBox="1"/>
          <p:nvPr/>
        </p:nvSpPr>
        <p:spPr>
          <a:xfrm>
            <a:off x="3920490" y="933336"/>
            <a:ext cx="537845" cy="56105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5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¥120.00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algn="ctr">
              <a:lnSpc>
                <a:spcPct val="100000"/>
              </a:lnSpc>
              <a:spcBef>
                <a:spcPts val="540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¥20.00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1275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41AFA7F4-FCE1-833C-1CAF-0000029E8435}"/>
              </a:ext>
            </a:extLst>
          </p:cNvPr>
          <p:cNvSpPr txBox="1"/>
          <p:nvPr/>
        </p:nvSpPr>
        <p:spPr>
          <a:xfrm>
            <a:off x="3653949" y="1443127"/>
            <a:ext cx="919480" cy="41081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97205" algn="ctr">
              <a:lnSpc>
                <a:spcPct val="100000"/>
              </a:lnSpc>
              <a:spcBef>
                <a:spcPts val="300"/>
              </a:spcBef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97205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  <a:spcBef>
                <a:spcPts val="530"/>
              </a:spcBef>
            </a:pPr>
            <a:r>
              <a:rPr sz="400" spc="-1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适⽤⼯序</a:t>
            </a:r>
            <a:r>
              <a:rPr sz="400" spc="-10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： </a:t>
            </a:r>
            <a:r>
              <a:rPr sz="400" spc="-7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SMT（</a:t>
            </a:r>
            <a:r>
              <a:rPr sz="400" spc="1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含</a:t>
            </a:r>
            <a:r>
              <a:rPr sz="400" spc="-1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选择焊⼯站</a:t>
            </a:r>
            <a:r>
              <a:rPr sz="400" spc="-55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object 69">
            <a:extLst>
              <a:ext uri="{FF2B5EF4-FFF2-40B4-BE49-F238E27FC236}">
                <a16:creationId xmlns:a16="http://schemas.microsoft.com/office/drawing/2014/main" id="{2D7CB548-2872-C793-C378-70301DB4739C}"/>
              </a:ext>
            </a:extLst>
          </p:cNvPr>
          <p:cNvGrpSpPr/>
          <p:nvPr/>
        </p:nvGrpSpPr>
        <p:grpSpPr>
          <a:xfrm>
            <a:off x="4585439" y="824883"/>
            <a:ext cx="1205865" cy="1140428"/>
            <a:chOff x="5242559" y="2472265"/>
            <a:chExt cx="1205865" cy="2245360"/>
          </a:xfrm>
        </p:grpSpPr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D9A5FDDD-FF24-F1AF-DC45-EDB511B92847}"/>
                </a:ext>
              </a:extLst>
            </p:cNvPr>
            <p:cNvSpPr/>
            <p:nvPr/>
          </p:nvSpPr>
          <p:spPr>
            <a:xfrm>
              <a:off x="5242559" y="2472265"/>
              <a:ext cx="61594" cy="2245360"/>
            </a:xfrm>
            <a:custGeom>
              <a:avLst/>
              <a:gdLst/>
              <a:ahLst/>
              <a:cxnLst/>
              <a:rect l="l" t="t" r="r" b="b"/>
              <a:pathLst>
                <a:path w="61595" h="2245360">
                  <a:moveTo>
                    <a:pt x="60966" y="0"/>
                  </a:moveTo>
                  <a:lnTo>
                    <a:pt x="37254" y="4790"/>
                  </a:lnTo>
                  <a:lnTo>
                    <a:pt x="17865" y="17855"/>
                  </a:lnTo>
                  <a:lnTo>
                    <a:pt x="4793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4793" y="2208128"/>
                  </a:lnTo>
                  <a:lnTo>
                    <a:pt x="17865" y="2227505"/>
                  </a:lnTo>
                  <a:lnTo>
                    <a:pt x="37254" y="2240569"/>
                  </a:lnTo>
                  <a:lnTo>
                    <a:pt x="60998" y="2245360"/>
                  </a:lnTo>
                  <a:lnTo>
                    <a:pt x="57009" y="2240569"/>
                  </a:lnTo>
                  <a:lnTo>
                    <a:pt x="53777" y="2227505"/>
                  </a:lnTo>
                  <a:lnTo>
                    <a:pt x="51598" y="2208128"/>
                  </a:lnTo>
                  <a:lnTo>
                    <a:pt x="50800" y="2184400"/>
                  </a:lnTo>
                  <a:lnTo>
                    <a:pt x="50800" y="60959"/>
                  </a:lnTo>
                  <a:lnTo>
                    <a:pt x="51598" y="37231"/>
                  </a:lnTo>
                  <a:lnTo>
                    <a:pt x="53777" y="17855"/>
                  </a:lnTo>
                  <a:lnTo>
                    <a:pt x="57009" y="4790"/>
                  </a:lnTo>
                  <a:lnTo>
                    <a:pt x="60966" y="0"/>
                  </a:lnTo>
                  <a:close/>
                </a:path>
              </a:pathLst>
            </a:custGeom>
            <a:solidFill>
              <a:srgbClr val="0891B2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A498999A-55B3-8854-1E7D-C8B27E27A14A}"/>
                </a:ext>
              </a:extLst>
            </p:cNvPr>
            <p:cNvSpPr/>
            <p:nvPr/>
          </p:nvSpPr>
          <p:spPr>
            <a:xfrm>
              <a:off x="5283199" y="2472265"/>
              <a:ext cx="1165225" cy="2245360"/>
            </a:xfrm>
            <a:custGeom>
              <a:avLst/>
              <a:gdLst/>
              <a:ahLst/>
              <a:cxnLst/>
              <a:rect l="l" t="t" r="r" b="b"/>
              <a:pathLst>
                <a:path w="1165225" h="2245360">
                  <a:moveTo>
                    <a:pt x="1104013" y="0"/>
                  </a:moveTo>
                  <a:lnTo>
                    <a:pt x="20332" y="0"/>
                  </a:lnTo>
                  <a:lnTo>
                    <a:pt x="12418" y="4790"/>
                  </a:lnTo>
                  <a:lnTo>
                    <a:pt x="5955" y="17855"/>
                  </a:lnTo>
                  <a:lnTo>
                    <a:pt x="1597" y="37231"/>
                  </a:lnTo>
                  <a:lnTo>
                    <a:pt x="0" y="60959"/>
                  </a:lnTo>
                  <a:lnTo>
                    <a:pt x="0" y="2184400"/>
                  </a:lnTo>
                  <a:lnTo>
                    <a:pt x="1597" y="2208128"/>
                  </a:lnTo>
                  <a:lnTo>
                    <a:pt x="5955" y="2227505"/>
                  </a:lnTo>
                  <a:lnTo>
                    <a:pt x="12418" y="2240569"/>
                  </a:lnTo>
                  <a:lnTo>
                    <a:pt x="20332" y="2245360"/>
                  </a:lnTo>
                  <a:lnTo>
                    <a:pt x="1104013" y="2245360"/>
                  </a:lnTo>
                  <a:lnTo>
                    <a:pt x="1127758" y="2240569"/>
                  </a:lnTo>
                  <a:lnTo>
                    <a:pt x="1147147" y="2227505"/>
                  </a:lnTo>
                  <a:lnTo>
                    <a:pt x="1160220" y="2208128"/>
                  </a:lnTo>
                  <a:lnTo>
                    <a:pt x="1165014" y="2184400"/>
                  </a:lnTo>
                  <a:lnTo>
                    <a:pt x="1165014" y="1122679"/>
                  </a:lnTo>
                  <a:lnTo>
                    <a:pt x="1165014" y="60959"/>
                  </a:lnTo>
                  <a:lnTo>
                    <a:pt x="1160220" y="37231"/>
                  </a:lnTo>
                  <a:lnTo>
                    <a:pt x="1147147" y="17855"/>
                  </a:lnTo>
                  <a:lnTo>
                    <a:pt x="1127758" y="4790"/>
                  </a:lnTo>
                  <a:lnTo>
                    <a:pt x="1104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2" name="object 72">
            <a:extLst>
              <a:ext uri="{FF2B5EF4-FFF2-40B4-BE49-F238E27FC236}">
                <a16:creationId xmlns:a16="http://schemas.microsoft.com/office/drawing/2014/main" id="{8FB7EF06-2EEA-BA05-C0B8-E9C21D42F937}"/>
              </a:ext>
            </a:extLst>
          </p:cNvPr>
          <p:cNvSpPr txBox="1"/>
          <p:nvPr/>
        </p:nvSpPr>
        <p:spPr>
          <a:xfrm>
            <a:off x="4747259" y="759955"/>
            <a:ext cx="617855" cy="1763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"/>
              </a:spcBef>
            </a:pPr>
            <a:r>
              <a:rPr sz="400" b="1" dirty="0">
                <a:solidFill>
                  <a:srgbClr val="0BD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</a:t>
            </a:r>
            <a:r>
              <a:rPr sz="400" b="1" spc="35" dirty="0">
                <a:solidFill>
                  <a:srgbClr val="0BD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" b="1" spc="-25" dirty="0">
                <a:solidFill>
                  <a:srgbClr val="0BD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W/O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</a:pPr>
            <a:r>
              <a:rPr sz="400" b="1" spc="-10" dirty="0">
                <a:solidFill>
                  <a:srgbClr val="0BD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SELECTIVE (VACUUM)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A671E940-A74A-E901-F747-B5893793C040}"/>
              </a:ext>
            </a:extLst>
          </p:cNvPr>
          <p:cNvSpPr txBox="1"/>
          <p:nvPr/>
        </p:nvSpPr>
        <p:spPr>
          <a:xfrm>
            <a:off x="4740644" y="952782"/>
            <a:ext cx="390156" cy="3827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145" algn="ctr">
              <a:lnSpc>
                <a:spcPct val="125499"/>
              </a:lnSpc>
              <a:spcBef>
                <a:spcPts val="90"/>
              </a:spcBef>
            </a:pPr>
            <a:r>
              <a:rPr sz="500" spc="-4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 </a:t>
            </a:r>
            <a:r>
              <a:rPr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US"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2700" marR="17145" algn="ctr">
              <a:lnSpc>
                <a:spcPct val="125499"/>
              </a:lnSpc>
              <a:spcBef>
                <a:spcPts val="90"/>
              </a:spcBef>
            </a:pPr>
            <a:r>
              <a:rPr lang="en-US"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variable cost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499"/>
              </a:lnSpc>
              <a:spcBef>
                <a:spcPts val="560"/>
              </a:spcBef>
            </a:pPr>
            <a:r>
              <a:rPr sz="5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 </a:t>
            </a:r>
            <a:r>
              <a:rPr sz="500" spc="-2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endParaRPr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2C60A5EF-78CF-1AA5-CD1F-3F18F91862B4}"/>
              </a:ext>
            </a:extLst>
          </p:cNvPr>
          <p:cNvSpPr txBox="1"/>
          <p:nvPr/>
        </p:nvSpPr>
        <p:spPr>
          <a:xfrm>
            <a:off x="5103388" y="934495"/>
            <a:ext cx="537845" cy="43024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5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¥150.00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640" algn="ctr">
              <a:lnSpc>
                <a:spcPct val="100000"/>
              </a:lnSpc>
              <a:spcBef>
                <a:spcPts val="540"/>
              </a:spcBef>
            </a:pPr>
            <a:r>
              <a:rPr sz="600" b="1" spc="-10" dirty="0">
                <a:solidFill>
                  <a:srgbClr val="1E29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¥20.00</a:t>
            </a: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F0D07F3D-FA90-D801-7239-4893D003C31B}"/>
              </a:ext>
            </a:extLst>
          </p:cNvPr>
          <p:cNvSpPr txBox="1"/>
          <p:nvPr/>
        </p:nvSpPr>
        <p:spPr>
          <a:xfrm>
            <a:off x="4771867" y="1439252"/>
            <a:ext cx="919480" cy="42107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97205" algn="ctr">
              <a:lnSpc>
                <a:spcPct val="100000"/>
              </a:lnSpc>
              <a:spcBef>
                <a:spcPts val="300"/>
              </a:spcBef>
            </a:pPr>
            <a:endParaRPr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  <a:spcBef>
                <a:spcPts val="530"/>
              </a:spcBef>
            </a:pPr>
            <a:endParaRPr lang="en-US" sz="400" spc="-10" dirty="0">
              <a:solidFill>
                <a:srgbClr val="6B72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25000"/>
              </a:lnSpc>
              <a:spcBef>
                <a:spcPts val="530"/>
              </a:spcBef>
            </a:pPr>
            <a:r>
              <a:rPr sz="400" spc="-10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适⽤⼯序</a:t>
            </a:r>
            <a:r>
              <a:rPr sz="400" spc="-10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： </a:t>
            </a:r>
            <a:r>
              <a:rPr sz="400" spc="-7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SMT（</a:t>
            </a:r>
            <a:r>
              <a:rPr sz="400" spc="1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真</a:t>
            </a:r>
            <a:r>
              <a:rPr sz="400" spc="-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空炉</a:t>
            </a:r>
            <a:r>
              <a:rPr sz="400" spc="-56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bject 28">
            <a:extLst>
              <a:ext uri="{FF2B5EF4-FFF2-40B4-BE49-F238E27FC236}">
                <a16:creationId xmlns:a16="http://schemas.microsoft.com/office/drawing/2014/main" id="{06771E7B-068F-7ABB-83CF-DBD242249EA6}"/>
              </a:ext>
            </a:extLst>
          </p:cNvPr>
          <p:cNvSpPr txBox="1"/>
          <p:nvPr/>
        </p:nvSpPr>
        <p:spPr>
          <a:xfrm>
            <a:off x="2363048" y="2429477"/>
            <a:ext cx="1108710" cy="1243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7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Piece per cycle </a:t>
            </a:r>
            <a:r>
              <a:rPr lang="zh-CN" altLang="en-US" sz="700" spc="-45" dirty="0">
                <a:solidFill>
                  <a:srgbClr val="6B72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默认为</a:t>
            </a:r>
            <a:r>
              <a:rPr lang="en-US" altLang="zh-CN" sz="700" spc="-45" dirty="0">
                <a:solidFill>
                  <a:srgbClr val="6B72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4" name="表格 93">
            <a:extLst>
              <a:ext uri="{FF2B5EF4-FFF2-40B4-BE49-F238E27FC236}">
                <a16:creationId xmlns:a16="http://schemas.microsoft.com/office/drawing/2014/main" id="{04A3F5DF-20FA-F049-13E6-2DCCF408E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84090"/>
              </p:ext>
            </p:extLst>
          </p:nvPr>
        </p:nvGraphicFramePr>
        <p:xfrm>
          <a:off x="965305" y="2682968"/>
          <a:ext cx="8127999" cy="219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68914737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95019544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6897132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75365012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460139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4554714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49015298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219726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85867860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56759203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991322082"/>
                    </a:ext>
                  </a:extLst>
                </a:gridCol>
              </a:tblGrid>
              <a:tr h="2214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 Name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Using Rate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Labor Rate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Hours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 Cost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Opers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 Cycle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Variable+Fixed</a:t>
                      </a:r>
                      <a:r>
                        <a:rPr lang="en-US" altLang="zh-CN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 </a:t>
                      </a:r>
                      <a:endParaRPr lang="zh-CN" altLang="en-US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Allocated Overhead</a:t>
                      </a:r>
                      <a:endParaRPr lang="zh-CN" altLang="en-US" sz="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Burden Cost</a:t>
                      </a:r>
                      <a:endParaRPr lang="zh-CN" altLang="en-US" sz="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Recommended CT* Position</a:t>
                      </a:r>
                      <a:endParaRPr lang="zh-CN" altLang="en-US" sz="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34995"/>
                  </a:ext>
                </a:extLst>
              </a:tr>
              <a:tr h="24440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77550"/>
                  </a:ext>
                </a:extLst>
              </a:tr>
              <a:tr h="244404">
                <a:tc>
                  <a:txBody>
                    <a:bodyPr/>
                    <a:lstStyle/>
                    <a:p>
                      <a:pPr marL="2552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400" kern="1200" spc="-70" dirty="0">
                        <a:solidFill>
                          <a:srgbClr val="1E293B"/>
                        </a:solidFill>
                        <a:latin typeface="Verdan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  </a:t>
                      </a:r>
                      <a:r>
                        <a:rPr lang="en-US" altLang="zh-CN" sz="600" b="1" spc="-10" dirty="0">
                          <a:solidFill>
                            <a:srgbClr val="1E293B"/>
                          </a:solidFill>
                          <a:latin typeface="Courier New"/>
                          <a:cs typeface="Courier New"/>
                        </a:rPr>
                        <a:t>¥20.00</a:t>
                      </a:r>
                      <a:endParaRPr lang="zh-CN" altLang="en-US" sz="600" dirty="0">
                        <a:latin typeface="Courier New"/>
                        <a:cs typeface="Courier New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zh-CN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CT/3600</a:t>
                      </a: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)*op</a:t>
                      </a:r>
                      <a:endParaRPr lang="zh-CN" altLang="zh-CN"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algn="ctr"/>
                      <a:r>
                        <a:rPr lang="en-US" altLang="zh-CN" sz="600" dirty="0"/>
                        <a:t>0.02708</a:t>
                      </a:r>
                      <a:endParaRPr lang="zh-CN" altLang="en-US" sz="6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977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10" dirty="0">
                          <a:solidFill>
                            <a:srgbClr val="1E293B"/>
                          </a:solidFill>
                          <a:latin typeface="Courier New"/>
                          <a:cs typeface="Courier New"/>
                        </a:rPr>
                        <a:t>¥0.5417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6350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5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0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/>
                        <a:t>40</a:t>
                      </a:r>
                      <a:endParaRPr lang="zh-CN" altLang="en-US" sz="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(STD </a:t>
                      </a:r>
                      <a:r>
                        <a:rPr lang="en-US" altLang="zh-CN" sz="400" kern="1200" spc="-10" dirty="0" err="1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Hrs</a:t>
                      </a: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*SMT </a:t>
                      </a:r>
                      <a:r>
                        <a:rPr lang="en-US" altLang="zh-CN" sz="400" kern="1200" spc="-10" dirty="0" err="1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Vaccuum</a:t>
                      </a:r>
                      <a:endParaRPr lang="en-US" altLang="zh-CN"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4.062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dirty="0"/>
                        <a:t>  </a:t>
                      </a:r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allow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4.062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746306"/>
                  </a:ext>
                </a:extLst>
              </a:tr>
              <a:tr h="244404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kern="1200" spc="-10" dirty="0">
                          <a:solidFill>
                            <a:srgbClr val="1E293B"/>
                          </a:solidFill>
                          <a:latin typeface="Courier New"/>
                          <a:ea typeface="+mn-ea"/>
                          <a:cs typeface="Courier New"/>
                        </a:rPr>
                        <a:t>¥20.00</a:t>
                      </a:r>
                      <a:endParaRPr lang="zh-CN" altLang="en-US" sz="600" b="1" kern="1200" spc="-10" dirty="0">
                        <a:solidFill>
                          <a:srgbClr val="1E293B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lang="zh-CN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CT/3600</a:t>
                      </a: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)*op</a:t>
                      </a:r>
                      <a:endParaRPr lang="zh-CN" altLang="zh-CN"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0.00926</a:t>
                      </a:r>
                    </a:p>
                  </a:txBody>
                  <a:tcPr marL="0" marR="0" marT="825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97790" algn="r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1E293B"/>
                          </a:solidFill>
                          <a:latin typeface="Courier New"/>
                          <a:cs typeface="Courier New"/>
                        </a:rPr>
                        <a:t>¥0.1852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6223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</a:pPr>
                      <a:r>
                        <a:rPr sz="800" b="1" spc="-5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223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/>
                        <a:t>20</a:t>
                      </a:r>
                      <a:endParaRPr lang="zh-CN" altLang="en-US" sz="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STD </a:t>
                      </a:r>
                      <a:r>
                        <a:rPr lang="en-US" altLang="zh-CN" sz="400" kern="1200" spc="-10" dirty="0" err="1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Hrs</a:t>
                      </a: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*SMT </a:t>
                      </a:r>
                      <a:r>
                        <a:rPr lang="en-US" altLang="zh-CN" sz="400" kern="1200" spc="-10" dirty="0" err="1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Vaccuum</a:t>
                      </a:r>
                      <a:endParaRPr lang="en-US" altLang="zh-CN"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algn="ctr"/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1.389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allow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1.389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76606"/>
                  </a:ext>
                </a:extLst>
              </a:tr>
              <a:tr h="27253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kern="1200" spc="-10" dirty="0">
                          <a:solidFill>
                            <a:srgbClr val="1E293B"/>
                          </a:solidFill>
                          <a:latin typeface="Courier New"/>
                          <a:ea typeface="+mn-ea"/>
                          <a:cs typeface="Courier New"/>
                        </a:rPr>
                        <a:t>¥20.00</a:t>
                      </a:r>
                      <a:endParaRPr lang="zh-CN" altLang="en-US" sz="600" b="1" kern="1200" spc="-10" dirty="0">
                        <a:solidFill>
                          <a:srgbClr val="1E293B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endParaRPr lang="zh-CN" altLang="en-US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defTabSz="914400" rtl="0" eaLnBrk="1" latinLnBrk="0" hangingPunct="1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(</a:t>
                      </a:r>
                      <a:r>
                        <a:rPr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CT/3600</a:t>
                      </a:r>
                      <a:r>
                        <a:rPr lang="en-US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)*op</a:t>
                      </a:r>
                      <a:endParaRPr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0.00278</a:t>
                      </a:r>
                    </a:p>
                  </a:txBody>
                  <a:tcPr marL="0" marR="0" marT="825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R="97790" algn="r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1E293B"/>
                          </a:solidFill>
                          <a:latin typeface="Courier New"/>
                          <a:cs typeface="Courier New"/>
                        </a:rPr>
                        <a:t>¥0.0556</a:t>
                      </a:r>
                      <a:endParaRPr sz="8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5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50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/>
                        <a:t>25</a:t>
                      </a:r>
                      <a:endParaRPr lang="zh-CN" altLang="en-US" sz="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STD </a:t>
                      </a:r>
                      <a:r>
                        <a:rPr lang="en-US" altLang="zh-CN" sz="400" kern="1200" spc="-10" dirty="0" err="1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Hrs</a:t>
                      </a: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*SMT </a:t>
                      </a:r>
                      <a:r>
                        <a:rPr lang="en-US" altLang="zh-CN" sz="400" kern="1200" spc="-10" dirty="0" err="1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Vaccuum</a:t>
                      </a:r>
                      <a:endParaRPr lang="en-US" altLang="zh-CN"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0.417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allow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0.417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34839"/>
                  </a:ext>
                </a:extLst>
              </a:tr>
              <a:tr h="36660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b="1" kern="1200" spc="-10" dirty="0">
                          <a:solidFill>
                            <a:srgbClr val="1E293B"/>
                          </a:solidFill>
                          <a:latin typeface="Courier New"/>
                          <a:ea typeface="+mn-ea"/>
                          <a:cs typeface="Courier New"/>
                        </a:rPr>
                        <a:t>¥20.00</a:t>
                      </a:r>
                      <a:endParaRPr lang="zh-CN" altLang="en-US" sz="600" b="1" kern="1200" spc="-10" dirty="0">
                        <a:solidFill>
                          <a:srgbClr val="1E293B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endParaRPr lang="zh-CN" altLang="en-US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CT/3600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0.03046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zh-CN" altLang="en-US" sz="400" kern="1200" spc="-10" dirty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779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kern="1200" spc="-10" noProof="0" dirty="0">
                        <a:solidFill>
                          <a:srgbClr val="1E293B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pPr marL="0" marR="9779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kern="1200" spc="-10" noProof="0" dirty="0">
                          <a:solidFill>
                            <a:srgbClr val="1E293B"/>
                          </a:solidFill>
                          <a:latin typeface="Courier New"/>
                          <a:ea typeface="+mn-ea"/>
                          <a:cs typeface="Courier New"/>
                        </a:rPr>
                        <a:t>¥0.6091</a:t>
                      </a:r>
                      <a:endParaRPr lang="zh-CN" altLang="en-US" sz="800" b="1" kern="1200" spc="-10" noProof="0" dirty="0">
                        <a:solidFill>
                          <a:srgbClr val="1E293B"/>
                        </a:solidFill>
                        <a:latin typeface="Courier New"/>
                        <a:ea typeface="+mn-ea"/>
                        <a:cs typeface="Courier New"/>
                      </a:endParaRPr>
                    </a:p>
                    <a:p>
                      <a:endParaRPr lang="zh-CN" altLang="en-US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</a:pPr>
                      <a:r>
                        <a:rPr lang="en-US" sz="800" b="1" spc="-50" dirty="0">
                          <a:solidFill>
                            <a:srgbClr val="1E293B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sz="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223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/>
                        <a:t>15</a:t>
                      </a:r>
                      <a:endParaRPr lang="zh-CN" altLang="en-US" sz="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STD </a:t>
                      </a:r>
                      <a:r>
                        <a:rPr lang="en-US" altLang="zh-CN" sz="400" kern="1200" spc="-10" dirty="0" err="1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Hrs</a:t>
                      </a:r>
                      <a:r>
                        <a:rPr lang="en-US" altLang="zh-CN" sz="400" kern="1200" spc="-10" dirty="0">
                          <a:solidFill>
                            <a:schemeClr val="tx2">
                              <a:lumMod val="25000"/>
                              <a:lumOff val="75000"/>
                            </a:schemeClr>
                          </a:solidFill>
                          <a:latin typeface="Courier New"/>
                          <a:ea typeface="+mn-ea"/>
                          <a:cs typeface="Courier New"/>
                        </a:rPr>
                        <a:t>*TLA/Semi-Auto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3.046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allow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3.046</a:t>
                      </a: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48677"/>
                  </a:ext>
                </a:extLst>
              </a:tr>
            </a:tbl>
          </a:graphicData>
        </a:graphic>
      </p:graphicFrame>
      <p:grpSp>
        <p:nvGrpSpPr>
          <p:cNvPr id="100" name="组合 99">
            <a:extLst>
              <a:ext uri="{FF2B5EF4-FFF2-40B4-BE49-F238E27FC236}">
                <a16:creationId xmlns:a16="http://schemas.microsoft.com/office/drawing/2014/main" id="{C40854F6-492E-6CED-3AF4-B70EE30125CD}"/>
              </a:ext>
            </a:extLst>
          </p:cNvPr>
          <p:cNvGrpSpPr/>
          <p:nvPr/>
        </p:nvGrpSpPr>
        <p:grpSpPr>
          <a:xfrm>
            <a:off x="897579" y="3017262"/>
            <a:ext cx="4121843" cy="261610"/>
            <a:chOff x="4573429" y="1551163"/>
            <a:chExt cx="4121843" cy="261610"/>
          </a:xfrm>
        </p:grpSpPr>
        <p:pic>
          <p:nvPicPr>
            <p:cNvPr id="95" name="object 76">
              <a:extLst>
                <a:ext uri="{FF2B5EF4-FFF2-40B4-BE49-F238E27FC236}">
                  <a16:creationId xmlns:a16="http://schemas.microsoft.com/office/drawing/2014/main" id="{A6A3EB75-9F04-6B10-536E-49C52B826E9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3429" y="1601676"/>
              <a:ext cx="142240" cy="142239"/>
            </a:xfrm>
            <a:prstGeom prst="rect">
              <a:avLst/>
            </a:prstGeom>
          </p:spPr>
        </p:pic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BA810326-02BF-D884-C8E2-8DA8A0792E5C}"/>
                </a:ext>
              </a:extLst>
            </p:cNvPr>
            <p:cNvSpPr txBox="1"/>
            <p:nvPr/>
          </p:nvSpPr>
          <p:spPr>
            <a:xfrm>
              <a:off x="4764474" y="1551163"/>
              <a:ext cx="24297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rgbClr val="1A2B4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SMT</a:t>
              </a:r>
              <a:r>
                <a:rPr lang="en-US" altLang="zh-CN" sz="1100" b="1" spc="45" dirty="0">
                  <a:solidFill>
                    <a:srgbClr val="1A2B4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00" b="1" dirty="0">
                  <a:solidFill>
                    <a:srgbClr val="1A2B4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B-Side</a:t>
              </a:r>
              <a:r>
                <a:rPr lang="en-US" altLang="zh-CN" sz="1100" b="1" spc="50" dirty="0">
                  <a:solidFill>
                    <a:srgbClr val="1A2B4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zh-CN" altLang="en-US" sz="1100" b="1" spc="50" dirty="0">
                  <a:solidFill>
                    <a:srgbClr val="1A2B4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⼯序</a:t>
              </a:r>
              <a:r>
                <a:rPr lang="zh-CN" altLang="en-US" sz="1100" b="1" spc="-50" dirty="0">
                  <a:solidFill>
                    <a:srgbClr val="1A2B4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组</a:t>
              </a:r>
              <a:endParaRPr lang="zh-CN" alt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B0807954-A077-4067-F4BB-573090A070F4}"/>
                </a:ext>
              </a:extLst>
            </p:cNvPr>
            <p:cNvSpPr txBox="1"/>
            <p:nvPr/>
          </p:nvSpPr>
          <p:spPr>
            <a:xfrm>
              <a:off x="6265551" y="1561533"/>
              <a:ext cx="24297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200" b="1" baseline="3472" dirty="0">
                  <a:solidFill>
                    <a:srgbClr val="0BD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SMT Vacuum ¥150</a:t>
              </a:r>
              <a:endParaRPr lang="zh-CN" altLang="en-US" sz="1200" b="1" baseline="3472" dirty="0">
                <a:solidFill>
                  <a:srgbClr val="0BD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CFEA50A0-CD24-E446-7A4B-1F4ED6D88700}"/>
              </a:ext>
            </a:extLst>
          </p:cNvPr>
          <p:cNvGrpSpPr/>
          <p:nvPr/>
        </p:nvGrpSpPr>
        <p:grpSpPr>
          <a:xfrm>
            <a:off x="981334" y="3419538"/>
            <a:ext cx="1531420" cy="1586660"/>
            <a:chOff x="4537869" y="1902539"/>
            <a:chExt cx="1531420" cy="1586660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8D2E11C6-7C64-06A4-3B9F-1AC4B07A8400}"/>
                </a:ext>
              </a:extLst>
            </p:cNvPr>
            <p:cNvGrpSpPr/>
            <p:nvPr/>
          </p:nvGrpSpPr>
          <p:grpSpPr>
            <a:xfrm>
              <a:off x="4537869" y="1923300"/>
              <a:ext cx="877428" cy="461665"/>
              <a:chOff x="4513350" y="1932121"/>
              <a:chExt cx="877428" cy="461665"/>
            </a:xfrm>
          </p:grpSpPr>
          <p:sp>
            <p:nvSpPr>
              <p:cNvPr id="98" name="七边形 97">
                <a:extLst>
                  <a:ext uri="{FF2B5EF4-FFF2-40B4-BE49-F238E27FC236}">
                    <a16:creationId xmlns:a16="http://schemas.microsoft.com/office/drawing/2014/main" id="{10C08C34-6286-4ABF-2E2F-7281C4EA1D38}"/>
                  </a:ext>
                </a:extLst>
              </p:cNvPr>
              <p:cNvSpPr/>
              <p:nvPr/>
            </p:nvSpPr>
            <p:spPr>
              <a:xfrm>
                <a:off x="4513350" y="1981362"/>
                <a:ext cx="72089" cy="70481"/>
              </a:xfrm>
              <a:prstGeom prst="hept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45F711D0-5D18-6F79-5A25-BAF0BD88B27A}"/>
                  </a:ext>
                </a:extLst>
              </p:cNvPr>
              <p:cNvSpPr txBox="1"/>
              <p:nvPr/>
            </p:nvSpPr>
            <p:spPr>
              <a:xfrm>
                <a:off x="4634379" y="1932121"/>
                <a:ext cx="756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00" spc="-70" dirty="0">
                    <a:solidFill>
                      <a:srgbClr val="1E293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SMT- B</a:t>
                </a:r>
              </a:p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15C75572-4FCB-0EAB-817C-95458E9BBD83}"/>
                </a:ext>
              </a:extLst>
            </p:cNvPr>
            <p:cNvGrpSpPr/>
            <p:nvPr/>
          </p:nvGrpSpPr>
          <p:grpSpPr>
            <a:xfrm>
              <a:off x="4540602" y="2286884"/>
              <a:ext cx="877428" cy="461665"/>
              <a:chOff x="4513350" y="1932121"/>
              <a:chExt cx="877428" cy="461665"/>
            </a:xfrm>
          </p:grpSpPr>
          <p:sp>
            <p:nvSpPr>
              <p:cNvPr id="103" name="七边形 102">
                <a:extLst>
                  <a:ext uri="{FF2B5EF4-FFF2-40B4-BE49-F238E27FC236}">
                    <a16:creationId xmlns:a16="http://schemas.microsoft.com/office/drawing/2014/main" id="{9662D313-07CE-94AF-FB62-015FBA81D086}"/>
                  </a:ext>
                </a:extLst>
              </p:cNvPr>
              <p:cNvSpPr/>
              <p:nvPr/>
            </p:nvSpPr>
            <p:spPr>
              <a:xfrm>
                <a:off x="4513350" y="1981362"/>
                <a:ext cx="72089" cy="70481"/>
              </a:xfrm>
              <a:prstGeom prst="hept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zh-CN" altLang="en-US" sz="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86F0C473-A2D5-4E16-B6C1-3593ECB845C7}"/>
                  </a:ext>
                </a:extLst>
              </p:cNvPr>
              <p:cNvSpPr txBox="1"/>
              <p:nvPr/>
            </p:nvSpPr>
            <p:spPr>
              <a:xfrm>
                <a:off x="4634379" y="1932121"/>
                <a:ext cx="756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00" spc="-70" dirty="0">
                    <a:solidFill>
                      <a:srgbClr val="1E293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AXI</a:t>
                </a:r>
              </a:p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F48CECAD-6450-87A0-FC1F-08CC8DFA11E9}"/>
                </a:ext>
              </a:extLst>
            </p:cNvPr>
            <p:cNvGrpSpPr/>
            <p:nvPr/>
          </p:nvGrpSpPr>
          <p:grpSpPr>
            <a:xfrm>
              <a:off x="4546309" y="2650917"/>
              <a:ext cx="877428" cy="461665"/>
              <a:chOff x="4513350" y="1932121"/>
              <a:chExt cx="877428" cy="461665"/>
            </a:xfrm>
          </p:grpSpPr>
          <p:sp>
            <p:nvSpPr>
              <p:cNvPr id="106" name="七边形 105">
                <a:extLst>
                  <a:ext uri="{FF2B5EF4-FFF2-40B4-BE49-F238E27FC236}">
                    <a16:creationId xmlns:a16="http://schemas.microsoft.com/office/drawing/2014/main" id="{8A166570-6F14-D512-C1A5-039EF51F4891}"/>
                  </a:ext>
                </a:extLst>
              </p:cNvPr>
              <p:cNvSpPr/>
              <p:nvPr/>
            </p:nvSpPr>
            <p:spPr>
              <a:xfrm>
                <a:off x="4513350" y="1981362"/>
                <a:ext cx="72089" cy="70481"/>
              </a:xfrm>
              <a:prstGeom prst="hept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zh-CN" altLang="en-US" sz="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F67E691-BCE7-7B29-FADC-4E72FB9DCF4B}"/>
                  </a:ext>
                </a:extLst>
              </p:cNvPr>
              <p:cNvSpPr txBox="1"/>
              <p:nvPr/>
            </p:nvSpPr>
            <p:spPr>
              <a:xfrm>
                <a:off x="4634379" y="1932121"/>
                <a:ext cx="756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00" spc="-70" dirty="0" err="1">
                    <a:solidFill>
                      <a:srgbClr val="1E293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Depanel</a:t>
                </a:r>
                <a:r>
                  <a:rPr lang="en-US" altLang="zh-CN" sz="500" spc="-70" dirty="0">
                    <a:solidFill>
                      <a:srgbClr val="1E293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-Auto</a:t>
                </a:r>
              </a:p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D47DCB38-729B-CAF3-EC8A-0B312A16044C}"/>
                </a:ext>
              </a:extLst>
            </p:cNvPr>
            <p:cNvGrpSpPr/>
            <p:nvPr/>
          </p:nvGrpSpPr>
          <p:grpSpPr>
            <a:xfrm>
              <a:off x="4559009" y="3027534"/>
              <a:ext cx="877428" cy="461665"/>
              <a:chOff x="4513350" y="1932121"/>
              <a:chExt cx="877428" cy="461665"/>
            </a:xfrm>
          </p:grpSpPr>
          <p:sp>
            <p:nvSpPr>
              <p:cNvPr id="109" name="七边形 108">
                <a:extLst>
                  <a:ext uri="{FF2B5EF4-FFF2-40B4-BE49-F238E27FC236}">
                    <a16:creationId xmlns:a16="http://schemas.microsoft.com/office/drawing/2014/main" id="{2EDC246B-C696-02AD-37EC-9616DC7FC41E}"/>
                  </a:ext>
                </a:extLst>
              </p:cNvPr>
              <p:cNvSpPr/>
              <p:nvPr/>
            </p:nvSpPr>
            <p:spPr>
              <a:xfrm>
                <a:off x="4513350" y="1981362"/>
                <a:ext cx="72089" cy="70481"/>
              </a:xfrm>
              <a:prstGeom prst="hept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zh-CN" altLang="en-US" sz="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8FDF762A-90D1-B27D-4D84-D987D49A5B6F}"/>
                  </a:ext>
                </a:extLst>
              </p:cNvPr>
              <p:cNvSpPr txBox="1"/>
              <p:nvPr/>
            </p:nvSpPr>
            <p:spPr>
              <a:xfrm>
                <a:off x="4634379" y="1932121"/>
                <a:ext cx="756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00" spc="-70" dirty="0">
                    <a:solidFill>
                      <a:srgbClr val="1E293B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ICT offline</a:t>
                </a:r>
              </a:p>
              <a:p>
                <a:pPr algn="ctr"/>
                <a:endParaRPr lang="zh-CN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3770BA31-4C69-4593-9AA5-6A83AF73DC63}"/>
                </a:ext>
              </a:extLst>
            </p:cNvPr>
            <p:cNvSpPr txBox="1"/>
            <p:nvPr/>
          </p:nvSpPr>
          <p:spPr>
            <a:xfrm>
              <a:off x="5319021" y="1902539"/>
              <a:ext cx="7321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050" b="1" baseline="3472" dirty="0">
                  <a:solidFill>
                    <a:srgbClr val="0BD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SMT Vacuum</a:t>
              </a:r>
              <a:endParaRPr lang="zh-CN" altLang="en-US" sz="1050" b="1" baseline="3472" dirty="0">
                <a:solidFill>
                  <a:srgbClr val="0BD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AC351D74-845D-A513-FF14-0FA7E011A54A}"/>
                </a:ext>
              </a:extLst>
            </p:cNvPr>
            <p:cNvSpPr txBox="1"/>
            <p:nvPr/>
          </p:nvSpPr>
          <p:spPr>
            <a:xfrm>
              <a:off x="5337132" y="2270001"/>
              <a:ext cx="7321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050" b="1" baseline="3472" dirty="0">
                  <a:solidFill>
                    <a:srgbClr val="0BD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SMT Vacuum</a:t>
              </a:r>
              <a:endParaRPr lang="zh-CN" altLang="en-US" sz="1050" b="1" baseline="3472" dirty="0">
                <a:solidFill>
                  <a:srgbClr val="0BD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2E76BAFF-3EF9-6C1F-BFB5-92D65D34935A}"/>
                </a:ext>
              </a:extLst>
            </p:cNvPr>
            <p:cNvSpPr txBox="1"/>
            <p:nvPr/>
          </p:nvSpPr>
          <p:spPr>
            <a:xfrm>
              <a:off x="5319021" y="2657740"/>
              <a:ext cx="7321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050" b="1" baseline="3472" dirty="0">
                  <a:solidFill>
                    <a:srgbClr val="0BD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SMT Vacuum</a:t>
              </a:r>
              <a:endParaRPr lang="zh-CN" altLang="en-US" sz="1050" b="1" baseline="3472" dirty="0">
                <a:solidFill>
                  <a:srgbClr val="0BD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9BE2D928-D64F-0281-F5F5-44F57747DCF1}"/>
                </a:ext>
              </a:extLst>
            </p:cNvPr>
            <p:cNvSpPr txBox="1"/>
            <p:nvPr/>
          </p:nvSpPr>
          <p:spPr>
            <a:xfrm>
              <a:off x="5329917" y="3030292"/>
              <a:ext cx="7321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050" b="1" baseline="3472" dirty="0">
                  <a:solidFill>
                    <a:srgbClr val="0BD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SMT Vacuum</a:t>
              </a:r>
              <a:endParaRPr lang="zh-CN" altLang="en-US" sz="1050" b="1" baseline="3472" dirty="0">
                <a:solidFill>
                  <a:srgbClr val="0BD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4CAF04DD-CB23-FB39-EBB7-C3B36FB2BB90}"/>
              </a:ext>
            </a:extLst>
          </p:cNvPr>
          <p:cNvGrpSpPr/>
          <p:nvPr/>
        </p:nvGrpSpPr>
        <p:grpSpPr>
          <a:xfrm>
            <a:off x="968699" y="5052981"/>
            <a:ext cx="3415872" cy="322459"/>
            <a:chOff x="4538654" y="3311908"/>
            <a:chExt cx="3415872" cy="322459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6605696A-3326-9208-52D4-AEFC8DDD420E}"/>
                </a:ext>
              </a:extLst>
            </p:cNvPr>
            <p:cNvGrpSpPr/>
            <p:nvPr/>
          </p:nvGrpSpPr>
          <p:grpSpPr>
            <a:xfrm>
              <a:off x="4538654" y="3311908"/>
              <a:ext cx="2582204" cy="261610"/>
              <a:chOff x="4537514" y="890997"/>
              <a:chExt cx="2582204" cy="261610"/>
            </a:xfrm>
          </p:grpSpPr>
          <p:pic>
            <p:nvPicPr>
              <p:cNvPr id="116" name="object 76">
                <a:extLst>
                  <a:ext uri="{FF2B5EF4-FFF2-40B4-BE49-F238E27FC236}">
                    <a16:creationId xmlns:a16="http://schemas.microsoft.com/office/drawing/2014/main" id="{32B36E76-493C-4087-8FE3-655A762B8246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37514" y="953059"/>
                <a:ext cx="142240" cy="142239"/>
              </a:xfrm>
              <a:prstGeom prst="rect">
                <a:avLst/>
              </a:prstGeom>
            </p:spPr>
          </p:pic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71A7D87A-009A-7B3A-6D84-17BE45E32EFD}"/>
                  </a:ext>
                </a:extLst>
              </p:cNvPr>
              <p:cNvSpPr txBox="1"/>
              <p:nvPr/>
            </p:nvSpPr>
            <p:spPr>
              <a:xfrm>
                <a:off x="4689997" y="890997"/>
                <a:ext cx="24297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00" b="1" dirty="0">
                    <a:solidFill>
                      <a:srgbClr val="1A2B4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TLA/Assembly </a:t>
                </a:r>
                <a:r>
                  <a:rPr lang="zh-CN" altLang="en-US" sz="1100" b="1" spc="50" dirty="0">
                    <a:solidFill>
                      <a:srgbClr val="1A2B4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⼯序</a:t>
                </a:r>
                <a:r>
                  <a:rPr lang="zh-CN" altLang="en-US" sz="1100" b="1" spc="-50" dirty="0">
                    <a:solidFill>
                      <a:srgbClr val="1A2B4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组</a:t>
                </a:r>
                <a:endParaRPr lang="zh-CN" alt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9" name="object 51">
              <a:extLst>
                <a:ext uri="{FF2B5EF4-FFF2-40B4-BE49-F238E27FC236}">
                  <a16:creationId xmlns:a16="http://schemas.microsoft.com/office/drawing/2014/main" id="{29455C96-7537-2DA2-AD62-E87AA8BD08BD}"/>
                </a:ext>
              </a:extLst>
            </p:cNvPr>
            <p:cNvSpPr txBox="1"/>
            <p:nvPr/>
          </p:nvSpPr>
          <p:spPr>
            <a:xfrm>
              <a:off x="6478014" y="3349353"/>
              <a:ext cx="1476512" cy="28501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algn="ctr">
                <a:lnSpc>
                  <a:spcPct val="125000"/>
                </a:lnSpc>
                <a:spcBef>
                  <a:spcPts val="100"/>
                </a:spcBef>
              </a:pPr>
              <a:r>
                <a:rPr sz="700" b="1" spc="-10" dirty="0">
                  <a:solidFill>
                    <a:srgbClr val="2563E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TLA / SEMI- AUTO</a:t>
              </a:r>
              <a:r>
                <a:rPr lang="en-US" sz="700" b="1" spc="-10" dirty="0">
                  <a:solidFill>
                    <a:srgbClr val="2563E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altLang="zh-CN" sz="700" b="1" spc="-10" dirty="0">
                  <a:solidFill>
                    <a:srgbClr val="2563E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¥100.00</a:t>
              </a:r>
              <a:endParaRPr lang="zh-CN" altLang="en-US" sz="700" b="1" spc="-10" dirty="0">
                <a:solidFill>
                  <a:srgbClr val="2563E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2700" marR="5080" algn="ctr">
                <a:lnSpc>
                  <a:spcPct val="125000"/>
                </a:lnSpc>
                <a:spcBef>
                  <a:spcPts val="100"/>
                </a:spcBef>
              </a:pPr>
              <a:r>
                <a:rPr lang="en-US" sz="700" b="1" spc="-10" dirty="0">
                  <a:solidFill>
                    <a:srgbClr val="2563E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sz="700" b="1" spc="-10" dirty="0">
                <a:solidFill>
                  <a:srgbClr val="2563E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3" name="矩形 122">
            <a:extLst>
              <a:ext uri="{FF2B5EF4-FFF2-40B4-BE49-F238E27FC236}">
                <a16:creationId xmlns:a16="http://schemas.microsoft.com/office/drawing/2014/main" id="{FE5A206F-BDBA-4CC8-E5D5-605D2A698994}"/>
              </a:ext>
            </a:extLst>
          </p:cNvPr>
          <p:cNvSpPr/>
          <p:nvPr/>
        </p:nvSpPr>
        <p:spPr>
          <a:xfrm>
            <a:off x="897579" y="5959757"/>
            <a:ext cx="8128000" cy="5172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Mainboard-Total price:  labor cost                                                 burden cost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0C98CFDB-A1C4-425E-47CD-FDA2D3EB288F}"/>
              </a:ext>
            </a:extLst>
          </p:cNvPr>
          <p:cNvSpPr txBox="1"/>
          <p:nvPr/>
        </p:nvSpPr>
        <p:spPr>
          <a:xfrm>
            <a:off x="847247" y="5428957"/>
            <a:ext cx="7162161" cy="37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Sames logic as above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4817140D-A834-F070-6B35-024FEA205188}"/>
              </a:ext>
            </a:extLst>
          </p:cNvPr>
          <p:cNvSpPr/>
          <p:nvPr/>
        </p:nvSpPr>
        <p:spPr>
          <a:xfrm>
            <a:off x="897579" y="5314591"/>
            <a:ext cx="8128000" cy="64516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FE405442-7D21-30F9-1AAB-75DC1F4434F6}"/>
              </a:ext>
            </a:extLst>
          </p:cNvPr>
          <p:cNvCxnSpPr>
            <a:endCxn id="95" idx="1"/>
          </p:cNvCxnSpPr>
          <p:nvPr/>
        </p:nvCxnSpPr>
        <p:spPr>
          <a:xfrm flipV="1">
            <a:off x="454999" y="3138895"/>
            <a:ext cx="442580" cy="42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文本框 128">
            <a:extLst>
              <a:ext uri="{FF2B5EF4-FFF2-40B4-BE49-F238E27FC236}">
                <a16:creationId xmlns:a16="http://schemas.microsoft.com/office/drawing/2014/main" id="{8B27FB43-2DF9-E423-58B6-34EDAD685C92}"/>
              </a:ext>
            </a:extLst>
          </p:cNvPr>
          <p:cNvSpPr txBox="1"/>
          <p:nvPr/>
        </p:nvSpPr>
        <p:spPr>
          <a:xfrm>
            <a:off x="77769" y="3560021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可收起，收起时，显示总金额</a:t>
            </a:r>
          </a:p>
        </p:txBody>
      </p: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F740DCF5-A355-B41C-0B52-561BAD963D60}"/>
              </a:ext>
            </a:extLst>
          </p:cNvPr>
          <p:cNvCxnSpPr/>
          <p:nvPr/>
        </p:nvCxnSpPr>
        <p:spPr>
          <a:xfrm flipV="1">
            <a:off x="444756" y="5208858"/>
            <a:ext cx="442580" cy="42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12CCED7-4F1D-FFE5-AC5A-39FD81D02537}"/>
              </a:ext>
            </a:extLst>
          </p:cNvPr>
          <p:cNvSpPr txBox="1"/>
          <p:nvPr/>
        </p:nvSpPr>
        <p:spPr>
          <a:xfrm>
            <a:off x="67328" y="5643168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可收起，收起时，显示总金额</a:t>
            </a:r>
          </a:p>
        </p:txBody>
      </p:sp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id="{20D0D72C-F84F-A70D-5270-8E227E58F0D5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9117774" y="4317341"/>
            <a:ext cx="1079441" cy="4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文本框 133">
            <a:extLst>
              <a:ext uri="{FF2B5EF4-FFF2-40B4-BE49-F238E27FC236}">
                <a16:creationId xmlns:a16="http://schemas.microsoft.com/office/drawing/2014/main" id="{A7845DF1-17F7-50E6-9ECC-C0FA209721FF}"/>
              </a:ext>
            </a:extLst>
          </p:cNvPr>
          <p:cNvSpPr txBox="1"/>
          <p:nvPr/>
        </p:nvSpPr>
        <p:spPr>
          <a:xfrm>
            <a:off x="10197215" y="4167916"/>
            <a:ext cx="1767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boundary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矩形: 圆角 138">
            <a:extLst>
              <a:ext uri="{FF2B5EF4-FFF2-40B4-BE49-F238E27FC236}">
                <a16:creationId xmlns:a16="http://schemas.microsoft.com/office/drawing/2014/main" id="{E4699EE7-EDAC-D6F0-E10D-DC499D8151A3}"/>
              </a:ext>
            </a:extLst>
          </p:cNvPr>
          <p:cNvSpPr/>
          <p:nvPr/>
        </p:nvSpPr>
        <p:spPr>
          <a:xfrm>
            <a:off x="7201012" y="449542"/>
            <a:ext cx="3471221" cy="1620562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C186A582-E28F-1637-F7C7-99FB981EAD79}"/>
              </a:ext>
            </a:extLst>
          </p:cNvPr>
          <p:cNvSpPr txBox="1"/>
          <p:nvPr/>
        </p:nvSpPr>
        <p:spPr>
          <a:xfrm>
            <a:off x="7361963" y="500843"/>
            <a:ext cx="3268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Allocated Overhead Stem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6B80461F-4759-1000-6F58-82D9112FD71D}"/>
              </a:ext>
            </a:extLst>
          </p:cNvPr>
          <p:cNvSpPr txBox="1"/>
          <p:nvPr/>
        </p:nvSpPr>
        <p:spPr>
          <a:xfrm>
            <a:off x="9899561" y="563171"/>
            <a:ext cx="639616" cy="169277"/>
          </a:xfrm>
          <a:prstGeom prst="rect">
            <a:avLst/>
          </a:prstGeom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 inline only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53A54112-26D1-4B9B-BA88-A5336990B160}"/>
              </a:ext>
            </a:extLst>
          </p:cNvPr>
          <p:cNvSpPr txBox="1"/>
          <p:nvPr/>
        </p:nvSpPr>
        <p:spPr>
          <a:xfrm>
            <a:off x="7369792" y="983557"/>
            <a:ext cx="639616" cy="16927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2285000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31A7DA8F-E120-31E7-EAB6-046EF17DC611}"/>
              </a:ext>
            </a:extLst>
          </p:cNvPr>
          <p:cNvSpPr txBox="1"/>
          <p:nvPr/>
        </p:nvSpPr>
        <p:spPr>
          <a:xfrm>
            <a:off x="7289641" y="798891"/>
            <a:ext cx="2074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 Investment(</a:t>
            </a:r>
            <a:r>
              <a:rPr lang="zh-CN" alt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￥）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FDB0EED9-2023-F0B4-EC7B-AAB8CE7CABFB}"/>
              </a:ext>
            </a:extLst>
          </p:cNvPr>
          <p:cNvSpPr txBox="1"/>
          <p:nvPr/>
        </p:nvSpPr>
        <p:spPr>
          <a:xfrm>
            <a:off x="7382459" y="1414444"/>
            <a:ext cx="639616" cy="16927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441C3122-ACF0-7515-8631-D5C9AEC69CBA}"/>
              </a:ext>
            </a:extLst>
          </p:cNvPr>
          <p:cNvSpPr txBox="1"/>
          <p:nvPr/>
        </p:nvSpPr>
        <p:spPr>
          <a:xfrm>
            <a:off x="7331710" y="1218558"/>
            <a:ext cx="2074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Lifetime(Years</a:t>
            </a:r>
            <a:r>
              <a:rPr lang="zh-CN" alt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E922067E-7B3E-39ED-9178-EA20B75523B8}"/>
              </a:ext>
            </a:extLst>
          </p:cNvPr>
          <p:cNvSpPr txBox="1"/>
          <p:nvPr/>
        </p:nvSpPr>
        <p:spPr>
          <a:xfrm>
            <a:off x="7311921" y="1637238"/>
            <a:ext cx="2074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 bottleneck</a:t>
            </a:r>
            <a:r>
              <a:rPr lang="zh-CN" alt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</a:t>
            </a:r>
            <a:r>
              <a:rPr lang="zh-CN" alt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CN" sz="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bottlenectk</a:t>
            </a:r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CT *inline labors</a:t>
            </a:r>
            <a:endParaRPr lang="zh-CN" alt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46F2116-A243-776E-1D0D-02AEEF44DA7B}"/>
              </a:ext>
            </a:extLst>
          </p:cNvPr>
          <p:cNvSpPr txBox="1"/>
          <p:nvPr/>
        </p:nvSpPr>
        <p:spPr>
          <a:xfrm>
            <a:off x="7382459" y="1826610"/>
            <a:ext cx="639616" cy="16927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77224D5E-6F39-EDC7-CE4D-898374EE600B}"/>
              </a:ext>
            </a:extLst>
          </p:cNvPr>
          <p:cNvSpPr txBox="1"/>
          <p:nvPr/>
        </p:nvSpPr>
        <p:spPr>
          <a:xfrm>
            <a:off x="9220570" y="1409748"/>
            <a:ext cx="639616" cy="16927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86667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035B0A2C-D8C0-6A4C-9066-76581AEACC0D}"/>
              </a:ext>
            </a:extLst>
          </p:cNvPr>
          <p:cNvSpPr txBox="1"/>
          <p:nvPr/>
        </p:nvSpPr>
        <p:spPr>
          <a:xfrm>
            <a:off x="9228874" y="1020613"/>
            <a:ext cx="639616" cy="16927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C0557E71-BB78-6ED4-DE5D-CE684E85F91E}"/>
              </a:ext>
            </a:extLst>
          </p:cNvPr>
          <p:cNvSpPr txBox="1"/>
          <p:nvPr/>
        </p:nvSpPr>
        <p:spPr>
          <a:xfrm>
            <a:off x="9136804" y="837085"/>
            <a:ext cx="2074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Interests(%)</a:t>
            </a:r>
            <a:endParaRPr lang="zh-CN" alt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5A01ECF0-0FC1-C94B-94EC-9E24E353DEEF}"/>
              </a:ext>
            </a:extLst>
          </p:cNvPr>
          <p:cNvSpPr txBox="1"/>
          <p:nvPr/>
        </p:nvSpPr>
        <p:spPr>
          <a:xfrm>
            <a:off x="9117774" y="1243182"/>
            <a:ext cx="2074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Shipment(pcs)</a:t>
            </a:r>
            <a:endParaRPr lang="zh-CN" alt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矩形: 圆角 151">
            <a:extLst>
              <a:ext uri="{FF2B5EF4-FFF2-40B4-BE49-F238E27FC236}">
                <a16:creationId xmlns:a16="http://schemas.microsoft.com/office/drawing/2014/main" id="{88B97358-3334-507D-7C77-1D35C63C814A}"/>
              </a:ext>
            </a:extLst>
          </p:cNvPr>
          <p:cNvSpPr/>
          <p:nvPr/>
        </p:nvSpPr>
        <p:spPr>
          <a:xfrm>
            <a:off x="7267314" y="2155286"/>
            <a:ext cx="3399049" cy="4263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4F749376-4843-262A-D36D-9004F81C83BE}"/>
              </a:ext>
            </a:extLst>
          </p:cNvPr>
          <p:cNvSpPr txBox="1"/>
          <p:nvPr/>
        </p:nvSpPr>
        <p:spPr>
          <a:xfrm>
            <a:off x="7267314" y="2153944"/>
            <a:ext cx="25261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ALLOCATED OVERHEAD PER UNIT</a:t>
            </a:r>
            <a:endParaRPr lang="zh-CN" alt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BA339722-0236-3A1A-86F6-00C65CCBC573}"/>
              </a:ext>
            </a:extLst>
          </p:cNvPr>
          <p:cNvSpPr txBox="1"/>
          <p:nvPr/>
        </p:nvSpPr>
        <p:spPr>
          <a:xfrm>
            <a:off x="7289641" y="2452733"/>
            <a:ext cx="25261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TLA cost: 2285000*3*4%=255920     Qty</a:t>
            </a:r>
            <a:r>
              <a:rPr lang="zh-CN" altLang="en-US" sz="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zh-CN" altLang="en-US" sz="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life:2,600,001pcs</a:t>
            </a:r>
            <a:endParaRPr lang="zh-CN" alt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37CB575A-529B-EFC4-AEDE-2DD0ABF422C3}"/>
              </a:ext>
            </a:extLst>
          </p:cNvPr>
          <p:cNvSpPr txBox="1"/>
          <p:nvPr/>
        </p:nvSpPr>
        <p:spPr>
          <a:xfrm>
            <a:off x="7264457" y="2254770"/>
            <a:ext cx="162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￥</a:t>
            </a:r>
            <a:r>
              <a:rPr lang="en-US" altLang="zh-CN" sz="9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136.2887</a:t>
            </a:r>
            <a:endParaRPr lang="zh-CN" altLang="en-US" sz="9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BC28C891-2992-B5CA-4193-A2F8D27B136D}"/>
              </a:ext>
            </a:extLst>
          </p:cNvPr>
          <p:cNvCxnSpPr/>
          <p:nvPr/>
        </p:nvCxnSpPr>
        <p:spPr>
          <a:xfrm>
            <a:off x="6776720" y="1020613"/>
            <a:ext cx="375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文本框 157">
            <a:extLst>
              <a:ext uri="{FF2B5EF4-FFF2-40B4-BE49-F238E27FC236}">
                <a16:creationId xmlns:a16="http://schemas.microsoft.com/office/drawing/2014/main" id="{D46B6963-71E0-BAD9-518C-1264D3CBB607}"/>
              </a:ext>
            </a:extLst>
          </p:cNvPr>
          <p:cNvSpPr txBox="1"/>
          <p:nvPr/>
        </p:nvSpPr>
        <p:spPr>
          <a:xfrm>
            <a:off x="6325738" y="635991"/>
            <a:ext cx="895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 TLA total amount </a:t>
            </a:r>
            <a:r>
              <a:rPr lang="zh-CN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中抓取，此处可编辑修改，修改前的历史需要有 </a:t>
            </a:r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F9A14A63-5957-5BAF-487B-F4689E2E33B9}"/>
              </a:ext>
            </a:extLst>
          </p:cNvPr>
          <p:cNvCxnSpPr/>
          <p:nvPr/>
        </p:nvCxnSpPr>
        <p:spPr>
          <a:xfrm>
            <a:off x="6773269" y="1538773"/>
            <a:ext cx="375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547AA948-D36B-FD56-AD2A-6E8E5FDEE487}"/>
              </a:ext>
            </a:extLst>
          </p:cNvPr>
          <p:cNvSpPr txBox="1"/>
          <p:nvPr/>
        </p:nvSpPr>
        <p:spPr>
          <a:xfrm>
            <a:off x="6634096" y="1333152"/>
            <a:ext cx="8950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此处可编辑</a:t>
            </a:r>
          </a:p>
        </p:txBody>
      </p: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3DA697E6-F7FB-85F8-DF59-0149A5AD046C}"/>
              </a:ext>
            </a:extLst>
          </p:cNvPr>
          <p:cNvCxnSpPr/>
          <p:nvPr/>
        </p:nvCxnSpPr>
        <p:spPr>
          <a:xfrm>
            <a:off x="6773269" y="1983509"/>
            <a:ext cx="375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FD08194A-9564-845B-08F7-163F1E6E19FE}"/>
              </a:ext>
            </a:extLst>
          </p:cNvPr>
          <p:cNvSpPr txBox="1"/>
          <p:nvPr/>
        </p:nvSpPr>
        <p:spPr>
          <a:xfrm>
            <a:off x="6373874" y="1800191"/>
            <a:ext cx="8950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系统根据</a:t>
            </a:r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zh-CN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自动计算</a:t>
            </a:r>
          </a:p>
        </p:txBody>
      </p: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62493F37-5E76-AE9A-65F8-3EB9E5D98788}"/>
              </a:ext>
            </a:extLst>
          </p:cNvPr>
          <p:cNvCxnSpPr>
            <a:cxnSpLocks/>
          </p:cNvCxnSpPr>
          <p:nvPr/>
        </p:nvCxnSpPr>
        <p:spPr>
          <a:xfrm flipH="1">
            <a:off x="9973632" y="1499082"/>
            <a:ext cx="565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文本框 167">
            <a:extLst>
              <a:ext uri="{FF2B5EF4-FFF2-40B4-BE49-F238E27FC236}">
                <a16:creationId xmlns:a16="http://schemas.microsoft.com/office/drawing/2014/main" id="{3578A871-E093-A765-AAFE-D169C4FFCD14}"/>
              </a:ext>
            </a:extLst>
          </p:cNvPr>
          <p:cNvSpPr txBox="1"/>
          <p:nvPr/>
        </p:nvSpPr>
        <p:spPr>
          <a:xfrm>
            <a:off x="9973632" y="1333152"/>
            <a:ext cx="20749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系统根据</a:t>
            </a:r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zh-CN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创建项目的</a:t>
            </a:r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zh-CN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，自动计算年 </a:t>
            </a:r>
            <a:r>
              <a:rPr lang="en-US" altLang="zh-CN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shipment(pcs)</a:t>
            </a:r>
            <a:endParaRPr lang="zh-CN" alt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0E0D246-115E-5B37-EBA5-B2341277C0AB}"/>
              </a:ext>
            </a:extLst>
          </p:cNvPr>
          <p:cNvSpPr/>
          <p:nvPr/>
        </p:nvSpPr>
        <p:spPr>
          <a:xfrm>
            <a:off x="127102" y="56230"/>
            <a:ext cx="770477" cy="1161806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/>
              <a:t>Process cost UI 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418080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54864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TLA Rate 四大模型 — 判断决策树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3611880" y="43434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i="1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Decision Logic  </a:t>
            </a:r>
            <a:endParaRPr lang="en-US" sz="800" dirty="0">
              <a:solidFill>
                <a:srgbClr val="00B0F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789920" y="0"/>
            <a:ext cx="1280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457200" y="713232"/>
            <a:ext cx="2926080" cy="822960"/>
          </a:xfrm>
          <a:prstGeom prst="rect">
            <a:avLst/>
          </a:prstGeom>
          <a:solidFill>
            <a:srgbClr val="EEF6FF"/>
          </a:solidFill>
          <a:ln w="20320">
            <a:solidFill>
              <a:srgbClr val="0D6B8C"/>
            </a:solidFill>
            <a:prstDash val="solid"/>
          </a:ln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457200" y="713232"/>
            <a:ext cx="2926080" cy="45720"/>
          </a:xfrm>
          <a:prstGeom prst="rect">
            <a:avLst/>
          </a:prstGeom>
          <a:solidFill>
            <a:srgbClr val="0D6B8C"/>
          </a:solidFill>
          <a:ln w="12700">
            <a:solidFill>
              <a:srgbClr val="0D6B8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548640" y="777240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Q1: TLA 线体类型？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48640" y="1033272"/>
            <a:ext cx="27432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 在路由配置时选择线体类型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（auto / semi-auto</a:t>
            </a:r>
            <a:r>
              <a:rPr lang="en-US" sz="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）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3383280" y="1083564"/>
            <a:ext cx="457200" cy="0"/>
          </a:xfrm>
          <a:prstGeom prst="line">
            <a:avLst/>
          </a:prstGeom>
          <a:noFill/>
          <a:ln w="19050">
            <a:solidFill>
              <a:srgbClr val="1A6B3A"/>
            </a:solidFill>
            <a:prstDash val="solid"/>
            <a:tailEnd type="arrow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Shape 9"/>
          <p:cNvSpPr/>
          <p:nvPr/>
        </p:nvSpPr>
        <p:spPr>
          <a:xfrm>
            <a:off x="3840480" y="976579"/>
            <a:ext cx="1280160" cy="256032"/>
          </a:xfrm>
          <a:prstGeom prst="rect">
            <a:avLst/>
          </a:prstGeom>
          <a:solidFill>
            <a:srgbClr val="E8F8EE"/>
          </a:solidFill>
          <a:ln w="12700">
            <a:solidFill>
              <a:srgbClr val="1A6B3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3840480" y="976579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A6B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Full-Auto</a:t>
            </a:r>
            <a:endParaRPr lang="en-US" sz="900" dirty="0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800EC7D-CCC3-797E-F0EB-5FED8A47C4ED}"/>
              </a:ext>
            </a:extLst>
          </p:cNvPr>
          <p:cNvGrpSpPr/>
          <p:nvPr/>
        </p:nvGrpSpPr>
        <p:grpSpPr>
          <a:xfrm>
            <a:off x="3817620" y="2594518"/>
            <a:ext cx="1280160" cy="237744"/>
            <a:chOff x="1417320" y="2747696"/>
            <a:chExt cx="1280160" cy="237744"/>
          </a:xfrm>
        </p:grpSpPr>
        <p:sp>
          <p:nvSpPr>
            <p:cNvPr id="14" name="Shape 12"/>
            <p:cNvSpPr/>
            <p:nvPr/>
          </p:nvSpPr>
          <p:spPr>
            <a:xfrm>
              <a:off x="1417320" y="2747696"/>
              <a:ext cx="1280160" cy="23774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>
              <a:solidFill>
                <a:srgbClr val="2563EB"/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13"/>
            <p:cNvSpPr/>
            <p:nvPr/>
          </p:nvSpPr>
          <p:spPr>
            <a:xfrm>
              <a:off x="1417320" y="2747696"/>
              <a:ext cx="1280160" cy="237744"/>
            </a:xfrm>
            <a:prstGeom prst="rect">
              <a:avLst/>
            </a:prstGeom>
            <a:noFill/>
            <a:ln>
              <a:solidFill>
                <a:srgbClr val="2563EB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00" b="1" dirty="0">
                  <a:solidFill>
                    <a:srgbClr val="2563EB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Semi-Auto</a:t>
              </a:r>
              <a:endParaRPr lang="en-US" sz="800" dirty="0">
                <a:solidFill>
                  <a:srgbClr val="2563EB"/>
                </a:solidFill>
              </a:endParaRPr>
            </a:p>
          </p:txBody>
        </p:sp>
      </p:grpSp>
      <p:sp>
        <p:nvSpPr>
          <p:cNvPr id="16" name="Shape 14"/>
          <p:cNvSpPr/>
          <p:nvPr/>
        </p:nvSpPr>
        <p:spPr>
          <a:xfrm>
            <a:off x="5120640" y="713232"/>
            <a:ext cx="2743200" cy="1417320"/>
          </a:xfrm>
          <a:prstGeom prst="rect">
            <a:avLst/>
          </a:prstGeom>
          <a:solidFill>
            <a:srgbClr val="F0FDF4"/>
          </a:solidFill>
          <a:ln w="20320">
            <a:solidFill>
              <a:srgbClr val="1A6B3A"/>
            </a:solidFill>
            <a:prstDash val="solid"/>
          </a:ln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7" name="Shape 15"/>
          <p:cNvSpPr/>
          <p:nvPr/>
        </p:nvSpPr>
        <p:spPr>
          <a:xfrm>
            <a:off x="5120640" y="713232"/>
            <a:ext cx="2743200" cy="45720"/>
          </a:xfrm>
          <a:prstGeom prst="rect">
            <a:avLst/>
          </a:prstGeom>
          <a:solidFill>
            <a:srgbClr val="1A6B3A"/>
          </a:solidFill>
          <a:ln w="12700">
            <a:solidFill>
              <a:srgbClr val="1A6B3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Text 16"/>
          <p:cNvSpPr/>
          <p:nvPr/>
        </p:nvSpPr>
        <p:spPr>
          <a:xfrm>
            <a:off x="5212080" y="77724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4 — Full Auto Standard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212080" y="1033272"/>
            <a:ext cx="2560320" cy="10332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TLA 所有工序：Auto Rate + Allocated Overhead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 / FVT：Auto Rate（depanel后属TLA相位）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 / EOL / FVI / Packaging：Auto Rate + OH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SMT 工序：SMT Rate（V+F）, 无 Overhead</a:t>
            </a: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触发方式：IE 选择 Full-Auto → 系统自动应用</a:t>
            </a:r>
            <a:endParaRPr lang="en-US" sz="800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FEC14B7-3E1F-B149-9180-F7ACD4C24155}"/>
              </a:ext>
            </a:extLst>
          </p:cNvPr>
          <p:cNvGrpSpPr/>
          <p:nvPr/>
        </p:nvGrpSpPr>
        <p:grpSpPr>
          <a:xfrm>
            <a:off x="1308438" y="3694217"/>
            <a:ext cx="1086444" cy="449363"/>
            <a:chOff x="1283886" y="3247177"/>
            <a:chExt cx="1086444" cy="449363"/>
          </a:xfrm>
        </p:grpSpPr>
        <p:sp>
          <p:nvSpPr>
            <p:cNvPr id="28" name="Shape 26"/>
            <p:cNvSpPr/>
            <p:nvPr/>
          </p:nvSpPr>
          <p:spPr>
            <a:xfrm>
              <a:off x="1283886" y="3247177"/>
              <a:ext cx="1086444" cy="449363"/>
            </a:xfrm>
            <a:prstGeom prst="rect">
              <a:avLst/>
            </a:prstGeom>
            <a:solidFill>
              <a:srgbClr val="FEF2F2"/>
            </a:solidFill>
            <a:ln w="12700">
              <a:solidFill>
                <a:srgbClr val="8B0000"/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 27"/>
            <p:cNvSpPr/>
            <p:nvPr/>
          </p:nvSpPr>
          <p:spPr>
            <a:xfrm>
              <a:off x="1369908" y="3281680"/>
              <a:ext cx="914400" cy="23774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 dirty="0">
                  <a:solidFill>
                    <a:srgbClr val="8B0000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Yes →Exception</a:t>
              </a:r>
              <a:endParaRPr lang="en-US" sz="900" dirty="0"/>
            </a:p>
          </p:txBody>
        </p:sp>
      </p:grpSp>
      <p:sp>
        <p:nvSpPr>
          <p:cNvPr id="30" name="Shape 28"/>
          <p:cNvSpPr/>
          <p:nvPr/>
        </p:nvSpPr>
        <p:spPr>
          <a:xfrm>
            <a:off x="5120640" y="2294916"/>
            <a:ext cx="2743200" cy="1417320"/>
          </a:xfrm>
          <a:prstGeom prst="rect">
            <a:avLst/>
          </a:prstGeom>
          <a:solidFill>
            <a:srgbClr val="EEF6FF"/>
          </a:solidFill>
          <a:ln w="20320">
            <a:solidFill>
              <a:srgbClr val="2563EB"/>
            </a:solidFill>
            <a:prstDash val="solid"/>
          </a:ln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D037465-55DD-90C4-890A-9A4090F236CB}"/>
              </a:ext>
            </a:extLst>
          </p:cNvPr>
          <p:cNvGrpSpPr/>
          <p:nvPr/>
        </p:nvGrpSpPr>
        <p:grpSpPr>
          <a:xfrm>
            <a:off x="5120640" y="2248967"/>
            <a:ext cx="2743200" cy="1353312"/>
            <a:chOff x="4480560" y="2130552"/>
            <a:chExt cx="2743200" cy="1353312"/>
          </a:xfrm>
        </p:grpSpPr>
        <p:sp>
          <p:nvSpPr>
            <p:cNvPr id="31" name="Shape 29"/>
            <p:cNvSpPr/>
            <p:nvPr/>
          </p:nvSpPr>
          <p:spPr>
            <a:xfrm>
              <a:off x="4480560" y="2130552"/>
              <a:ext cx="2743200" cy="45720"/>
            </a:xfrm>
            <a:prstGeom prst="rect">
              <a:avLst/>
            </a:prstGeom>
            <a:solidFill>
              <a:srgbClr val="2563EB"/>
            </a:solidFill>
            <a:ln w="12700">
              <a:solidFill>
                <a:srgbClr val="2563EB"/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30"/>
            <p:cNvSpPr/>
            <p:nvPr/>
          </p:nvSpPr>
          <p:spPr>
            <a:xfrm>
              <a:off x="4572000" y="2194560"/>
              <a:ext cx="25603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000" b="1" dirty="0">
                  <a:solidFill>
                    <a:srgbClr val="1C2833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MODULE 1 — Semi-Auto Standard</a:t>
              </a:r>
              <a:endParaRPr lang="en-US" sz="1000" dirty="0"/>
            </a:p>
          </p:txBody>
        </p:sp>
        <p:sp>
          <p:nvSpPr>
            <p:cNvPr id="33" name="Text 31"/>
            <p:cNvSpPr/>
            <p:nvPr/>
          </p:nvSpPr>
          <p:spPr>
            <a:xfrm>
              <a:off x="4572000" y="2450592"/>
              <a:ext cx="2560320" cy="1033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8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TLA </a:t>
              </a:r>
              <a:r>
                <a:rPr lang="en-US" sz="800" dirty="0" err="1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工站：Semi-Auto</a:t>
              </a:r>
              <a:r>
                <a:rPr lang="en-US" sz="8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Rate</a:t>
              </a:r>
              <a:endParaRPr lang="en-US" sz="800" dirty="0"/>
            </a:p>
            <a:p>
              <a:pPr marL="0" indent="0">
                <a:buNone/>
              </a:pPr>
              <a:r>
                <a:rPr lang="en-US" sz="8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Flash / FVT：Semi-Auto Rate（depanel后属TLA）</a:t>
              </a:r>
              <a:endParaRPr lang="en-US" sz="800" dirty="0"/>
            </a:p>
            <a:p>
              <a:pPr marL="0" indent="0">
                <a:buNone/>
              </a:pPr>
              <a:r>
                <a:rPr lang="en-US" sz="8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TLA </a:t>
              </a:r>
              <a:r>
                <a:rPr lang="en-US" sz="800" dirty="0" err="1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工站：Semi-Auto</a:t>
              </a:r>
              <a:r>
                <a:rPr lang="en-US" sz="8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Rate, 无 OH</a:t>
              </a:r>
              <a:endParaRPr lang="en-US" sz="800" dirty="0"/>
            </a:p>
            <a:p>
              <a:pPr marL="0" indent="0">
                <a:buNone/>
              </a:pPr>
              <a:r>
                <a:rPr lang="en-US" sz="8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SMT 工序：SMT Rate（V+F）, 无 Overhead</a:t>
              </a:r>
              <a:endParaRPr lang="en-US" sz="800" dirty="0"/>
            </a:p>
            <a:p>
              <a:pPr marL="0" indent="0">
                <a:buNone/>
              </a:pPr>
              <a:endParaRPr lang="en-US" sz="800" dirty="0"/>
            </a:p>
            <a:p>
              <a:pPr marL="0" indent="0">
                <a:buNone/>
              </a:pPr>
              <a:r>
                <a:rPr lang="en-US" sz="8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触发方式：IE 选择 Semi-Auto → 系统自动应用</a:t>
              </a:r>
              <a:endParaRPr lang="en-US" sz="800" dirty="0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E181C58-1754-3E42-4446-70B045926FEB}"/>
              </a:ext>
            </a:extLst>
          </p:cNvPr>
          <p:cNvGrpSpPr/>
          <p:nvPr/>
        </p:nvGrpSpPr>
        <p:grpSpPr>
          <a:xfrm>
            <a:off x="537210" y="4207589"/>
            <a:ext cx="2926080" cy="914400"/>
            <a:chOff x="457200" y="3547872"/>
            <a:chExt cx="2926080" cy="914400"/>
          </a:xfrm>
        </p:grpSpPr>
        <p:sp>
          <p:nvSpPr>
            <p:cNvPr id="34" name="Shape 32"/>
            <p:cNvSpPr/>
            <p:nvPr/>
          </p:nvSpPr>
          <p:spPr>
            <a:xfrm>
              <a:off x="457200" y="3547872"/>
              <a:ext cx="2926080" cy="914400"/>
            </a:xfrm>
            <a:prstGeom prst="rect">
              <a:avLst/>
            </a:prstGeom>
            <a:solidFill>
              <a:srgbClr val="FEF2F2"/>
            </a:solidFill>
            <a:ln w="20320">
              <a:solidFill>
                <a:srgbClr val="8B0000"/>
              </a:solidFill>
              <a:prstDash val="solid"/>
            </a:ln>
            <a:effectLst>
              <a:outerShdw blurRad="508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Shape 33"/>
            <p:cNvSpPr/>
            <p:nvPr/>
          </p:nvSpPr>
          <p:spPr>
            <a:xfrm>
              <a:off x="457200" y="3547872"/>
              <a:ext cx="2926080" cy="45720"/>
            </a:xfrm>
            <a:prstGeom prst="rect">
              <a:avLst/>
            </a:prstGeom>
            <a:solidFill>
              <a:srgbClr val="8B0000"/>
            </a:solidFill>
            <a:ln w="12700">
              <a:solidFill>
                <a:srgbClr val="8B0000"/>
              </a:solidFill>
              <a:prstDash val="soli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34"/>
            <p:cNvSpPr/>
            <p:nvPr/>
          </p:nvSpPr>
          <p:spPr>
            <a:xfrm>
              <a:off x="548640" y="3611880"/>
              <a:ext cx="27432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000" b="1" dirty="0" err="1">
                  <a:solidFill>
                    <a:srgbClr val="1C2833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用哪种方式计算</a:t>
              </a:r>
              <a:r>
                <a:rPr lang="en-US" sz="1000" b="1" dirty="0">
                  <a:solidFill>
                    <a:srgbClr val="1C2833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 Burden</a:t>
              </a:r>
              <a:r>
                <a:rPr lang="en-US" sz="900" b="1" dirty="0">
                  <a:solidFill>
                    <a:srgbClr val="1C2833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？</a:t>
              </a:r>
              <a:endParaRPr lang="en-US" sz="900" dirty="0"/>
            </a:p>
          </p:txBody>
        </p:sp>
        <p:sp>
          <p:nvSpPr>
            <p:cNvPr id="37" name="Text 35"/>
            <p:cNvSpPr/>
            <p:nvPr/>
          </p:nvSpPr>
          <p:spPr>
            <a:xfrm>
              <a:off x="548640" y="3867912"/>
              <a:ext cx="274320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Cost Team 手动在系统中选择模型</a:t>
              </a:r>
              <a:endParaRPr lang="en-US" sz="1000" dirty="0"/>
            </a:p>
            <a:p>
              <a:pPr marL="0" indent="0">
                <a:buNone/>
              </a:pPr>
              <a:r>
                <a:rPr lang="en-US" sz="1000" dirty="0">
                  <a:solidFill>
                    <a:srgbClr val="374151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（不由IE决定）</a:t>
              </a:r>
              <a:endParaRPr lang="en-US" sz="1000" dirty="0"/>
            </a:p>
          </p:txBody>
        </p:sp>
      </p:grpSp>
      <p:sp>
        <p:nvSpPr>
          <p:cNvPr id="38" name="Shape 36"/>
          <p:cNvSpPr/>
          <p:nvPr/>
        </p:nvSpPr>
        <p:spPr>
          <a:xfrm>
            <a:off x="2417742" y="3737474"/>
            <a:ext cx="1399878" cy="3770"/>
          </a:xfrm>
          <a:prstGeom prst="line">
            <a:avLst/>
          </a:prstGeom>
          <a:noFill/>
          <a:ln w="19050">
            <a:solidFill>
              <a:srgbClr val="B45309"/>
            </a:solidFill>
            <a:prstDash val="solid"/>
            <a:tailEnd type="arrow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Shape 37"/>
          <p:cNvSpPr/>
          <p:nvPr/>
        </p:nvSpPr>
        <p:spPr>
          <a:xfrm>
            <a:off x="3794760" y="3566160"/>
            <a:ext cx="1417320" cy="256032"/>
          </a:xfrm>
          <a:prstGeom prst="rect">
            <a:avLst/>
          </a:prstGeom>
          <a:solidFill>
            <a:srgbClr val="FFF8E8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Text 38"/>
          <p:cNvSpPr/>
          <p:nvPr/>
        </p:nvSpPr>
        <p:spPr>
          <a:xfrm>
            <a:off x="3794760" y="3566160"/>
            <a:ext cx="1417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800" b="1" dirty="0">
                <a:solidFill>
                  <a:srgbClr val="B4530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半自动线（</a:t>
            </a:r>
            <a:r>
              <a:rPr lang="en-US" altLang="zh-CN" sz="800" b="1" dirty="0">
                <a:solidFill>
                  <a:srgbClr val="B4530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TLA</a:t>
            </a:r>
            <a:r>
              <a:rPr lang="zh-CN" altLang="en-US" sz="800" b="1" dirty="0">
                <a:solidFill>
                  <a:srgbClr val="B4530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分摊）</a:t>
            </a:r>
            <a:endParaRPr lang="en-US" sz="800" dirty="0"/>
          </a:p>
        </p:txBody>
      </p:sp>
      <p:sp>
        <p:nvSpPr>
          <p:cNvPr id="41" name="Shape 39"/>
          <p:cNvSpPr/>
          <p:nvPr/>
        </p:nvSpPr>
        <p:spPr>
          <a:xfrm>
            <a:off x="2394882" y="4085375"/>
            <a:ext cx="1399878" cy="7796"/>
          </a:xfrm>
          <a:prstGeom prst="line">
            <a:avLst/>
          </a:prstGeom>
          <a:noFill/>
          <a:ln w="19050">
            <a:solidFill>
              <a:srgbClr val="5B2D8E"/>
            </a:solidFill>
            <a:prstDash val="solid"/>
            <a:tailEnd type="arrow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Shape 40"/>
          <p:cNvSpPr/>
          <p:nvPr/>
        </p:nvSpPr>
        <p:spPr>
          <a:xfrm>
            <a:off x="3794760" y="4050792"/>
            <a:ext cx="1417320" cy="256032"/>
          </a:xfrm>
          <a:prstGeom prst="rect">
            <a:avLst/>
          </a:prstGeom>
          <a:solidFill>
            <a:srgbClr val="F5F0FF"/>
          </a:solidFill>
          <a:ln w="12700">
            <a:solidFill>
              <a:srgbClr val="5B2D8E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Text 41"/>
          <p:cNvSpPr/>
          <p:nvPr/>
        </p:nvSpPr>
        <p:spPr>
          <a:xfrm>
            <a:off x="3794760" y="4050792"/>
            <a:ext cx="1417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800" b="1" dirty="0">
                <a:solidFill>
                  <a:srgbClr val="5B2D8E"/>
                </a:solidFill>
                <a:latin typeface="Arial" pitchFamily="34" charset="0"/>
                <a:cs typeface="Arial" pitchFamily="34" charset="-120"/>
              </a:rPr>
              <a:t>半自动线</a:t>
            </a:r>
            <a:r>
              <a:rPr lang="en-US" altLang="zh-CN" sz="800" b="1" dirty="0">
                <a:solidFill>
                  <a:srgbClr val="5B2D8E"/>
                </a:solidFill>
                <a:latin typeface="Arial" pitchFamily="34" charset="0"/>
                <a:cs typeface="Arial" pitchFamily="34" charset="-120"/>
              </a:rPr>
              <a:t>/</a:t>
            </a:r>
            <a:r>
              <a:rPr lang="zh-CN" altLang="en-US" sz="800" b="1" dirty="0">
                <a:solidFill>
                  <a:srgbClr val="5B2D8E"/>
                </a:solidFill>
                <a:latin typeface="Arial" pitchFamily="34" charset="0"/>
                <a:cs typeface="Arial" pitchFamily="34" charset="-120"/>
              </a:rPr>
              <a:t>全自动线（手动策略）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5212080" y="3364992"/>
            <a:ext cx="3200400" cy="1508760"/>
          </a:xfrm>
          <a:prstGeom prst="rect">
            <a:avLst/>
          </a:prstGeom>
          <a:solidFill>
            <a:srgbClr val="FFFBEB"/>
          </a:solidFill>
          <a:ln w="20320">
            <a:solidFill>
              <a:srgbClr val="B45309"/>
            </a:solidFill>
            <a:prstDash val="solid"/>
          </a:ln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5" name="Shape 43"/>
          <p:cNvSpPr/>
          <p:nvPr/>
        </p:nvSpPr>
        <p:spPr>
          <a:xfrm>
            <a:off x="5212080" y="3364992"/>
            <a:ext cx="3200400" cy="45720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Text 44"/>
          <p:cNvSpPr/>
          <p:nvPr/>
        </p:nvSpPr>
        <p:spPr>
          <a:xfrm>
            <a:off x="5303520" y="3429000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2 — Semi-Auto  (AUTO-RATE+OH)</a:t>
            </a:r>
            <a:endParaRPr lang="en-US" sz="1000" dirty="0"/>
          </a:p>
        </p:txBody>
      </p:sp>
      <p:sp>
        <p:nvSpPr>
          <p:cNvPr id="47" name="Text 45"/>
          <p:cNvSpPr/>
          <p:nvPr/>
        </p:nvSpPr>
        <p:spPr>
          <a:xfrm>
            <a:off x="5303520" y="3751072"/>
            <a:ext cx="3017520" cy="1124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TLA inline 工站（除Flash/FVT）：Semi-Auto Rate + OH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Flash / FVT：TLA Auto Rate（depanel后 → TLA相位）</a:t>
            </a:r>
            <a:r>
              <a:rPr lang="zh-CN" alt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无</a:t>
            </a:r>
            <a:r>
              <a:rPr lang="en-US" altLang="zh-CN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OH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TLA offline 工站：Semi-Auto Rate, 无 OH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SMT 工序：SMT Rate, 无 Overhead</a:t>
            </a:r>
            <a:endParaRPr lang="en-US" sz="800" dirty="0"/>
          </a:p>
          <a:p>
            <a:pPr marL="0" indent="0">
              <a:buNone/>
            </a:pPr>
            <a:endParaRPr lang="en-US" sz="750" dirty="0"/>
          </a:p>
          <a:p>
            <a:pPr marL="0" indent="0">
              <a:buNone/>
            </a:pPr>
            <a:r>
              <a:rPr lang="en-US" sz="75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触发方式：Cost Team 手动选择 Module 2</a:t>
            </a:r>
            <a:endParaRPr lang="en-US" sz="750" dirty="0"/>
          </a:p>
        </p:txBody>
      </p:sp>
      <p:sp>
        <p:nvSpPr>
          <p:cNvPr id="48" name="Shape 46"/>
          <p:cNvSpPr/>
          <p:nvPr/>
        </p:nvSpPr>
        <p:spPr>
          <a:xfrm>
            <a:off x="5212080" y="4279392"/>
            <a:ext cx="3200400" cy="1508760"/>
          </a:xfrm>
          <a:prstGeom prst="rect">
            <a:avLst/>
          </a:prstGeom>
          <a:solidFill>
            <a:srgbClr val="F5F0FF"/>
          </a:solidFill>
          <a:ln w="20320">
            <a:solidFill>
              <a:srgbClr val="5B2D8E"/>
            </a:solidFill>
            <a:prstDash val="solid"/>
          </a:ln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9" name="Shape 47"/>
          <p:cNvSpPr/>
          <p:nvPr/>
        </p:nvSpPr>
        <p:spPr>
          <a:xfrm>
            <a:off x="5212080" y="4279392"/>
            <a:ext cx="3200400" cy="45720"/>
          </a:xfrm>
          <a:prstGeom prst="rect">
            <a:avLst/>
          </a:prstGeom>
          <a:solidFill>
            <a:srgbClr val="5B2D8E"/>
          </a:solidFill>
          <a:ln w="12700">
            <a:solidFill>
              <a:srgbClr val="5B2D8E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Text 48"/>
          <p:cNvSpPr/>
          <p:nvPr/>
        </p:nvSpPr>
        <p:spPr>
          <a:xfrm>
            <a:off x="5303520" y="4343400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MODULE 3 — </a:t>
            </a:r>
            <a:r>
              <a:rPr lang="zh-CN" altLang="en-US" sz="10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手动选择费率模型</a:t>
            </a:r>
            <a:endParaRPr lang="en-US" sz="1000" dirty="0"/>
          </a:p>
        </p:txBody>
      </p:sp>
      <p:sp>
        <p:nvSpPr>
          <p:cNvPr id="51" name="Text 49"/>
          <p:cNvSpPr/>
          <p:nvPr/>
        </p:nvSpPr>
        <p:spPr>
          <a:xfrm>
            <a:off x="5303520" y="4599432"/>
            <a:ext cx="3017520" cy="1124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与</a:t>
            </a:r>
            <a:r>
              <a:rPr lang="zh-CN" altLang="en-US" sz="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其他模块相似，</a:t>
            </a:r>
            <a:r>
              <a:rPr lang="en-US" sz="90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区别</a:t>
            </a:r>
            <a:r>
              <a:rPr lang="zh-CN" altLang="en-US" sz="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在于</a:t>
            </a:r>
            <a:r>
              <a:rPr lang="en-US" sz="90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触发方式：Cost</a:t>
            </a:r>
            <a:r>
              <a:rPr lang="en-US" sz="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Team </a:t>
            </a:r>
            <a:r>
              <a:rPr lang="en-US" sz="900" dirty="0" err="1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手动选择</a:t>
            </a:r>
            <a:r>
              <a:rPr lang="en-US" sz="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zh-CN" altLang="en-US" sz="900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匹配的费率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0" y="6583680"/>
            <a:ext cx="12161520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Text 51"/>
          <p:cNvSpPr/>
          <p:nvPr/>
        </p:nvSpPr>
        <p:spPr>
          <a:xfrm>
            <a:off x="320040" y="6583680"/>
            <a:ext cx="1179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 Module 2 / 3 由 Cost Team 手动触发，不由 IE 路由配置决定  ·  Depanel 始终属于 SMT 工序，使用 SMT Rate  ·  Allocated Overhead 仅限 TLA inline 工站</a:t>
            </a:r>
            <a:endParaRPr lang="en-US" sz="750" dirty="0"/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A90762BF-E8DC-9BBD-2C48-4F4DB17FD9B1}"/>
              </a:ext>
            </a:extLst>
          </p:cNvPr>
          <p:cNvCxnSpPr>
            <a:cxnSpLocks/>
          </p:cNvCxnSpPr>
          <p:nvPr/>
        </p:nvCxnSpPr>
        <p:spPr>
          <a:xfrm>
            <a:off x="3108961" y="1537288"/>
            <a:ext cx="0" cy="1174638"/>
          </a:xfrm>
          <a:prstGeom prst="line">
            <a:avLst/>
          </a:prstGeom>
          <a:ln>
            <a:solidFill>
              <a:srgbClr val="2563E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6BCAA771-87FA-71FA-3856-F14C799CD9E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108961" y="2711926"/>
            <a:ext cx="708659" cy="1464"/>
          </a:xfrm>
          <a:prstGeom prst="straightConnector1">
            <a:avLst/>
          </a:prstGeom>
          <a:ln>
            <a:solidFill>
              <a:srgbClr val="2563E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箭头: 下 69">
            <a:extLst>
              <a:ext uri="{FF2B5EF4-FFF2-40B4-BE49-F238E27FC236}">
                <a16:creationId xmlns:a16="http://schemas.microsoft.com/office/drawing/2014/main" id="{86236A3B-46E6-7771-8738-1EFE29109DCB}"/>
              </a:ext>
            </a:extLst>
          </p:cNvPr>
          <p:cNvSpPr/>
          <p:nvPr/>
        </p:nvSpPr>
        <p:spPr>
          <a:xfrm>
            <a:off x="1828801" y="1547858"/>
            <a:ext cx="45719" cy="17432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CBFAF9E7-654A-8AC9-2823-EF6AFE0EEBD1}"/>
              </a:ext>
            </a:extLst>
          </p:cNvPr>
          <p:cNvSpPr/>
          <p:nvPr/>
        </p:nvSpPr>
        <p:spPr>
          <a:xfrm>
            <a:off x="1110006" y="3367024"/>
            <a:ext cx="1417320" cy="25603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如有特殊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rate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匹配要求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548640"/>
          </a:xfrm>
          <a:prstGeom prst="rect">
            <a:avLst/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320040" y="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四大模型 — 工站 Rate 应用明细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3749040" y="0"/>
            <a:ext cx="9144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i="1" dirty="0">
                <a:solidFill>
                  <a:srgbClr val="93C5F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Per-Station Rate Assignment Rules  |  For Calculation Engine Implementation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789920" y="0"/>
            <a:ext cx="1280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8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89500"/>
              </p:ext>
            </p:extLst>
          </p:nvPr>
        </p:nvGraphicFramePr>
        <p:xfrm>
          <a:off x="320040" y="640080"/>
          <a:ext cx="11612880" cy="4352544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</a:rPr>
                        <a:t>工站 / Process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</a:rPr>
                        <a:t>Phase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Module 1</a:t>
                      </a:r>
                      <a:endParaRPr lang="en-US" sz="1000" dirty="0"/>
                    </a:p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半自动标准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E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Module 2</a:t>
                      </a:r>
                      <a:endParaRPr lang="en-US" sz="1000" dirty="0"/>
                    </a:p>
                    <a:p>
                      <a:pPr marL="0" indent="0">
                        <a:buNone/>
                      </a:pPr>
                      <a:r>
                        <a:rPr lang="en-US" altLang="zh-CN" sz="1000" b="1" dirty="0">
                          <a:solidFill>
                            <a:srgbClr val="FFFFFF"/>
                          </a:solidFill>
                        </a:rPr>
                        <a:t>Semi-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AUTO-</a:t>
                      </a:r>
                      <a:r>
                        <a:rPr lang="en-US" sz="1000" b="1" dirty="0" err="1">
                          <a:solidFill>
                            <a:srgbClr val="FFFFFF"/>
                          </a:solidFill>
                        </a:rPr>
                        <a:t>TLA投资分摊</a:t>
                      </a:r>
                      <a:r>
                        <a:rPr lang="zh-CN" altLang="en-US" sz="1000" b="1" dirty="0">
                          <a:solidFill>
                            <a:srgbClr val="FFFFFF"/>
                          </a:solidFill>
                        </a:rPr>
                        <a:t>（</a:t>
                      </a:r>
                      <a:r>
                        <a:rPr lang="en-US" altLang="zh-CN" sz="1000" b="1" dirty="0">
                          <a:solidFill>
                            <a:srgbClr val="FFFFFF"/>
                          </a:solidFill>
                        </a:rPr>
                        <a:t>exception)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5E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Module 3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000" b="1" dirty="0">
                          <a:solidFill>
                            <a:srgbClr val="FFFFFF"/>
                          </a:solidFill>
                        </a:rPr>
                        <a:t>手动触发选择</a:t>
                      </a:r>
                      <a:r>
                        <a:rPr lang="en-US" altLang="zh-CN" sz="1000" b="1" dirty="0">
                          <a:solidFill>
                            <a:srgbClr val="FFFFFF"/>
                          </a:solidFill>
                        </a:rPr>
                        <a:t>rate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1A8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Module 4</a:t>
                      </a:r>
                      <a:endParaRPr lang="en-US" sz="1000" dirty="0"/>
                    </a:p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全自动标准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6B3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Allocated OH</a:t>
                      </a:r>
                      <a:endParaRPr lang="en-US" sz="1000" dirty="0"/>
                    </a:p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允许范围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3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1C2833"/>
                          </a:solidFill>
                        </a:rPr>
                        <a:t>SMT B-Side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D6B8C"/>
                          </a:solidFill>
                        </a:rPr>
                        <a:t>SMT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CC0000"/>
                          </a:solidFill>
                        </a:rPr>
                        <a:t>🚫 不允许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1C2833"/>
                          </a:solidFill>
                        </a:rPr>
                        <a:t>SMT T-Side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D6B8C"/>
                          </a:solidFill>
                        </a:rPr>
                        <a:t>SMT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CC0000"/>
                          </a:solidFill>
                        </a:rPr>
                        <a:t>🚫 不允许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1C2833"/>
                          </a:solidFill>
                        </a:rPr>
                        <a:t>ICT (SMT phase)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D6B8C"/>
                          </a:solidFill>
                        </a:rPr>
                        <a:t>SMT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D6B8C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CC0000"/>
                          </a:solidFill>
                        </a:rPr>
                        <a:t>🚫 不允许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8B5E00"/>
                          </a:solidFill>
                        </a:rPr>
                        <a:t>🔶 Depanel (boundary)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8B5E00"/>
                          </a:solidFill>
                        </a:rPr>
                        <a:t>SMT→TLA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8B5E00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8B5E00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8B5E00"/>
                          </a:solidFill>
                        </a:rPr>
                        <a:t>SMT Rate (V+F)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CC0000"/>
                          </a:solidFill>
                        </a:rPr>
                        <a:t>🚫 不允许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1C2833"/>
                          </a:solidFill>
                        </a:rPr>
                        <a:t>Flash</a:t>
                      </a:r>
                      <a:r>
                        <a:rPr lang="en-US" altLang="zh-CN" sz="1050" dirty="0">
                          <a:solidFill>
                            <a:srgbClr val="1C2833"/>
                          </a:solidFill>
                        </a:rPr>
                        <a:t>(SMT phase)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A6B3A"/>
                          </a:solidFill>
                        </a:rPr>
                        <a:t>TLA inline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8B5E00"/>
                          </a:solidFill>
                        </a:rPr>
                        <a:t>Semi-Auto Rate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CC5500"/>
                          </a:solidFill>
                        </a:rPr>
                        <a:t>TLA Auto Rate ⚡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1A6B3A"/>
                          </a:solidFill>
                        </a:rPr>
                        <a:t>TLA Auto Rate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CC0000"/>
                          </a:solidFill>
                        </a:rPr>
                        <a:t>🚫 不允许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1C2833"/>
                          </a:solidFill>
                        </a:rPr>
                        <a:t>FVT</a:t>
                      </a:r>
                      <a:r>
                        <a:rPr lang="en-US" altLang="zh-CN" sz="1050" dirty="0">
                          <a:solidFill>
                            <a:srgbClr val="1C2833"/>
                          </a:solidFill>
                        </a:rPr>
                        <a:t>(SMT phase)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A6B3A"/>
                          </a:solidFill>
                        </a:rPr>
                        <a:t>TLA inline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8B5E00"/>
                          </a:solidFill>
                        </a:rPr>
                        <a:t>Semi-Auto Rate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CC5500"/>
                          </a:solidFill>
                        </a:rPr>
                        <a:t>TLA Auto Rate ⚡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1A6B3A"/>
                          </a:solidFill>
                        </a:rPr>
                        <a:t>TLA Auto Rate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CC0000"/>
                          </a:solidFill>
                        </a:rPr>
                        <a:t>🚫 不允许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1C2833"/>
                          </a:solidFill>
                        </a:rPr>
                        <a:t>QR Code / EOL / FVI/(TLA inline)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1A6B3A"/>
                          </a:solidFill>
                        </a:rPr>
                        <a:t>TLA inline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8B5E00"/>
                          </a:solidFill>
                        </a:rPr>
                        <a:t>Semi-Auto + OH ✓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8B5E00"/>
                          </a:solidFill>
                        </a:rPr>
                        <a:t>Auto + OH ✓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1A6B3A"/>
                          </a:solidFill>
                        </a:rPr>
                        <a:t>Auto Rate + OH ✓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1A6B3A"/>
                          </a:solidFill>
                        </a:rPr>
                        <a:t>✅ TLA inline 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>
                          <a:solidFill>
                            <a:srgbClr val="1C2833"/>
                          </a:solidFill>
                        </a:rPr>
                        <a:t>Packaging (offline)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5B3A00"/>
                          </a:solidFill>
                        </a:rPr>
                        <a:t>TLA offline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5B6A82"/>
                          </a:solidFill>
                        </a:rPr>
                        <a:t>Semi-Auto, 无OH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5B6A82"/>
                          </a:solidFill>
                        </a:rPr>
                        <a:t>Auto, 无OH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5B6A82"/>
                          </a:solidFill>
                        </a:rPr>
                        <a:t>Auto Rate, 无OH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CC0000"/>
                          </a:solidFill>
                        </a:rPr>
                        <a:t>🚫 offline不允许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320040" y="5102352"/>
            <a:ext cx="11521440" cy="1389888"/>
          </a:xfrm>
          <a:prstGeom prst="rect">
            <a:avLst/>
          </a:prstGeom>
          <a:solidFill>
            <a:srgbClr val="FFFBEB"/>
          </a:solidFill>
          <a:ln w="15240">
            <a:solidFill>
              <a:srgbClr val="D4A017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5"/>
          <p:cNvSpPr/>
          <p:nvPr/>
        </p:nvSpPr>
        <p:spPr>
          <a:xfrm>
            <a:off x="502920" y="5138928"/>
            <a:ext cx="11155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⚠  关键规则（开发必读）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02920" y="5413248"/>
            <a:ext cx="1115568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5B3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Allocated Overhead（TLA Investment分摊）只允许在 TLA inline 工站应用，计算基准为 inline 工站的 TLA Investment 总额，不含 offline 工站投资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B3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Depanel 始终归属 SMT 工序，使用 SMT Rate（V+F），四个模型一致，不受 TLA 线体类型影响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B3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Flash / FVT 物理上位于 Depanel 之后，属于 TLA 相位。Module 2 中这两个工站特殊使用 TLA Auto Rate（不含OH），其余 TLA inline </a:t>
            </a:r>
            <a:r>
              <a:rPr lang="en-US" sz="1000" dirty="0" err="1">
                <a:solidFill>
                  <a:srgbClr val="5B3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工站仍用</a:t>
            </a:r>
            <a:r>
              <a:rPr lang="en-US" sz="1000" dirty="0">
                <a:solidFill>
                  <a:srgbClr val="5B3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Auto Rate + OH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5B3A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Module 2 / 3 由 Cost Team 在系统中手动选择激活，不由 IE 路由配置触发，系统须提供 Cost Team 专属的模型切换入口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0" y="6583680"/>
            <a:ext cx="12161520" cy="27432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 8"/>
          <p:cNvSpPr/>
          <p:nvPr/>
        </p:nvSpPr>
        <p:spPr>
          <a:xfrm>
            <a:off x="320040" y="6583680"/>
            <a:ext cx="1179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A8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四大模型明细  ·  严禁硬编码 Rate 值  ·  所有 Rate 由数据库 rate 表驱动  ·  Cost Team 可随时切换模型</a:t>
            </a:r>
            <a:endParaRPr lang="en-US" sz="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A361E20-A2D5-3821-C125-534092D7ED09}"/>
              </a:ext>
            </a:extLst>
          </p:cNvPr>
          <p:cNvSpPr/>
          <p:nvPr/>
        </p:nvSpPr>
        <p:spPr>
          <a:xfrm>
            <a:off x="2320505" y="2389517"/>
            <a:ext cx="6590581" cy="20789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采购并行至线</a:t>
            </a:r>
            <a:r>
              <a:rPr lang="en-US" altLang="zh-CN" dirty="0"/>
              <a:t>-EEBOM/MEBOM/Packaging</a:t>
            </a:r>
            <a:r>
              <a:rPr lang="zh-CN" altLang="en-US" dirty="0"/>
              <a:t>报价</a:t>
            </a:r>
          </a:p>
        </p:txBody>
      </p:sp>
    </p:spTree>
    <p:extLst>
      <p:ext uri="{BB962C8B-B14F-4D97-AF65-F5344CB8AC3E}">
        <p14:creationId xmlns:p14="http://schemas.microsoft.com/office/powerpoint/2010/main" val="4292306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张着嘴  AI 生成的内容可能不正确。">
            <a:extLst>
              <a:ext uri="{FF2B5EF4-FFF2-40B4-BE49-F238E27FC236}">
                <a16:creationId xmlns:a16="http://schemas.microsoft.com/office/drawing/2014/main" id="{6BAA55B1-39C4-D58B-73E2-79A92AEB4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93" y="643467"/>
            <a:ext cx="9894214" cy="55710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5A3BBB5-58AC-0570-514F-752934F69806}"/>
              </a:ext>
            </a:extLst>
          </p:cNvPr>
          <p:cNvSpPr txBox="1"/>
          <p:nvPr/>
        </p:nvSpPr>
        <p:spPr>
          <a:xfrm>
            <a:off x="2811780" y="2627242"/>
            <a:ext cx="6094476" cy="160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结构料</a:t>
            </a:r>
            <a:r>
              <a:rPr lang="en-US" altLang="zh-CN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(ME)</a:t>
            </a:r>
            <a:r>
              <a:rPr lang="zh-CN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成本管理的</a:t>
            </a:r>
            <a:endParaRPr lang="en-US" altLang="zh-CN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1" dirty="0">
                <a:solidFill>
                  <a:srgbClr val="FFFFFF"/>
                </a:solidFill>
              </a:rPr>
              <a:t>设计方案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1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732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D39F886-D708-BB08-1813-8A5F7D38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56" y="-1"/>
            <a:ext cx="10178443" cy="68579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F091D13-F643-C808-B282-64636E5E9DF6}"/>
              </a:ext>
            </a:extLst>
          </p:cNvPr>
          <p:cNvSpPr txBox="1"/>
          <p:nvPr/>
        </p:nvSpPr>
        <p:spPr>
          <a:xfrm>
            <a:off x="-78486" y="1984734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结构料成本管理的</a:t>
            </a:r>
            <a:endParaRPr lang="en-US" altLang="zh-CN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设计方案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65D427-DD6F-FA78-0467-62D40ADC3614}"/>
              </a:ext>
            </a:extLst>
          </p:cNvPr>
          <p:cNvSpPr txBox="1"/>
          <p:nvPr/>
        </p:nvSpPr>
        <p:spPr>
          <a:xfrm>
            <a:off x="2741680" y="80043"/>
            <a:ext cx="4088888" cy="568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2000" i="0" dirty="0">
                <a:solidFill>
                  <a:schemeClr val="bg1"/>
                </a:solidFill>
                <a:effectLst/>
                <a:latin typeface="quote-cjk-patch"/>
              </a:rPr>
              <a:t>智能化方案：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100" b="1" i="0" dirty="0">
                <a:solidFill>
                  <a:schemeClr val="bg1"/>
                </a:solidFill>
                <a:effectLst/>
                <a:latin typeface="quote-cjk-patch"/>
              </a:rPr>
              <a:t>采购报价入口集成（</a:t>
            </a:r>
            <a:r>
              <a:rPr lang="en-US" altLang="zh-CN" sz="1100" b="1" i="0" dirty="0">
                <a:solidFill>
                  <a:schemeClr val="bg1"/>
                </a:solidFill>
                <a:effectLst/>
                <a:latin typeface="quote-cjk-patch"/>
              </a:rPr>
              <a:t>apply to all)</a:t>
            </a:r>
            <a:endParaRPr lang="zh-CN" altLang="en-US" sz="1100" b="0" i="0" dirty="0">
              <a:solidFill>
                <a:schemeClr val="bg1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支持上传供应商（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Excel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或采购手动粘贴复制编辑），系统通过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OCR +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规则解析提取单价、币种、有效期，并预填到界面。采购确认后保存。</a:t>
            </a:r>
          </a:p>
          <a:p>
            <a:pPr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100" b="1" i="0" dirty="0">
                <a:solidFill>
                  <a:schemeClr val="bg1"/>
                </a:solidFill>
                <a:effectLst/>
                <a:latin typeface="quote-cjk-patch"/>
              </a:rPr>
              <a:t>价格版本管理</a:t>
            </a:r>
            <a:r>
              <a:rPr lang="zh-CN" altLang="en-US" sz="1100" b="1" dirty="0">
                <a:solidFill>
                  <a:schemeClr val="bg1"/>
                </a:solidFill>
                <a:latin typeface="quote-cjk-patch"/>
              </a:rPr>
              <a:t>（</a:t>
            </a:r>
            <a:r>
              <a:rPr lang="en-US" altLang="zh-CN" sz="1100" b="1" dirty="0">
                <a:solidFill>
                  <a:schemeClr val="bg1"/>
                </a:solidFill>
                <a:latin typeface="quote-cjk-patch"/>
              </a:rPr>
              <a:t>apply to all)</a:t>
            </a:r>
            <a:endParaRPr lang="zh-CN" altLang="en-US" sz="1100" b="0" i="0" dirty="0">
              <a:solidFill>
                <a:schemeClr val="bg1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ts val="1650"/>
              </a:lnSpc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每次录入或修改价格，系统生成一条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directed_price_history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记录（旧价、新价、变更原因、操作人、时间戳）。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若价格与历史价差异超过阈值（如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±10%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），系统自动向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PM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和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Cost team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发送预警。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100" b="1" i="0" dirty="0">
                <a:solidFill>
                  <a:schemeClr val="bg1"/>
                </a:solidFill>
                <a:effectLst/>
                <a:latin typeface="quote-cjk-patch"/>
              </a:rPr>
              <a:t>价格自动同步至 </a:t>
            </a:r>
            <a:r>
              <a:rPr lang="en-US" altLang="zh-CN" sz="1100" b="1" i="0" dirty="0">
                <a:solidFill>
                  <a:schemeClr val="bg1"/>
                </a:solidFill>
                <a:effectLst/>
                <a:latin typeface="quote-cjk-patch"/>
              </a:rPr>
              <a:t>cost team</a:t>
            </a:r>
            <a:endParaRPr lang="en-US" altLang="zh-CN" sz="1100" b="0" i="0" dirty="0">
              <a:solidFill>
                <a:schemeClr val="bg1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ts val="1650"/>
              </a:lnSpc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采购保存价格后，状态变为 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Menlo"/>
              </a:rPr>
              <a:t>PRICE_RECEIVED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。</a:t>
            </a:r>
          </a:p>
          <a:p>
            <a:pPr marL="742950" lvl="1" indent="-285750">
              <a:lnSpc>
                <a:spcPts val="1650"/>
              </a:lnSpc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系统自动将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directed_contract_price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以及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SAA quote price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写入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bom_items.unit_price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（ “客户指定”</a:t>
            </a:r>
            <a:r>
              <a:rPr lang="zh-CN" altLang="en-US" sz="1100" dirty="0">
                <a:solidFill>
                  <a:schemeClr val="bg1"/>
                </a:solidFill>
                <a:latin typeface="quote-cjk-patch"/>
              </a:rPr>
              <a:t>但需标记来源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）。</a:t>
            </a:r>
          </a:p>
          <a:p>
            <a:pPr marL="742950" lvl="1" indent="-285750" algn="l">
              <a:lnSpc>
                <a:spcPts val="1650"/>
              </a:lnSpc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同时，触发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resolve_bom_pricing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函数，重新计算该物料及其上层组件的成本贡献，并将最终成本汇总结果推送给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Cost </a:t>
            </a:r>
            <a:r>
              <a:rPr lang="en-US" altLang="zh-CN" sz="1100" dirty="0">
                <a:solidFill>
                  <a:schemeClr val="bg1"/>
                </a:solidFill>
                <a:latin typeface="quote-cjk-patch"/>
              </a:rPr>
              <a:t>team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仪表板。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45CCFB-F09A-9FA5-9E8C-8ED605DD29BD}"/>
              </a:ext>
            </a:extLst>
          </p:cNvPr>
          <p:cNvSpPr txBox="1"/>
          <p:nvPr/>
        </p:nvSpPr>
        <p:spPr>
          <a:xfrm>
            <a:off x="7125842" y="0"/>
            <a:ext cx="4770882" cy="684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bg1"/>
                </a:solidFill>
                <a:effectLst/>
                <a:latin typeface="quote-cjk-patch"/>
              </a:rPr>
              <a:t>成本汇总与锁定（防冲突）</a:t>
            </a:r>
            <a:r>
              <a:rPr lang="zh-CN" altLang="en-US" sz="1400" b="1" i="0" dirty="0">
                <a:solidFill>
                  <a:schemeClr val="bg1"/>
                </a:solidFill>
                <a:effectLst/>
                <a:latin typeface="quote-cjk-patch"/>
              </a:rPr>
              <a:t>智能化方案</a:t>
            </a:r>
            <a:r>
              <a:rPr lang="zh-CN" altLang="en-US" sz="1400" b="0" i="0" dirty="0">
                <a:solidFill>
                  <a:schemeClr val="bg1"/>
                </a:solidFill>
                <a:effectLst/>
                <a:latin typeface="quote-cjk-patch"/>
              </a:rPr>
              <a:t>：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100" b="1" i="0" dirty="0">
                <a:solidFill>
                  <a:schemeClr val="bg1"/>
                </a:solidFill>
                <a:effectLst/>
                <a:latin typeface="quote-cjk-patch"/>
              </a:rPr>
              <a:t>指定价格优先锁定</a:t>
            </a:r>
            <a:endParaRPr lang="zh-CN" altLang="en-US" sz="1100" b="0" i="0" dirty="0">
              <a:solidFill>
                <a:schemeClr val="bg1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ts val="165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在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resolve_bom_pricing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函数中增加规则：</a:t>
            </a:r>
          </a:p>
          <a:p>
            <a:pPr marL="1143000" lvl="2" indent="-228600" algn="l">
              <a:lnSpc>
                <a:spcPts val="1650"/>
              </a:lnSpc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若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is_customer_directed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Menlo"/>
              </a:rPr>
              <a:t> = true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且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directed_contract_price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不为空，则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cost_contribution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Menlo"/>
              </a:rPr>
              <a:t> = 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directed_contract_price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，</a:t>
            </a:r>
            <a:r>
              <a:rPr lang="zh-CN" altLang="en-US" sz="1100" b="1" i="0" dirty="0">
                <a:solidFill>
                  <a:schemeClr val="bg1"/>
                </a:solidFill>
                <a:effectLst/>
                <a:latin typeface="quote-cjk-patch"/>
              </a:rPr>
              <a:t>忽略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采购上传的其他报价（即使更低或更高）。</a:t>
            </a:r>
          </a:p>
          <a:p>
            <a:pPr marL="1143000" lvl="2" indent="-228600" algn="l">
              <a:lnSpc>
                <a:spcPts val="1650"/>
              </a:lnSpc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若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is_customer_directed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Menlo"/>
              </a:rPr>
              <a:t> = true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但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directed_contract_price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为空（仅指定供应商），则系统自动从该供应商的历史合同价或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RFQ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报价中取最低有效价格并标记为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quote-cjk-patch"/>
              </a:rPr>
              <a:t>placeholder,status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: to be confirming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；若无任何报价，则标记为“待报价；高亮”并阻止成本汇总完成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,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如果暂无报价，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cost team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拥有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submit</a:t>
            </a:r>
            <a:r>
              <a:rPr lang="zh-CN" altLang="en-US" sz="1100" dirty="0">
                <a:solidFill>
                  <a:schemeClr val="bg1"/>
                </a:solidFill>
                <a:latin typeface="quote-cjk-patch"/>
              </a:rPr>
              <a:t>  </a:t>
            </a:r>
            <a:r>
              <a:rPr lang="en-US" altLang="zh-CN" sz="1100" dirty="0">
                <a:solidFill>
                  <a:schemeClr val="bg1"/>
                </a:solidFill>
                <a:latin typeface="quote-cjk-patch"/>
              </a:rPr>
              <a:t>to CAS </a:t>
            </a:r>
            <a:r>
              <a:rPr lang="zh-CN" altLang="en-US" sz="1100" dirty="0">
                <a:solidFill>
                  <a:schemeClr val="bg1"/>
                </a:solidFill>
                <a:latin typeface="quote-cjk-patch"/>
              </a:rPr>
              <a:t>权限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。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100" b="1" i="0" dirty="0">
                <a:solidFill>
                  <a:schemeClr val="bg1"/>
                </a:solidFill>
                <a:effectLst/>
                <a:latin typeface="quote-cjk-patch"/>
              </a:rPr>
              <a:t>成本汇总视图自动高亮</a:t>
            </a:r>
            <a:endParaRPr lang="zh-CN" altLang="en-US" sz="1100" b="0" i="0" dirty="0">
              <a:solidFill>
                <a:schemeClr val="bg1"/>
              </a:solidFill>
              <a:effectLst/>
              <a:latin typeface="quote-cjk-patch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Cost team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查看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BOM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成本时，客户指定物料行以特殊颜色（如橙色）显示，并标注“客户指定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-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价格锁定”。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鼠标悬浮显示：指定供应商、合同价、有效期、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PM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确认人及时间。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100" b="1" i="0" dirty="0">
                <a:solidFill>
                  <a:schemeClr val="bg1"/>
                </a:solidFill>
                <a:effectLst/>
                <a:latin typeface="quote-cjk-patch"/>
              </a:rPr>
              <a:t>禁止采购覆盖</a:t>
            </a:r>
            <a:endParaRPr lang="zh-CN" altLang="en-US" sz="1100" b="0" i="0" dirty="0">
              <a:solidFill>
                <a:schemeClr val="bg1"/>
              </a:solidFill>
              <a:effectLst/>
              <a:latin typeface="quote-cjk-patch"/>
            </a:endParaRPr>
          </a:p>
          <a:p>
            <a:pPr marL="742950" lvl="1" indent="-285750" algn="l">
              <a:lnSpc>
                <a:spcPts val="1650"/>
              </a:lnSpc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采购上传批量报价单时，系统自动跳过 </a:t>
            </a:r>
            <a:r>
              <a:rPr lang="en-US" altLang="zh-CN" sz="1100" b="0" i="0" dirty="0" err="1">
                <a:solidFill>
                  <a:schemeClr val="bg1"/>
                </a:solidFill>
                <a:effectLst/>
                <a:latin typeface="Menlo"/>
              </a:rPr>
              <a:t>is_customer_directed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Menlo"/>
              </a:rPr>
              <a:t> = true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 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的物料，并给出提示：“物料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[Part No]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为客户指定，请勿在此报价，请联系 </a:t>
            </a:r>
            <a:r>
              <a:rPr lang="en-US" altLang="zh-CN" sz="1100" b="0" i="0" dirty="0">
                <a:solidFill>
                  <a:schemeClr val="bg1"/>
                </a:solidFill>
                <a:effectLst/>
                <a:latin typeface="quote-cjk-patch"/>
              </a:rPr>
              <a:t>PM </a:t>
            </a: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变更”。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1100" b="0" i="0" dirty="0">
                <a:solidFill>
                  <a:schemeClr val="bg1"/>
                </a:solidFill>
                <a:effectLst/>
                <a:latin typeface="quote-cjk-patch"/>
              </a:rPr>
              <a:t>若强行导入，系统拒绝该行并记录审计日志。</a:t>
            </a:r>
          </a:p>
        </p:txBody>
      </p:sp>
    </p:spTree>
    <p:extLst>
      <p:ext uri="{BB962C8B-B14F-4D97-AF65-F5344CB8AC3E}">
        <p14:creationId xmlns:p14="http://schemas.microsoft.com/office/powerpoint/2010/main" val="393144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D37E20F-DABF-BF2C-6EE9-4A67AA4CD81E}"/>
              </a:ext>
            </a:extLst>
          </p:cNvPr>
          <p:cNvSpPr txBox="1"/>
          <p:nvPr/>
        </p:nvSpPr>
        <p:spPr>
          <a:xfrm>
            <a:off x="846962" y="390385"/>
            <a:ext cx="6596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0" dirty="0">
                <a:solidFill>
                  <a:srgbClr val="0F1115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BOM Hierarchy &amp; RFQ Pricing Logic Spec</a:t>
            </a:r>
          </a:p>
          <a:p>
            <a:endParaRPr lang="en-US" altLang="zh-CN" b="1" dirty="0">
              <a:solidFill>
                <a:srgbClr val="0F111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zh-CN" b="1" dirty="0">
                <a:solidFill>
                  <a:srgbClr val="0F111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零件识别与双重匹配逻辑</a:t>
            </a:r>
          </a:p>
          <a:p>
            <a:r>
              <a:rPr lang="en-US" altLang="zh-CN" sz="1800" b="1" kern="0" dirty="0">
                <a:solidFill>
                  <a:srgbClr val="0F1115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1451CF8-71EF-BD4B-4424-5BD3A8F8AED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10601326" cy="4406361"/>
        </p:xfrm>
        <a:graphic>
          <a:graphicData uri="http://schemas.openxmlformats.org/drawingml/2006/table">
            <a:tbl>
              <a:tblPr/>
              <a:tblGrid>
                <a:gridCol w="5300663">
                  <a:extLst>
                    <a:ext uri="{9D8B030D-6E8A-4147-A177-3AD203B41FA5}">
                      <a16:colId xmlns:a16="http://schemas.microsoft.com/office/drawing/2014/main" val="2896566927"/>
                    </a:ext>
                  </a:extLst>
                </a:gridCol>
                <a:gridCol w="5300663">
                  <a:extLst>
                    <a:ext uri="{9D8B030D-6E8A-4147-A177-3AD203B41FA5}">
                      <a16:colId xmlns:a16="http://schemas.microsoft.com/office/drawing/2014/main" val="662829829"/>
                    </a:ext>
                  </a:extLst>
                </a:gridCol>
              </a:tblGrid>
              <a:tr h="23789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项目</a:t>
                      </a: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说明</a:t>
                      </a:r>
                    </a:p>
                  </a:txBody>
                  <a:tcPr marL="65524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25660"/>
                  </a:ext>
                </a:extLst>
              </a:tr>
              <a:tr h="117160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匹配方式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支持 </a:t>
                      </a: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Internal Part No (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SAA </a:t>
                      </a: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PN)</a:t>
                      </a:r>
                      <a:r>
                        <a:rPr 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与 </a:t>
                      </a: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Customer PN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（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TPN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 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for Tesla, HPN for </a:t>
                      </a:r>
                      <a:r>
                        <a:rPr lang="en-US" altLang="zh-CN" sz="1400" b="1" dirty="0" err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Harman,etc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.)</a:t>
                      </a:r>
                      <a:r>
                        <a:rPr 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二选一匹配。采购上传报价单时，系统同时校验两者，任意匹配成功即可带入历史价格。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4784"/>
                  </a:ext>
                </a:extLst>
              </a:tr>
              <a:tr h="39351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SAA Part No（</a:t>
                      </a:r>
                      <a:r>
                        <a:rPr lang="zh-CN" altLang="en-US" sz="1400" b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正式号）</a:t>
                      </a:r>
                      <a:endParaRPr lang="zh-CN" altLang="en-US" sz="1400" b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用于案子定点后的正式报价识别。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99724"/>
                  </a:ext>
                </a:extLst>
              </a:tr>
              <a:tr h="1061031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Temporary Part No（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临时号）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记录初版</a:t>
                      </a:r>
                      <a:r>
                        <a:rPr lang="en-US" altLang="zh-CN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RFQ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的临时编码（如 </a:t>
                      </a:r>
                      <a:r>
                        <a:rPr lang="en-US" altLang="zh-CN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M354-01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）。临时号转为正式号时，系统通过 </a:t>
                      </a:r>
                      <a:r>
                        <a:rPr lang="en-US" altLang="zh-CN" sz="1400" b="0" dirty="0" err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temp_part_no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字段或关联表自动继承历史报价。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10945"/>
                  </a:ext>
                </a:extLst>
              </a:tr>
              <a:tr h="70474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Customer PN（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客户号）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作为采购上传时的备选匹配标准。若无正式号，系统优先以此匹配历史价格。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07309"/>
                  </a:ext>
                </a:extLst>
              </a:tr>
              <a:tr h="782556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报价连续性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通过 </a:t>
                      </a:r>
                      <a:r>
                        <a:rPr lang="en-US" altLang="zh-CN" sz="1400" b="0" dirty="0" err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temp_part_no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字段建立临时号→正式号的映射，确保同一物料在不同阶段的报价可追溯。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65829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A61D78D-816B-A172-4BD8-380BCC49E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50183"/>
              </p:ext>
            </p:extLst>
          </p:nvPr>
        </p:nvGraphicFramePr>
        <p:xfrm>
          <a:off x="838200" y="1825625"/>
          <a:ext cx="10601326" cy="4406361"/>
        </p:xfrm>
        <a:graphic>
          <a:graphicData uri="http://schemas.openxmlformats.org/drawingml/2006/table">
            <a:tbl>
              <a:tblPr/>
              <a:tblGrid>
                <a:gridCol w="5300663">
                  <a:extLst>
                    <a:ext uri="{9D8B030D-6E8A-4147-A177-3AD203B41FA5}">
                      <a16:colId xmlns:a16="http://schemas.microsoft.com/office/drawing/2014/main" val="2896566927"/>
                    </a:ext>
                  </a:extLst>
                </a:gridCol>
                <a:gridCol w="5300663">
                  <a:extLst>
                    <a:ext uri="{9D8B030D-6E8A-4147-A177-3AD203B41FA5}">
                      <a16:colId xmlns:a16="http://schemas.microsoft.com/office/drawing/2014/main" val="662829829"/>
                    </a:ext>
                  </a:extLst>
                </a:gridCol>
              </a:tblGrid>
              <a:tr h="23789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项目</a:t>
                      </a: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说明</a:t>
                      </a:r>
                    </a:p>
                  </a:txBody>
                  <a:tcPr marL="65524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25660"/>
                  </a:ext>
                </a:extLst>
              </a:tr>
              <a:tr h="117160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匹配方式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支持 </a:t>
                      </a: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Internal Part No (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SAA </a:t>
                      </a: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PN)</a:t>
                      </a:r>
                      <a:r>
                        <a:rPr 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与 </a:t>
                      </a: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Customer PN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（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TPN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 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for Tesla, HPN for </a:t>
                      </a:r>
                      <a:r>
                        <a:rPr lang="en-US" altLang="zh-CN" sz="1400" b="1" dirty="0" err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Harman,etc</a:t>
                      </a:r>
                      <a:r>
                        <a:rPr lang="en-US" altLang="zh-CN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.)</a:t>
                      </a:r>
                      <a:r>
                        <a:rPr 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二选一匹配。采购上传报价单时，系统同时校验两者，任意匹配成功即可带入历史价格。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4784"/>
                  </a:ext>
                </a:extLst>
              </a:tr>
              <a:tr h="39351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SAA Part No（</a:t>
                      </a:r>
                      <a:r>
                        <a:rPr lang="zh-CN" altLang="en-US" sz="1400" b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正式号）</a:t>
                      </a:r>
                      <a:endParaRPr lang="zh-CN" altLang="en-US" sz="1400" b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用于案子定点后的正式报价识别。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99724"/>
                  </a:ext>
                </a:extLst>
              </a:tr>
              <a:tr h="1061031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Temporary Part No（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临时号）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记录初版</a:t>
                      </a:r>
                      <a:r>
                        <a:rPr lang="en-US" altLang="zh-CN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RFQ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的临时编码（如 </a:t>
                      </a:r>
                      <a:r>
                        <a:rPr lang="en-US" altLang="zh-CN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12345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）。临时号转为正式号时，系统通过 </a:t>
                      </a:r>
                      <a:r>
                        <a:rPr lang="en-US" altLang="zh-CN" sz="1400" b="0" dirty="0" err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temp_part_no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字段或关联表自动继承历史报价。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10945"/>
                  </a:ext>
                </a:extLst>
              </a:tr>
              <a:tr h="70474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Customer PN（</a:t>
                      </a: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客户号）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作为采购上传时的备选匹配标准。若无正式号，系统优先以此匹配历史价格。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07309"/>
                  </a:ext>
                </a:extLst>
              </a:tr>
              <a:tr h="782556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400" b="1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报价连续性</a:t>
                      </a:r>
                      <a:endParaRPr lang="zh-CN" altLang="en-US" sz="1400" b="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58971" marR="65524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通过 </a:t>
                      </a:r>
                      <a:r>
                        <a:rPr lang="en-US" altLang="zh-CN" sz="1400" b="0" dirty="0" err="1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temp_part_no</a:t>
                      </a:r>
                      <a:r>
                        <a:rPr lang="zh-CN" altLang="en-US" sz="1400" b="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字段建立临时号→正式号的映射，确保同一物料在不同阶段的报价可追溯。</a:t>
                      </a:r>
                    </a:p>
                  </a:txBody>
                  <a:tcPr marL="65524" marR="58971" marT="40952" marB="409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6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29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F905B-684C-F644-8111-CE25C455B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D6BF8A0-7352-1958-E1E4-C8821EE11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zh-CN" altLang="en-US" sz="26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外购件汇总规则与优先级</a:t>
            </a: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endParaRPr kumimoji="0" lang="en-US" altLang="zh-CN" sz="2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A397585-AA1D-10F9-D03E-FFAD14031C82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1321167"/>
          <a:ext cx="7188199" cy="4212279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</a:tblPr>
              <a:tblGrid>
                <a:gridCol w="3090062">
                  <a:extLst>
                    <a:ext uri="{9D8B030D-6E8A-4147-A177-3AD203B41FA5}">
                      <a16:colId xmlns:a16="http://schemas.microsoft.com/office/drawing/2014/main" val="609042073"/>
                    </a:ext>
                  </a:extLst>
                </a:gridCol>
                <a:gridCol w="4098137">
                  <a:extLst>
                    <a:ext uri="{9D8B030D-6E8A-4147-A177-3AD203B41FA5}">
                      <a16:colId xmlns:a16="http://schemas.microsoft.com/office/drawing/2014/main" val="1157962374"/>
                    </a:ext>
                  </a:extLst>
                </a:gridCol>
              </a:tblGrid>
              <a:tr h="576392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all" spc="6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规则</a:t>
                      </a:r>
                    </a:p>
                  </a:txBody>
                  <a:tcPr marL="161158" marR="161158" marT="161158" marB="1611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all" spc="6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描述</a:t>
                      </a:r>
                    </a:p>
                  </a:txBody>
                  <a:tcPr marL="161158" marR="161158" marT="161158" marB="16115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931751"/>
                  </a:ext>
                </a:extLst>
              </a:tr>
              <a:tr h="62963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优先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72653" marR="80726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若物料 </a:t>
                      </a:r>
                      <a:r>
                        <a:rPr 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source_type = B 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且采购已填写价格，系统直接取该价格作为 </a:t>
                      </a:r>
                      <a:r>
                        <a:rPr 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cost_contribution。</a:t>
                      </a:r>
                    </a:p>
                  </a:txBody>
                  <a:tcPr marL="80726" marR="72653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25862"/>
                  </a:ext>
                </a:extLst>
              </a:tr>
              <a:tr h="84305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altLang="zh-CN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O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汇总（穿透）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72653" marR="80726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若 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类物料未填写价格（为空），系统必须自动穿透其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BOM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结构，汇总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下属所有 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source_type = O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的物料价格（求和）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，作为当前组件的成本贡献。</a:t>
                      </a:r>
                    </a:p>
                  </a:txBody>
                  <a:tcPr marL="80726" marR="72653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69332"/>
                  </a:ext>
                </a:extLst>
              </a:tr>
              <a:tr h="62963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EEBOM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电子件规则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72653" marR="80726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电子物料遵循“多供应商取最低价”原则，且完全忽略 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类物料的报价（即使存在也不计入）。</a:t>
                      </a:r>
                    </a:p>
                  </a:txBody>
                  <a:tcPr marL="80726" marR="72653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57491"/>
                  </a:ext>
                </a:extLst>
              </a:tr>
              <a:tr h="61756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P/V/M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递归处理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72653" marR="80726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 V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 M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类型自身单价为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，系统需递归展开下层 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 O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，按上述规则计算总成本。</a:t>
                      </a:r>
                    </a:p>
                  </a:txBody>
                  <a:tcPr marL="80726" marR="72653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78139"/>
                  </a:ext>
                </a:extLst>
              </a:tr>
              <a:tr h="916006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FA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（</a:t>
                      </a:r>
                      <a:r>
                        <a:rPr lang="en-US" altLang="zh-CN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PM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将客户指定供应商物料标记</a:t>
                      </a:r>
                      <a:r>
                        <a:rPr lang="en-US" altLang="zh-CN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FA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，系统自动</a:t>
                      </a:r>
                      <a:r>
                        <a:rPr lang="en-US" altLang="zh-CN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highlight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该料件，输出</a:t>
                      </a:r>
                      <a:r>
                        <a:rPr lang="en-US" altLang="zh-CN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CAS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执行同样标准</a:t>
                      </a:r>
                      <a:r>
                        <a:rPr lang="en-US" altLang="zh-CN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,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详细见客户指定物料方案）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72653" marR="80726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若物料标记为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FA,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则系统自动发给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sourcing group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或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PM,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返回指定供应商价格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 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0726" marR="72653" marT="50454" marB="10743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23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792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CDF83BD-4914-DB6F-17B9-1204AC2B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63" y="1542960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US" altLang="zh-CN" sz="26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Source</a:t>
            </a:r>
            <a:r>
              <a:rPr kumimoji="0" lang="zh-CN" altLang="en-US" sz="26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类别定义与报价权限</a:t>
            </a: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endParaRPr kumimoji="0" lang="en-US" altLang="zh-CN" sz="2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9A47EB0-9772-8C0E-CDC3-8ECA571B66EA}"/>
              </a:ext>
            </a:extLst>
          </p:cNvPr>
          <p:cNvGraphicFramePr>
            <a:graphicFrameLocks noGrp="1"/>
          </p:cNvGraphicFramePr>
          <p:nvPr/>
        </p:nvGraphicFramePr>
        <p:xfrm>
          <a:off x="4605078" y="188989"/>
          <a:ext cx="7188201" cy="329533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248477">
                  <a:extLst>
                    <a:ext uri="{9D8B030D-6E8A-4147-A177-3AD203B41FA5}">
                      <a16:colId xmlns:a16="http://schemas.microsoft.com/office/drawing/2014/main" val="2996883142"/>
                    </a:ext>
                  </a:extLst>
                </a:gridCol>
                <a:gridCol w="1960912">
                  <a:extLst>
                    <a:ext uri="{9D8B030D-6E8A-4147-A177-3AD203B41FA5}">
                      <a16:colId xmlns:a16="http://schemas.microsoft.com/office/drawing/2014/main" val="1080673887"/>
                    </a:ext>
                  </a:extLst>
                </a:gridCol>
                <a:gridCol w="1538281">
                  <a:extLst>
                    <a:ext uri="{9D8B030D-6E8A-4147-A177-3AD203B41FA5}">
                      <a16:colId xmlns:a16="http://schemas.microsoft.com/office/drawing/2014/main" val="2703127237"/>
                    </a:ext>
                  </a:extLst>
                </a:gridCol>
                <a:gridCol w="2440531">
                  <a:extLst>
                    <a:ext uri="{9D8B030D-6E8A-4147-A177-3AD203B41FA5}">
                      <a16:colId xmlns:a16="http://schemas.microsoft.com/office/drawing/2014/main" val="3950986489"/>
                    </a:ext>
                  </a:extLst>
                </a:gridCol>
              </a:tblGrid>
              <a:tr h="392770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类别</a:t>
                      </a:r>
                    </a:p>
                  </a:txBody>
                  <a:tcPr marL="81145" marR="154409" marT="23184" marB="173882" anchor="b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包含代码</a:t>
                      </a:r>
                    </a:p>
                  </a:txBody>
                  <a:tcPr marL="81145" marR="154409" marT="23184" marB="173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报价权限</a:t>
                      </a:r>
                    </a:p>
                  </a:txBody>
                  <a:tcPr marL="81145" marR="154409" marT="23184" marB="173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成本计算逻辑</a:t>
                      </a:r>
                    </a:p>
                  </a:txBody>
                  <a:tcPr marL="81145" marR="154409" marT="23184" marB="17388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09284"/>
                  </a:ext>
                </a:extLst>
              </a:tr>
              <a:tr h="1322606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外购物料</a:t>
                      </a:r>
                      <a:endParaRPr lang="zh-CN" altLang="en-US" sz="12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145" marR="114376" marT="23184" marB="17388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 (Buy), O (Other)</a:t>
                      </a:r>
                    </a:p>
                  </a:txBody>
                  <a:tcPr marL="81145" marR="114376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开放报价（采购直接</a:t>
                      </a:r>
                      <a:r>
                        <a:rPr lang="en-US" altLang="zh-CN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upload</a:t>
                      </a: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系统根据零件识别以及双重匹配原则逻辑匹配价格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）</a:t>
                      </a:r>
                    </a:p>
                  </a:txBody>
                  <a:tcPr marL="81145" marR="114376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altLang="zh-CN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</a:t>
                      </a: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：直接取采购单价</a:t>
                      </a:r>
                      <a:b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</a:br>
                      <a:r>
                        <a:rPr lang="en-US" altLang="zh-CN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O</a:t>
                      </a: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：直接取采购单价（或作为穿透汇总的目标）</a:t>
                      </a:r>
                    </a:p>
                  </a:txBody>
                  <a:tcPr marL="81145" marR="102939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525415"/>
                  </a:ext>
                </a:extLst>
              </a:tr>
              <a:tr h="73552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内部</a:t>
                      </a:r>
                      <a:r>
                        <a:rPr lang="en-US" altLang="zh-CN" sz="12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/</a:t>
                      </a:r>
                      <a:r>
                        <a:rPr lang="zh-CN" altLang="en-US" sz="12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制造</a:t>
                      </a:r>
                      <a:endParaRPr lang="zh-CN" altLang="en-US" sz="12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145" marR="114376" marT="23184" marB="17388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P, V, M</a:t>
                      </a:r>
                    </a:p>
                  </a:txBody>
                  <a:tcPr marL="81145" marR="114376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禁止报价（界面置灰）</a:t>
                      </a:r>
                    </a:p>
                  </a:txBody>
                  <a:tcPr marL="81145" marR="114376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系统强制 </a:t>
                      </a:r>
                      <a:r>
                        <a:rPr lang="en-US" sz="1200" b="0" cap="none" spc="0" err="1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unit_price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 = 0，</a:t>
                      </a: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成本由下层 </a:t>
                      </a:r>
                      <a:r>
                        <a:rPr 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 / O </a:t>
                      </a: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物料递归汇总得出</a:t>
                      </a:r>
                    </a:p>
                  </a:txBody>
                  <a:tcPr marL="81145" marR="102939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24828"/>
                  </a:ext>
                </a:extLst>
              </a:tr>
              <a:tr h="798836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FA (Free Issue)</a:t>
                      </a:r>
                      <a:endParaRPr lang="en-US" sz="1200" b="0" cap="none" spc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145" marR="114376" marT="23184" marB="17388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 cap="none" spc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客户指定物料供应商（特殊标识）</a:t>
                      </a:r>
                    </a:p>
                  </a:txBody>
                  <a:tcPr marL="81145" marR="114376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开放报价给</a:t>
                      </a:r>
                      <a:r>
                        <a:rPr lang="en-US" altLang="zh-CN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cost group &amp;</a:t>
                      </a:r>
                      <a:r>
                        <a:rPr lang="zh-CN" altLang="en-US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 </a:t>
                      </a:r>
                      <a:r>
                        <a:rPr lang="en-US" altLang="zh-CN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sourcing</a:t>
                      </a:r>
                      <a:endParaRPr lang="zh-CN" altLang="en-US" sz="1200" b="0" cap="none" spc="0" dirty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145" marR="114376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Cost </a:t>
                      </a:r>
                      <a:r>
                        <a:rPr lang="zh-CN" altLang="en-US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要</a:t>
                      </a:r>
                      <a:r>
                        <a:rPr lang="en-US" altLang="zh-CN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highlight </a:t>
                      </a:r>
                      <a:r>
                        <a:rPr lang="zh-CN" altLang="en-US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标识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 </a:t>
                      </a:r>
                      <a:endParaRPr lang="zh-CN" altLang="en-US" sz="1200" b="0" cap="none" spc="0" dirty="0">
                        <a:solidFill>
                          <a:schemeClr val="tx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81145" marR="102939" marT="23184" marB="17388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0225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63F1FB75-84C9-C835-E7E4-09F186DF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429"/>
          <a:stretch>
            <a:fillRect/>
          </a:stretch>
        </p:blipFill>
        <p:spPr>
          <a:xfrm>
            <a:off x="1675197" y="0"/>
            <a:ext cx="2929881" cy="163487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15B569-9DE3-33A6-EB0B-5B1B88AD9224}"/>
              </a:ext>
            </a:extLst>
          </p:cNvPr>
          <p:cNvSpPr txBox="1"/>
          <p:nvPr/>
        </p:nvSpPr>
        <p:spPr>
          <a:xfrm>
            <a:off x="249269" y="4530047"/>
            <a:ext cx="609447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/>
              <a:t>B = </a:t>
            </a:r>
            <a:r>
              <a:rPr lang="zh-CN" altLang="en-US" sz="1050" dirty="0"/>
              <a:t>总集（</a:t>
            </a:r>
            <a:r>
              <a:rPr lang="en-US" altLang="zh-CN" sz="1050" dirty="0"/>
              <a:t>Assembly from one supplier</a:t>
            </a:r>
            <a:r>
              <a:rPr lang="zh-CN" altLang="en-US" sz="1050" dirty="0"/>
              <a:t>）</a:t>
            </a:r>
          </a:p>
          <a:p>
            <a:r>
              <a:rPr lang="en-US" altLang="zh-CN" sz="1050" dirty="0"/>
              <a:t>O = </a:t>
            </a:r>
            <a:r>
              <a:rPr lang="zh-CN" altLang="en-US" sz="1050" dirty="0"/>
              <a:t>子件（</a:t>
            </a:r>
            <a:r>
              <a:rPr lang="en-US" altLang="zh-CN" sz="1050" dirty="0"/>
              <a:t>Individual components</a:t>
            </a:r>
            <a:r>
              <a:rPr lang="zh-CN" altLang="en-US" sz="1050" dirty="0"/>
              <a:t>）</a:t>
            </a:r>
          </a:p>
          <a:p>
            <a:endParaRPr lang="zh-CN" altLang="en-US" sz="1050" dirty="0"/>
          </a:p>
          <a:p>
            <a:r>
              <a:rPr lang="zh-CN" altLang="en-US" sz="1050" dirty="0">
                <a:solidFill>
                  <a:srgbClr val="FF0000"/>
                </a:solidFill>
              </a:rPr>
              <a:t>情况一</a:t>
            </a:r>
            <a:r>
              <a:rPr lang="zh-CN" altLang="en-US" sz="1050" dirty="0"/>
              <a:t>：供应商整体报</a:t>
            </a:r>
            <a:r>
              <a:rPr lang="en-US" altLang="zh-CN" sz="1050" dirty="0"/>
              <a:t>B</a:t>
            </a:r>
            <a:r>
              <a:rPr lang="zh-CN" altLang="en-US" sz="1050" dirty="0"/>
              <a:t>价</a:t>
            </a:r>
          </a:p>
          <a:p>
            <a:r>
              <a:rPr lang="zh-CN" altLang="en-US" sz="1050" dirty="0"/>
              <a:t>─────────────────────────</a:t>
            </a:r>
          </a:p>
          <a:p>
            <a:r>
              <a:rPr lang="en-US" altLang="zh-CN" sz="1050" dirty="0"/>
              <a:t>B</a:t>
            </a:r>
            <a:r>
              <a:rPr lang="zh-CN" altLang="en-US" sz="1050" dirty="0"/>
              <a:t>报价 </a:t>
            </a:r>
            <a:r>
              <a:rPr lang="en-US" altLang="zh-CN" sz="1050" dirty="0"/>
              <a:t>= ¥45</a:t>
            </a:r>
            <a:r>
              <a:rPr lang="zh-CN" altLang="en-US" sz="1050" dirty="0"/>
              <a:t>（包含所有</a:t>
            </a:r>
            <a:r>
              <a:rPr lang="en-US" altLang="zh-CN" sz="1050" dirty="0"/>
              <a:t>O</a:t>
            </a:r>
            <a:r>
              <a:rPr lang="zh-CN" altLang="en-US" sz="1050" dirty="0"/>
              <a:t>子件）</a:t>
            </a:r>
          </a:p>
          <a:p>
            <a:r>
              <a:rPr lang="zh-CN" altLang="en-US" sz="1050" dirty="0"/>
              <a:t>→ 系统用</a:t>
            </a:r>
            <a:r>
              <a:rPr lang="en-US" altLang="zh-CN" sz="1050" dirty="0"/>
              <a:t>B</a:t>
            </a:r>
            <a:r>
              <a:rPr lang="zh-CN" altLang="en-US" sz="1050" dirty="0"/>
              <a:t>价格</a:t>
            </a:r>
          </a:p>
          <a:p>
            <a:r>
              <a:rPr lang="zh-CN" altLang="en-US" sz="1050" dirty="0"/>
              <a:t>→ 所有</a:t>
            </a:r>
            <a:r>
              <a:rPr lang="en-US" altLang="zh-CN" sz="1050" dirty="0"/>
              <a:t>O</a:t>
            </a:r>
            <a:r>
              <a:rPr lang="zh-CN" altLang="en-US" sz="1050" dirty="0"/>
              <a:t>子件标记为</a:t>
            </a:r>
            <a:r>
              <a:rPr lang="en-US" altLang="zh-CN" sz="1050" dirty="0"/>
              <a:t>INCLUDED_IN_B</a:t>
            </a:r>
          </a:p>
          <a:p>
            <a:r>
              <a:rPr lang="en-US" altLang="zh-CN" sz="1050" dirty="0"/>
              <a:t>→ O</a:t>
            </a:r>
            <a:r>
              <a:rPr lang="zh-CN" altLang="en-US" sz="1050" dirty="0"/>
              <a:t>子件不单独计价</a:t>
            </a:r>
          </a:p>
          <a:p>
            <a:endParaRPr lang="zh-CN" altLang="en-US" sz="105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ED1B22-3B78-E22A-ACFD-4AA1467CC2A8}"/>
              </a:ext>
            </a:extLst>
          </p:cNvPr>
          <p:cNvSpPr txBox="1"/>
          <p:nvPr/>
        </p:nvSpPr>
        <p:spPr>
          <a:xfrm>
            <a:off x="3787810" y="4476103"/>
            <a:ext cx="6096000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FF0000"/>
                </a:solidFill>
              </a:rPr>
              <a:t>情况二：</a:t>
            </a:r>
            <a:r>
              <a:rPr lang="zh-CN" altLang="en-US" sz="1050" dirty="0"/>
              <a:t>部分</a:t>
            </a:r>
            <a:r>
              <a:rPr lang="en-US" altLang="zh-CN" sz="1050" dirty="0"/>
              <a:t>O</a:t>
            </a:r>
            <a:r>
              <a:rPr lang="zh-CN" altLang="en-US" sz="1050" dirty="0"/>
              <a:t>件需要从其他供应商外购</a:t>
            </a:r>
          </a:p>
          <a:p>
            <a:r>
              <a:rPr lang="zh-CN" altLang="en-US" sz="1050" dirty="0"/>
              <a:t>─────────────────────────────────────</a:t>
            </a:r>
          </a:p>
          <a:p>
            <a:r>
              <a:rPr lang="zh-CN" altLang="en-US" sz="1050" dirty="0"/>
              <a:t>例：</a:t>
            </a:r>
            <a:r>
              <a:rPr lang="en-US" altLang="zh-CN" sz="1050" dirty="0"/>
              <a:t>5</a:t>
            </a:r>
            <a:r>
              <a:rPr lang="zh-CN" altLang="en-US" sz="1050" dirty="0"/>
              <a:t>个</a:t>
            </a:r>
            <a:r>
              <a:rPr lang="en-US" altLang="zh-CN" sz="1050" dirty="0"/>
              <a:t>O</a:t>
            </a:r>
            <a:r>
              <a:rPr lang="zh-CN" altLang="en-US" sz="1050" dirty="0"/>
              <a:t>子件</a:t>
            </a:r>
          </a:p>
          <a:p>
            <a:r>
              <a:rPr lang="zh-CN" altLang="en-US" sz="1050" dirty="0"/>
              <a:t>  </a:t>
            </a:r>
            <a:r>
              <a:rPr lang="en-US" altLang="zh-CN" sz="1050" dirty="0"/>
              <a:t>O1</a:t>
            </a:r>
            <a:r>
              <a:rPr lang="zh-CN" altLang="en-US" sz="1050" dirty="0"/>
              <a:t>：</a:t>
            </a:r>
            <a:r>
              <a:rPr lang="en-US" altLang="zh-CN" sz="1050" dirty="0"/>
              <a:t>B</a:t>
            </a:r>
            <a:r>
              <a:rPr lang="zh-CN" altLang="en-US" sz="1050" dirty="0"/>
              <a:t>集供应商提供（包含在</a:t>
            </a:r>
            <a:r>
              <a:rPr lang="en-US" altLang="zh-CN" sz="1050" dirty="0"/>
              <a:t>B</a:t>
            </a:r>
            <a:r>
              <a:rPr lang="zh-CN" altLang="en-US" sz="1050" dirty="0"/>
              <a:t>价内）</a:t>
            </a:r>
          </a:p>
          <a:p>
            <a:r>
              <a:rPr lang="zh-CN" altLang="en-US" sz="1050" dirty="0"/>
              <a:t>  </a:t>
            </a:r>
            <a:r>
              <a:rPr lang="en-US" altLang="zh-CN" sz="1050" dirty="0"/>
              <a:t>O2</a:t>
            </a:r>
            <a:r>
              <a:rPr lang="zh-CN" altLang="en-US" sz="1050" dirty="0"/>
              <a:t>：</a:t>
            </a:r>
            <a:r>
              <a:rPr lang="en-US" altLang="zh-CN" sz="1050" dirty="0"/>
              <a:t>B</a:t>
            </a:r>
            <a:r>
              <a:rPr lang="zh-CN" altLang="en-US" sz="1050" dirty="0"/>
              <a:t>集供应商提供（包含在</a:t>
            </a:r>
            <a:r>
              <a:rPr lang="en-US" altLang="zh-CN" sz="1050" dirty="0"/>
              <a:t>B</a:t>
            </a:r>
            <a:r>
              <a:rPr lang="zh-CN" altLang="en-US" sz="1050" dirty="0"/>
              <a:t>价内）</a:t>
            </a:r>
          </a:p>
          <a:p>
            <a:r>
              <a:rPr lang="zh-CN" altLang="en-US" sz="1050" dirty="0"/>
              <a:t>  </a:t>
            </a:r>
            <a:r>
              <a:rPr lang="en-US" altLang="zh-CN" sz="1050" dirty="0"/>
              <a:t>O3</a:t>
            </a:r>
            <a:r>
              <a:rPr lang="zh-CN" altLang="en-US" sz="1050" dirty="0"/>
              <a:t>：需要外购 → 单独报价</a:t>
            </a:r>
          </a:p>
          <a:p>
            <a:r>
              <a:rPr lang="zh-CN" altLang="en-US" sz="1050" dirty="0"/>
              <a:t>  </a:t>
            </a:r>
            <a:r>
              <a:rPr lang="en-US" altLang="zh-CN" sz="1050" dirty="0"/>
              <a:t>O4</a:t>
            </a:r>
            <a:r>
              <a:rPr lang="zh-CN" altLang="en-US" sz="1050" dirty="0"/>
              <a:t>：需要外购 → 单独报价</a:t>
            </a:r>
          </a:p>
          <a:p>
            <a:r>
              <a:rPr lang="zh-CN" altLang="en-US" sz="1050" dirty="0"/>
              <a:t>  </a:t>
            </a:r>
            <a:r>
              <a:rPr lang="en-US" altLang="zh-CN" sz="1050" dirty="0"/>
              <a:t>O5</a:t>
            </a:r>
            <a:r>
              <a:rPr lang="zh-CN" altLang="en-US" sz="1050" dirty="0"/>
              <a:t>：</a:t>
            </a:r>
            <a:r>
              <a:rPr lang="en-US" altLang="zh-CN" sz="1050" dirty="0"/>
              <a:t>B</a:t>
            </a:r>
            <a:r>
              <a:rPr lang="zh-CN" altLang="en-US" sz="1050" dirty="0"/>
              <a:t>集供应商提供（包含在</a:t>
            </a:r>
            <a:r>
              <a:rPr lang="en-US" altLang="zh-CN" sz="1050" dirty="0"/>
              <a:t>B</a:t>
            </a:r>
            <a:r>
              <a:rPr lang="zh-CN" altLang="en-US" sz="1050" dirty="0"/>
              <a:t>价内）</a:t>
            </a:r>
          </a:p>
          <a:p>
            <a:endParaRPr lang="zh-CN" altLang="en-US" sz="1050" dirty="0"/>
          </a:p>
          <a:p>
            <a:r>
              <a:rPr lang="zh-CN" altLang="en-US" sz="1050" dirty="0"/>
              <a:t>计算逻辑：</a:t>
            </a:r>
          </a:p>
          <a:p>
            <a:r>
              <a:rPr lang="zh-CN" altLang="en-US" sz="1050" dirty="0"/>
              <a:t>  总成本 </a:t>
            </a:r>
            <a:r>
              <a:rPr lang="en-US" altLang="zh-CN" sz="1050" dirty="0"/>
              <a:t>= B</a:t>
            </a:r>
            <a:r>
              <a:rPr lang="zh-CN" altLang="en-US" sz="1050" dirty="0"/>
              <a:t>报价（含</a:t>
            </a:r>
            <a:r>
              <a:rPr lang="en-US" altLang="zh-CN" sz="1050" dirty="0"/>
              <a:t>O1+O2+O5</a:t>
            </a:r>
            <a:r>
              <a:rPr lang="zh-CN" altLang="en-US" sz="1050" dirty="0"/>
              <a:t>）</a:t>
            </a:r>
          </a:p>
          <a:p>
            <a:r>
              <a:rPr lang="zh-CN" altLang="en-US" sz="1050" dirty="0"/>
              <a:t>         </a:t>
            </a:r>
            <a:r>
              <a:rPr lang="en-US" altLang="zh-CN" sz="1050" dirty="0"/>
              <a:t>+ O3</a:t>
            </a:r>
            <a:r>
              <a:rPr lang="zh-CN" altLang="en-US" sz="1050" dirty="0"/>
              <a:t>单独采购价</a:t>
            </a:r>
          </a:p>
          <a:p>
            <a:r>
              <a:rPr lang="zh-CN" altLang="en-US" sz="1050" dirty="0"/>
              <a:t>         </a:t>
            </a:r>
            <a:r>
              <a:rPr lang="en-US" altLang="zh-CN" sz="1050" dirty="0"/>
              <a:t>+ O4</a:t>
            </a:r>
            <a:r>
              <a:rPr lang="zh-CN" altLang="en-US" sz="1050" dirty="0"/>
              <a:t>单独采购价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0FC5AE-D973-F1B1-422B-817E422B6A38}"/>
              </a:ext>
            </a:extLst>
          </p:cNvPr>
          <p:cNvSpPr txBox="1"/>
          <p:nvPr/>
        </p:nvSpPr>
        <p:spPr>
          <a:xfrm>
            <a:off x="9017171" y="4146498"/>
            <a:ext cx="7621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TABLE: </a:t>
            </a:r>
            <a:r>
              <a:rPr lang="en-US" altLang="zh-CN" sz="1200" dirty="0" err="1">
                <a:solidFill>
                  <a:srgbClr val="FF0000"/>
                </a:solidFill>
              </a:rPr>
              <a:t>bom_items</a:t>
            </a:r>
            <a:r>
              <a:rPr lang="zh-CN" altLang="en-US" sz="1200" dirty="0">
                <a:solidFill>
                  <a:srgbClr val="FF0000"/>
                </a:solidFill>
              </a:rPr>
              <a:t>新增字段</a:t>
            </a:r>
          </a:p>
          <a:p>
            <a:r>
              <a:rPr lang="zh-CN" altLang="en-US" sz="1200" dirty="0">
                <a:solidFill>
                  <a:srgbClr val="FF0000"/>
                </a:solidFill>
              </a:rPr>
              <a:t>  </a:t>
            </a:r>
            <a:r>
              <a:rPr lang="en-US" altLang="zh-CN" sz="1200" dirty="0" err="1">
                <a:solidFill>
                  <a:srgbClr val="FF0000"/>
                </a:solidFill>
              </a:rPr>
              <a:t>included_in_parent_quote</a:t>
            </a:r>
            <a:r>
              <a:rPr lang="en-US" altLang="zh-CN" sz="1200" dirty="0">
                <a:solidFill>
                  <a:srgbClr val="FF0000"/>
                </a:solidFill>
              </a:rPr>
              <a:t>  BOOLEAN</a:t>
            </a:r>
          </a:p>
          <a:p>
            <a:r>
              <a:rPr lang="en-US" altLang="zh-CN" sz="1200" dirty="0">
                <a:solidFill>
                  <a:srgbClr val="FF0000"/>
                </a:solidFill>
              </a:rPr>
              <a:t>  ├─ TRUE = </a:t>
            </a:r>
            <a:r>
              <a:rPr lang="zh-CN" altLang="en-US" sz="1200" dirty="0">
                <a:solidFill>
                  <a:srgbClr val="FF0000"/>
                </a:solidFill>
              </a:rPr>
              <a:t>包含在</a:t>
            </a:r>
            <a:r>
              <a:rPr lang="en-US" altLang="zh-CN" sz="1200" dirty="0">
                <a:solidFill>
                  <a:srgbClr val="FF0000"/>
                </a:solidFill>
              </a:rPr>
              <a:t>B</a:t>
            </a:r>
            <a:r>
              <a:rPr lang="zh-CN" altLang="en-US" sz="1200" dirty="0">
                <a:solidFill>
                  <a:srgbClr val="FF0000"/>
                </a:solidFill>
              </a:rPr>
              <a:t>集报价里，不单独计价</a:t>
            </a:r>
          </a:p>
          <a:p>
            <a:r>
              <a:rPr lang="zh-CN" altLang="en-US" sz="1200" dirty="0">
                <a:solidFill>
                  <a:srgbClr val="FF0000"/>
                </a:solidFill>
              </a:rPr>
              <a:t>  └─ </a:t>
            </a:r>
            <a:r>
              <a:rPr lang="en-US" altLang="zh-CN" sz="1200" dirty="0">
                <a:solidFill>
                  <a:srgbClr val="FF0000"/>
                </a:solidFill>
              </a:rPr>
              <a:t>FALSE = </a:t>
            </a:r>
            <a:r>
              <a:rPr lang="zh-CN" altLang="en-US" sz="1200" dirty="0">
                <a:solidFill>
                  <a:srgbClr val="FF0000"/>
                </a:solidFill>
              </a:rPr>
              <a:t>需要单独外购，单独计价</a:t>
            </a:r>
          </a:p>
          <a:p>
            <a:r>
              <a:rPr lang="zh-CN" altLang="en-US" sz="1200" dirty="0">
                <a:solidFill>
                  <a:srgbClr val="FF0000"/>
                </a:solidFill>
              </a:rPr>
              <a:t>→ 采购在报价时标记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A784B4-DDEF-1D5F-7413-DC9F55C0BE53}"/>
              </a:ext>
            </a:extLst>
          </p:cNvPr>
          <p:cNvSpPr txBox="1"/>
          <p:nvPr/>
        </p:nvSpPr>
        <p:spPr>
          <a:xfrm>
            <a:off x="9017171" y="5246189"/>
            <a:ext cx="76215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O3</a:t>
            </a:r>
            <a:r>
              <a:rPr lang="zh-CN" altLang="en-US" sz="1100" dirty="0">
                <a:solidFill>
                  <a:srgbClr val="FF0000"/>
                </a:solidFill>
              </a:rPr>
              <a:t>今天是外购 → 下个版本可能改回</a:t>
            </a:r>
            <a:r>
              <a:rPr lang="en-US" altLang="zh-CN" sz="1100" dirty="0">
                <a:solidFill>
                  <a:srgbClr val="FF0000"/>
                </a:solidFill>
              </a:rPr>
              <a:t>B</a:t>
            </a:r>
            <a:r>
              <a:rPr lang="zh-CN" altLang="en-US" sz="1100" dirty="0">
                <a:solidFill>
                  <a:srgbClr val="FF0000"/>
                </a:solidFill>
              </a:rPr>
              <a:t>集提供</a:t>
            </a:r>
          </a:p>
          <a:p>
            <a:r>
              <a:rPr lang="zh-CN" altLang="en-US" sz="1100" dirty="0">
                <a:solidFill>
                  <a:srgbClr val="FF0000"/>
                </a:solidFill>
              </a:rPr>
              <a:t>这个变化需要触发</a:t>
            </a:r>
            <a:r>
              <a:rPr lang="en-US" altLang="zh-CN" sz="1100" dirty="0">
                <a:solidFill>
                  <a:srgbClr val="FF0000"/>
                </a:solidFill>
              </a:rPr>
              <a:t>ECO</a:t>
            </a:r>
            <a:r>
              <a:rPr lang="zh-CN" altLang="en-US" sz="1100" dirty="0">
                <a:solidFill>
                  <a:srgbClr val="FF0000"/>
                </a:solidFill>
              </a:rPr>
              <a:t>记录</a:t>
            </a:r>
          </a:p>
          <a:p>
            <a:r>
              <a:rPr lang="zh-CN" altLang="en-US" sz="1100" dirty="0">
                <a:solidFill>
                  <a:srgbClr val="FF0000"/>
                </a:solidFill>
              </a:rPr>
              <a:t>且影响</a:t>
            </a:r>
            <a:r>
              <a:rPr lang="en-US" altLang="zh-CN" sz="1100" dirty="0">
                <a:solidFill>
                  <a:srgbClr val="FF0000"/>
                </a:solidFill>
              </a:rPr>
              <a:t>CAS</a:t>
            </a:r>
            <a:r>
              <a:rPr lang="zh-CN" altLang="en-US" sz="1100" dirty="0">
                <a:solidFill>
                  <a:srgbClr val="FF0000"/>
                </a:solidFill>
              </a:rPr>
              <a:t>成本计算</a:t>
            </a:r>
          </a:p>
        </p:txBody>
      </p:sp>
    </p:spTree>
    <p:extLst>
      <p:ext uri="{BB962C8B-B14F-4D97-AF65-F5344CB8AC3E}">
        <p14:creationId xmlns:p14="http://schemas.microsoft.com/office/powerpoint/2010/main" val="374764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139DD0A-89F2-A13C-4236-07E7361BDEE0}"/>
              </a:ext>
            </a:extLst>
          </p:cNvPr>
          <p:cNvSpPr txBox="1"/>
          <p:nvPr/>
        </p:nvSpPr>
        <p:spPr>
          <a:xfrm>
            <a:off x="658368" y="983285"/>
            <a:ext cx="10232136" cy="459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zh-CN" sz="24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2.</a:t>
            </a:r>
            <a:r>
              <a:rPr lang="zh-CN" altLang="zh-CN" sz="24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开发约束与注意事项</a:t>
            </a:r>
          </a:p>
          <a:p>
            <a:pPr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altLang="zh-CN" sz="16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2.1</a:t>
            </a:r>
            <a:r>
              <a:rPr lang="en-US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zh-CN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禁止</a:t>
            </a:r>
            <a:r>
              <a:rPr lang="zh-CN" altLang="zh-CN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硬编码</a:t>
            </a:r>
          </a:p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2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⚠ </a:t>
            </a:r>
            <a:r>
              <a:rPr lang="zh-CN" altLang="zh-CN" sz="12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注意：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严禁将工序类型、线体类型、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Rate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值、费率逻辑硬编码到程序中。所有规则必须通过数据库配置驱动，以支持未来业务扩展。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altLang="zh-CN" sz="16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2.2</a:t>
            </a:r>
            <a:r>
              <a:rPr lang="en-US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zh-CN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数据完整性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版本锁定后，相关数据（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Product/Unit/Component/Process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）均不可修改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删除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时，需级联处理或提示存在关联数据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Rate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失效日期到期后，系统应提示用户更新费率，不可继续使用过期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Rate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计算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altLang="zh-CN" sz="16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2.3</a:t>
            </a:r>
            <a:r>
              <a:rPr lang="en-US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zh-CN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计算精度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所有金额字段保留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位小数（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DECIMAL 10,4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）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Rate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字段保留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位小数（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DECIMAL 10,6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）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最终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展示时保留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位小数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altLang="zh-CN" sz="16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2.4</a:t>
            </a:r>
            <a:r>
              <a:rPr lang="en-US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IE</a:t>
            </a:r>
            <a:r>
              <a:rPr lang="zh-CN" altLang="zh-CN" sz="1600" b="1" dirty="0"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模板兼容性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IE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模板为固定格式，如遇格式变更，需通知</a:t>
            </a:r>
            <a:r>
              <a:rPr lang="en-US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PM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更新解析逻辑，不可自行假设字段位置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解析失败时需给出明确错误提示，指出具体问题字段</a:t>
            </a:r>
            <a:endParaRPr lang="zh-CN" altLang="zh-CN" sz="12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215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338F-0772-71D0-B867-5E6AC618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0D13ED5-E203-C019-B9B6-4C87CB2CAB9B}"/>
              </a:ext>
            </a:extLst>
          </p:cNvPr>
          <p:cNvGraphicFramePr>
            <a:graphicFrameLocks noGrp="1"/>
          </p:cNvGraphicFramePr>
          <p:nvPr/>
        </p:nvGraphicFramePr>
        <p:xfrm>
          <a:off x="617960" y="37300"/>
          <a:ext cx="7820170" cy="51108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3554">
                  <a:extLst>
                    <a:ext uri="{9D8B030D-6E8A-4147-A177-3AD203B41FA5}">
                      <a16:colId xmlns:a16="http://schemas.microsoft.com/office/drawing/2014/main" val="191195283"/>
                    </a:ext>
                  </a:extLst>
                </a:gridCol>
                <a:gridCol w="2353621">
                  <a:extLst>
                    <a:ext uri="{9D8B030D-6E8A-4147-A177-3AD203B41FA5}">
                      <a16:colId xmlns:a16="http://schemas.microsoft.com/office/drawing/2014/main" val="228731058"/>
                    </a:ext>
                  </a:extLst>
                </a:gridCol>
                <a:gridCol w="1374812">
                  <a:extLst>
                    <a:ext uri="{9D8B030D-6E8A-4147-A177-3AD203B41FA5}">
                      <a16:colId xmlns:a16="http://schemas.microsoft.com/office/drawing/2014/main" val="1990606787"/>
                    </a:ext>
                  </a:extLst>
                </a:gridCol>
                <a:gridCol w="2098183">
                  <a:extLst>
                    <a:ext uri="{9D8B030D-6E8A-4147-A177-3AD203B41FA5}">
                      <a16:colId xmlns:a16="http://schemas.microsoft.com/office/drawing/2014/main" val="1785614787"/>
                    </a:ext>
                  </a:extLst>
                </a:gridCol>
              </a:tblGrid>
              <a:tr h="290820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>
                          <a:effectLst/>
                        </a:rPr>
                        <a:t>表名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>
                          <a:effectLst/>
                        </a:rPr>
                        <a:t>字段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>
                          <a:effectLst/>
                        </a:rPr>
                        <a:t>类型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>
                          <a:effectLst/>
                        </a:rPr>
                        <a:t>说明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extLst>
                  <a:ext uri="{0D108BD9-81ED-4DB2-BD59-A6C34878D82A}">
                    <a16:rowId xmlns:a16="http://schemas.microsoft.com/office/drawing/2014/main" val="3445244526"/>
                  </a:ext>
                </a:extLst>
              </a:tr>
              <a:tr h="48978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bom_items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is_customer_directed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boolean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>
                          <a:effectLst/>
                        </a:rPr>
                        <a:t>是否为客户指定物料（含指定供应商或指定价格）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4162255734"/>
                  </a:ext>
                </a:extLst>
              </a:tr>
              <a:tr h="815964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bom_items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directed_source_type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enum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SUPPLIER_FIXED（</a:t>
                      </a:r>
                      <a:r>
                        <a:rPr lang="zh-CN" altLang="en-US" sz="1200" b="0">
                          <a:effectLst/>
                        </a:rPr>
                        <a:t>指定供应商）、</a:t>
                      </a:r>
                      <a:r>
                        <a:rPr lang="en-US" sz="1200" b="0">
                          <a:effectLst/>
                        </a:rPr>
                        <a:t>PRICE_FIXED（</a:t>
                      </a:r>
                      <a:r>
                        <a:rPr lang="zh-CN" altLang="en-US" sz="1200" b="0">
                          <a:effectLst/>
                        </a:rPr>
                        <a:t>指定价格）、</a:t>
                      </a:r>
                      <a:r>
                        <a:rPr lang="en-US" sz="1200" b="0">
                          <a:effectLst/>
                        </a:rPr>
                        <a:t>BOTH（</a:t>
                      </a:r>
                      <a:r>
                        <a:rPr lang="zh-CN" altLang="en-US" sz="1200" b="0">
                          <a:effectLst/>
                        </a:rPr>
                        <a:t>两者均指定）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2817846345"/>
                  </a:ext>
                </a:extLst>
              </a:tr>
              <a:tr h="48978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bom_items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directed_supplier_id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int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 dirty="0">
                          <a:effectLst/>
                        </a:rPr>
                        <a:t>关联供应商主数据，记录客户指定的唯一供应商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2195372055"/>
                  </a:ext>
                </a:extLst>
              </a:tr>
              <a:tr h="48978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 dirty="0" err="1">
                          <a:effectLst/>
                        </a:rPr>
                        <a:t>bom_items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directed_contract_price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decimal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 dirty="0">
                          <a:effectLst/>
                        </a:rPr>
                        <a:t>客户指定的合同价（若有），单位成本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2205559957"/>
                  </a:ext>
                </a:extLst>
              </a:tr>
              <a:tr h="28910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bom_items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directed_currency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varchar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>
                          <a:effectLst/>
                        </a:rPr>
                        <a:t>合同价币种</a:t>
                      </a:r>
                      <a:endParaRPr lang="zh-CN" altLang="en-US" sz="1200" b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4024701865"/>
                  </a:ext>
                </a:extLst>
              </a:tr>
              <a:tr h="28910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bom_items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directed_price_valid_from/to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date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 dirty="0">
                          <a:effectLst/>
                        </a:rPr>
                        <a:t>合同价格有效期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146808959"/>
                  </a:ext>
                </a:extLst>
              </a:tr>
              <a:tr h="81847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bom_items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 dirty="0" err="1">
                          <a:effectLst/>
                        </a:rPr>
                        <a:t>directed_approval_status</a:t>
                      </a:r>
                      <a:endParaRPr lang="en-US" sz="1200" b="0" dirty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enum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PM_PENDING、PM_CONFIRMED、PRICE_RECEIVED、COST_GROUP_LOCKED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2593096131"/>
                  </a:ext>
                </a:extLst>
              </a:tr>
              <a:tr h="69297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 dirty="0" err="1">
                          <a:effectLst/>
                        </a:rPr>
                        <a:t>change_log</a:t>
                      </a:r>
                      <a:r>
                        <a:rPr lang="en-US" sz="1200" b="0" dirty="0">
                          <a:effectLst/>
                        </a:rPr>
                        <a:t> (</a:t>
                      </a:r>
                      <a:r>
                        <a:rPr lang="zh-CN" altLang="en-US" sz="1200" b="0" dirty="0">
                          <a:effectLst/>
                        </a:rPr>
                        <a:t>新表或扩展现有</a:t>
                      </a:r>
                      <a:r>
                        <a:rPr lang="en-US" altLang="zh-CN" sz="1200" b="0" dirty="0">
                          <a:effectLst/>
                        </a:rPr>
                        <a:t>)</a:t>
                      </a:r>
                      <a:endParaRPr lang="en-US" altLang="zh-CN" sz="1200" b="0" dirty="0">
                        <a:effectLst/>
                        <a:latin typeface="quote-cjk-patch"/>
                      </a:endParaRPr>
                    </a:p>
                  </a:txBody>
                  <a:tcPr marL="61862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directed_change_type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200" b="0">
                          <a:effectLst/>
                        </a:rPr>
                        <a:t>enum</a:t>
                      </a:r>
                      <a:endParaRPr lang="en-US" sz="1200" b="0">
                        <a:effectLst/>
                        <a:latin typeface="quote-cjk-patch"/>
                      </a:endParaRPr>
                    </a:p>
                  </a:txBody>
                  <a:tcPr marL="68735" marR="68735" marT="42960" marB="42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200" b="0" dirty="0">
                          <a:effectLst/>
                        </a:rPr>
                        <a:t>客户指定物料的变更类型（新增</a:t>
                      </a:r>
                      <a:r>
                        <a:rPr lang="en-US" altLang="zh-CN" sz="1200" b="0" dirty="0">
                          <a:effectLst/>
                        </a:rPr>
                        <a:t>/</a:t>
                      </a:r>
                      <a:r>
                        <a:rPr lang="zh-CN" altLang="en-US" sz="1200" b="0" dirty="0">
                          <a:effectLst/>
                        </a:rPr>
                        <a:t>删除</a:t>
                      </a:r>
                      <a:r>
                        <a:rPr lang="en-US" altLang="zh-CN" sz="1200" b="0" dirty="0">
                          <a:effectLst/>
                        </a:rPr>
                        <a:t>/</a:t>
                      </a:r>
                      <a:r>
                        <a:rPr lang="zh-CN" altLang="en-US" sz="1200" b="0" dirty="0">
                          <a:effectLst/>
                        </a:rPr>
                        <a:t>供应商变更</a:t>
                      </a:r>
                      <a:r>
                        <a:rPr lang="en-US" altLang="zh-CN" sz="1200" b="0" dirty="0">
                          <a:effectLst/>
                        </a:rPr>
                        <a:t>/</a:t>
                      </a:r>
                      <a:r>
                        <a:rPr lang="zh-CN" altLang="en-US" sz="1200" b="0" dirty="0">
                          <a:effectLst/>
                        </a:rPr>
                        <a:t>价格变更）</a:t>
                      </a:r>
                      <a:endParaRPr lang="zh-CN" altLang="en-US" sz="1200" b="0" dirty="0">
                        <a:effectLst/>
                        <a:latin typeface="quote-cjk-patch"/>
                      </a:endParaRPr>
                    </a:p>
                  </a:txBody>
                  <a:tcPr marL="68735" marR="61862" marT="42960" marB="42960" anchor="ctr"/>
                </a:tc>
                <a:extLst>
                  <a:ext uri="{0D108BD9-81ED-4DB2-BD59-A6C34878D82A}">
                    <a16:rowId xmlns:a16="http://schemas.microsoft.com/office/drawing/2014/main" val="2593105144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AB5C93FE-FB61-84C4-7EF2-5D43F4E0DD0F}"/>
              </a:ext>
            </a:extLst>
          </p:cNvPr>
          <p:cNvSpPr txBox="1"/>
          <p:nvPr/>
        </p:nvSpPr>
        <p:spPr>
          <a:xfrm>
            <a:off x="9160561" y="4343400"/>
            <a:ext cx="284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客户指定件设计方案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643C36-61D3-5201-E737-75AB81791C73}"/>
              </a:ext>
            </a:extLst>
          </p:cNvPr>
          <p:cNvSpPr txBox="1"/>
          <p:nvPr/>
        </p:nvSpPr>
        <p:spPr>
          <a:xfrm>
            <a:off x="713162" y="5145854"/>
            <a:ext cx="7068382" cy="1597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900" b="1" i="0" dirty="0">
                <a:solidFill>
                  <a:srgbClr val="0F1115"/>
                </a:solidFill>
                <a:effectLst/>
                <a:latin typeface="quote-cjk-patch"/>
              </a:rPr>
              <a:t>PM </a:t>
            </a:r>
            <a:r>
              <a:rPr lang="zh-CN" altLang="en-US" sz="900" b="1" i="0" dirty="0">
                <a:solidFill>
                  <a:srgbClr val="0F1115"/>
                </a:solidFill>
                <a:effectLst/>
                <a:latin typeface="quote-cjk-patch"/>
              </a:rPr>
              <a:t>标记必须填写供应商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：系统不允许仅勾选“客户指定”而不选择供应商（价格可为空）。</a:t>
            </a:r>
          </a:p>
          <a:p>
            <a:pPr algn="l">
              <a:lnSpc>
                <a:spcPts val="1650"/>
              </a:lnSpc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900" b="1" i="0" dirty="0">
                <a:solidFill>
                  <a:srgbClr val="0F1115"/>
                </a:solidFill>
                <a:effectLst/>
                <a:latin typeface="quote-cjk-patch"/>
              </a:rPr>
              <a:t>价格锁定不可覆盖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：一旦 </a:t>
            </a:r>
            <a:r>
              <a:rPr lang="en-US" altLang="zh-CN" sz="900" b="0" i="0" dirty="0" err="1">
                <a:solidFill>
                  <a:srgbClr val="0F1115"/>
                </a:solidFill>
                <a:effectLst/>
                <a:latin typeface="Menlo"/>
              </a:rPr>
              <a:t>directed_contract_price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 被录入且经 </a:t>
            </a:r>
            <a:r>
              <a:rPr lang="en-US" altLang="zh-CN" sz="900" b="0" i="0" dirty="0">
                <a:solidFill>
                  <a:srgbClr val="0F1115"/>
                </a:solidFill>
                <a:effectLst/>
                <a:latin typeface="quote-cjk-patch"/>
              </a:rPr>
              <a:t>PM 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二次确认，任何采购上传的报价单都不可覆盖该值。若需修改，必须走“变更请求”流程。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900" b="1" i="0" dirty="0">
                <a:solidFill>
                  <a:srgbClr val="0F1115"/>
                </a:solidFill>
                <a:effectLst/>
                <a:latin typeface="quote-cjk-patch"/>
              </a:rPr>
              <a:t>自动预警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：合同价格有效期到期前 </a:t>
            </a:r>
            <a:r>
              <a:rPr lang="en-US" altLang="zh-CN" sz="900" b="0" i="0" dirty="0">
                <a:solidFill>
                  <a:srgbClr val="0F1115"/>
                </a:solidFill>
                <a:effectLst/>
                <a:latin typeface="quote-cjk-patch"/>
              </a:rPr>
              <a:t>30 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天，系统自动提醒采购和 </a:t>
            </a:r>
            <a:r>
              <a:rPr lang="en-US" altLang="zh-CN" sz="900" b="0" i="0" dirty="0">
                <a:solidFill>
                  <a:srgbClr val="0F1115"/>
                </a:solidFill>
                <a:effectLst/>
                <a:latin typeface="quote-cjk-patch"/>
              </a:rPr>
              <a:t>PM 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重新确认价格。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900" b="1" i="0" dirty="0">
                <a:solidFill>
                  <a:srgbClr val="0F1115"/>
                </a:solidFill>
                <a:effectLst/>
                <a:latin typeface="quote-cjk-patch"/>
              </a:rPr>
              <a:t>审计日志</a:t>
            </a:r>
            <a:r>
              <a:rPr lang="zh-CN" altLang="en-US" sz="900" b="0" i="0" dirty="0">
                <a:solidFill>
                  <a:srgbClr val="0F1115"/>
                </a:solidFill>
                <a:effectLst/>
                <a:latin typeface="quote-cjk-patch"/>
              </a:rPr>
              <a:t>：所有客户指定物料的标记、价格录入、变更、覆盖尝试均记录审计日志，供内审追溯。</a:t>
            </a:r>
          </a:p>
        </p:txBody>
      </p:sp>
    </p:spTree>
    <p:extLst>
      <p:ext uri="{BB962C8B-B14F-4D97-AF65-F5344CB8AC3E}">
        <p14:creationId xmlns:p14="http://schemas.microsoft.com/office/powerpoint/2010/main" val="2499271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9F0F6-053B-8353-8B93-F94785633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16EDBA6-D325-EB2D-AEAD-CEEBAAA7E96B}"/>
              </a:ext>
            </a:extLst>
          </p:cNvPr>
          <p:cNvSpPr txBox="1"/>
          <p:nvPr/>
        </p:nvSpPr>
        <p:spPr>
          <a:xfrm>
            <a:off x="356616" y="374878"/>
            <a:ext cx="7022592" cy="375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界面智能化设计示例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87F1E3-32BE-2541-37CE-1C1B37BC7C05}"/>
              </a:ext>
            </a:extLst>
          </p:cNvPr>
          <p:cNvSpPr txBox="1"/>
          <p:nvPr/>
        </p:nvSpPr>
        <p:spPr>
          <a:xfrm>
            <a:off x="356616" y="728375"/>
            <a:ext cx="7022592" cy="334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1200" b="1" dirty="0">
                <a:solidFill>
                  <a:srgbClr val="0F1115"/>
                </a:solidFill>
                <a:latin typeface="Arial" panose="020B0604020202020204" pitchFamily="34" charset="0"/>
              </a:rPr>
              <a:t>PM </a:t>
            </a:r>
            <a:r>
              <a:rPr lang="zh-CN" altLang="en-US" sz="1200" b="1" dirty="0">
                <a:solidFill>
                  <a:srgbClr val="0F1115"/>
                </a:solidFill>
                <a:latin typeface="Arial" panose="020B0604020202020204" pitchFamily="34" charset="0"/>
              </a:rPr>
              <a:t>标记客户指定物料界面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49DEBDE-69EE-F1A3-C6AF-6B86F8121F57}"/>
              </a:ext>
            </a:extLst>
          </p:cNvPr>
          <p:cNvGraphicFramePr>
            <a:graphicFrameLocks noGrp="1"/>
          </p:cNvGraphicFramePr>
          <p:nvPr/>
        </p:nvGraphicFramePr>
        <p:xfrm>
          <a:off x="448056" y="1104708"/>
          <a:ext cx="10515600" cy="1203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0062">
                  <a:extLst>
                    <a:ext uri="{9D8B030D-6E8A-4147-A177-3AD203B41FA5}">
                      <a16:colId xmlns:a16="http://schemas.microsoft.com/office/drawing/2014/main" val="3921061200"/>
                    </a:ext>
                  </a:extLst>
                </a:gridCol>
                <a:gridCol w="1253278">
                  <a:extLst>
                    <a:ext uri="{9D8B030D-6E8A-4147-A177-3AD203B41FA5}">
                      <a16:colId xmlns:a16="http://schemas.microsoft.com/office/drawing/2014/main" val="3824121990"/>
                    </a:ext>
                  </a:extLst>
                </a:gridCol>
                <a:gridCol w="799711">
                  <a:extLst>
                    <a:ext uri="{9D8B030D-6E8A-4147-A177-3AD203B41FA5}">
                      <a16:colId xmlns:a16="http://schemas.microsoft.com/office/drawing/2014/main" val="2561737016"/>
                    </a:ext>
                  </a:extLst>
                </a:gridCol>
                <a:gridCol w="620671">
                  <a:extLst>
                    <a:ext uri="{9D8B030D-6E8A-4147-A177-3AD203B41FA5}">
                      <a16:colId xmlns:a16="http://schemas.microsoft.com/office/drawing/2014/main" val="4024886897"/>
                    </a:ext>
                  </a:extLst>
                </a:gridCol>
                <a:gridCol w="620671">
                  <a:extLst>
                    <a:ext uri="{9D8B030D-6E8A-4147-A177-3AD203B41FA5}">
                      <a16:colId xmlns:a16="http://schemas.microsoft.com/office/drawing/2014/main" val="202736331"/>
                    </a:ext>
                  </a:extLst>
                </a:gridCol>
                <a:gridCol w="620671">
                  <a:extLst>
                    <a:ext uri="{9D8B030D-6E8A-4147-A177-3AD203B41FA5}">
                      <a16:colId xmlns:a16="http://schemas.microsoft.com/office/drawing/2014/main" val="407653989"/>
                    </a:ext>
                  </a:extLst>
                </a:gridCol>
                <a:gridCol w="620671">
                  <a:extLst>
                    <a:ext uri="{9D8B030D-6E8A-4147-A177-3AD203B41FA5}">
                      <a16:colId xmlns:a16="http://schemas.microsoft.com/office/drawing/2014/main" val="1497357138"/>
                    </a:ext>
                  </a:extLst>
                </a:gridCol>
                <a:gridCol w="1551678">
                  <a:extLst>
                    <a:ext uri="{9D8B030D-6E8A-4147-A177-3AD203B41FA5}">
                      <a16:colId xmlns:a16="http://schemas.microsoft.com/office/drawing/2014/main" val="3760699319"/>
                    </a:ext>
                  </a:extLst>
                </a:gridCol>
                <a:gridCol w="1086174">
                  <a:extLst>
                    <a:ext uri="{9D8B030D-6E8A-4147-A177-3AD203B41FA5}">
                      <a16:colId xmlns:a16="http://schemas.microsoft.com/office/drawing/2014/main" val="3469230302"/>
                    </a:ext>
                  </a:extLst>
                </a:gridCol>
                <a:gridCol w="620671">
                  <a:extLst>
                    <a:ext uri="{9D8B030D-6E8A-4147-A177-3AD203B41FA5}">
                      <a16:colId xmlns:a16="http://schemas.microsoft.com/office/drawing/2014/main" val="2625315153"/>
                    </a:ext>
                  </a:extLst>
                </a:gridCol>
                <a:gridCol w="620671">
                  <a:extLst>
                    <a:ext uri="{9D8B030D-6E8A-4147-A177-3AD203B41FA5}">
                      <a16:colId xmlns:a16="http://schemas.microsoft.com/office/drawing/2014/main" val="1843494080"/>
                    </a:ext>
                  </a:extLst>
                </a:gridCol>
                <a:gridCol w="620671">
                  <a:extLst>
                    <a:ext uri="{9D8B030D-6E8A-4147-A177-3AD203B41FA5}">
                      <a16:colId xmlns:a16="http://schemas.microsoft.com/office/drawing/2014/main" val="2613142715"/>
                    </a:ext>
                  </a:extLst>
                </a:gridCol>
              </a:tblGrid>
              <a:tr h="51563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Part No（initial No）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Customer PN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SAA PN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 Description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Source</a:t>
                      </a:r>
                      <a:endParaRPr 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客户指定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指定供应商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指定价格</a:t>
                      </a:r>
                      <a:r>
                        <a:rPr lang="en-US" altLang="zh-CN" sz="1100" u="none" strike="noStrike">
                          <a:effectLst/>
                        </a:rPr>
                        <a:t>(¥/$/</a:t>
                      </a:r>
                      <a:r>
                        <a:rPr lang="en-US" sz="1100" u="none" strike="noStrike">
                          <a:effectLst/>
                        </a:rPr>
                        <a:t>TH/EU)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有效期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状态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          操作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 dirty="0">
                          <a:effectLst/>
                        </a:rPr>
                        <a:t>　备注</a:t>
                      </a:r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9021983"/>
                  </a:ext>
                </a:extLst>
              </a:tr>
              <a:tr h="3437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M098-03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9056109-00-A</a:t>
                      </a:r>
                      <a:endParaRPr 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SAA-1234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connector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☑️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Molex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u="none" strike="noStrike" dirty="0">
                          <a:effectLst/>
                        </a:rPr>
                        <a:t>1.2</a:t>
                      </a:r>
                      <a:endParaRPr lang="en-US" altLang="zh-CN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u="none" strike="noStrike">
                          <a:effectLst/>
                        </a:rPr>
                        <a:t>2026/12/31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PM</a:t>
                      </a:r>
                      <a:r>
                        <a:rPr lang="zh-CN" altLang="en-US" sz="1100" u="none" strike="noStrike">
                          <a:effectLst/>
                        </a:rPr>
                        <a:t>确认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          修改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6553162"/>
                  </a:ext>
                </a:extLst>
              </a:tr>
              <a:tr h="34375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M098-04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9075930-00-A</a:t>
                      </a:r>
                      <a:endParaRPr 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SAA-3456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PCB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 dirty="0">
                          <a:effectLst/>
                        </a:rPr>
                        <a:t>☑️</a:t>
                      </a:r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Dynamic</a:t>
                      </a:r>
                      <a:endParaRPr 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100" u="none" strike="noStrike" dirty="0">
                          <a:effectLst/>
                        </a:rPr>
                        <a:t>空值（</a:t>
                      </a:r>
                      <a:r>
                        <a:rPr lang="en-US" altLang="zh-CN" sz="1100" u="none" strike="noStrike" dirty="0">
                          <a:effectLst/>
                        </a:rPr>
                        <a:t>highlight</a:t>
                      </a:r>
                      <a:r>
                        <a:rPr lang="zh-CN" altLang="en-US" sz="1100" u="none" strike="noStrike" dirty="0">
                          <a:effectLst/>
                        </a:rPr>
                        <a:t>）</a:t>
                      </a:r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100" u="none" strike="noStrike">
                          <a:effectLst/>
                        </a:rPr>
                        <a:t>-</a:t>
                      </a:r>
                      <a:endParaRPr lang="en-US" altLang="zh-CN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100" u="none" strike="noStrike">
                          <a:effectLst/>
                        </a:rPr>
                        <a:t>待采购录入</a:t>
                      </a:r>
                      <a:endParaRPr lang="zh-CN" altLang="en-US" sz="11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u="none" strike="noStrike" dirty="0">
                          <a:effectLst/>
                        </a:rPr>
                        <a:t>　修改</a:t>
                      </a:r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2709286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DF94924D-52D4-7D6E-BF32-50604CD1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16" y="2436679"/>
            <a:ext cx="8424672" cy="1109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2046" rIns="0" bIns="9204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rgbClr val="0F1115"/>
              </a:solidFill>
              <a:effectLst/>
              <a:latin typeface="Arial" panose="020B0604020202020204" pitchFamily="34" charset="0"/>
              <a:ea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200" b="1" dirty="0">
                <a:solidFill>
                  <a:srgbClr val="0F1115"/>
                </a:solidFill>
              </a:rPr>
              <a:t>成本汇总视图</a:t>
            </a:r>
            <a:r>
              <a:rPr lang="zh-CN" altLang="zh-CN" sz="1200" b="1" dirty="0">
                <a:solidFill>
                  <a:srgbClr val="FF0000"/>
                </a:solidFill>
              </a:rPr>
              <a:t>（</a:t>
            </a:r>
            <a:r>
              <a:rPr lang="zh-CN" altLang="en-US" sz="1200" b="1" dirty="0">
                <a:solidFill>
                  <a:srgbClr val="FF0000"/>
                </a:solidFill>
              </a:rPr>
              <a:t>高亮指定供应商，高亮空值，高亮临时估值，</a:t>
            </a:r>
            <a:r>
              <a:rPr lang="en-US" altLang="zh-CN" sz="1200" b="1" dirty="0">
                <a:solidFill>
                  <a:srgbClr val="FF0000"/>
                </a:solidFill>
              </a:rPr>
              <a:t>note</a:t>
            </a:r>
            <a:r>
              <a:rPr lang="zh-CN" altLang="en-US" sz="1200" b="1" dirty="0">
                <a:solidFill>
                  <a:srgbClr val="FF0000"/>
                </a:solidFill>
              </a:rPr>
              <a:t>：成本系统内汇总以及输出需注意设变后变更数据高亮）</a:t>
            </a:r>
            <a:endParaRPr kumimoji="0" lang="zh-CN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F9EF6B92-A52B-2418-32A8-9F23D2EB5CF4}"/>
              </a:ext>
            </a:extLst>
          </p:cNvPr>
          <p:cNvGraphicFramePr>
            <a:graphicFrameLocks noGrp="1"/>
          </p:cNvGraphicFramePr>
          <p:nvPr/>
        </p:nvGraphicFramePr>
        <p:xfrm>
          <a:off x="356616" y="3294914"/>
          <a:ext cx="11304109" cy="3485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017">
                  <a:extLst>
                    <a:ext uri="{9D8B030D-6E8A-4147-A177-3AD203B41FA5}">
                      <a16:colId xmlns:a16="http://schemas.microsoft.com/office/drawing/2014/main" val="2646172428"/>
                    </a:ext>
                  </a:extLst>
                </a:gridCol>
                <a:gridCol w="795290">
                  <a:extLst>
                    <a:ext uri="{9D8B030D-6E8A-4147-A177-3AD203B41FA5}">
                      <a16:colId xmlns:a16="http://schemas.microsoft.com/office/drawing/2014/main" val="2484219430"/>
                    </a:ext>
                  </a:extLst>
                </a:gridCol>
                <a:gridCol w="795290">
                  <a:extLst>
                    <a:ext uri="{9D8B030D-6E8A-4147-A177-3AD203B41FA5}">
                      <a16:colId xmlns:a16="http://schemas.microsoft.com/office/drawing/2014/main" val="2146649391"/>
                    </a:ext>
                  </a:extLst>
                </a:gridCol>
                <a:gridCol w="520391">
                  <a:extLst>
                    <a:ext uri="{9D8B030D-6E8A-4147-A177-3AD203B41FA5}">
                      <a16:colId xmlns:a16="http://schemas.microsoft.com/office/drawing/2014/main" val="2417145614"/>
                    </a:ext>
                  </a:extLst>
                </a:gridCol>
                <a:gridCol w="727052">
                  <a:extLst>
                    <a:ext uri="{9D8B030D-6E8A-4147-A177-3AD203B41FA5}">
                      <a16:colId xmlns:a16="http://schemas.microsoft.com/office/drawing/2014/main" val="800436832"/>
                    </a:ext>
                  </a:extLst>
                </a:gridCol>
                <a:gridCol w="261370">
                  <a:extLst>
                    <a:ext uri="{9D8B030D-6E8A-4147-A177-3AD203B41FA5}">
                      <a16:colId xmlns:a16="http://schemas.microsoft.com/office/drawing/2014/main" val="3470720172"/>
                    </a:ext>
                  </a:extLst>
                </a:gridCol>
                <a:gridCol w="883316">
                  <a:extLst>
                    <a:ext uri="{9D8B030D-6E8A-4147-A177-3AD203B41FA5}">
                      <a16:colId xmlns:a16="http://schemas.microsoft.com/office/drawing/2014/main" val="1371453920"/>
                    </a:ext>
                  </a:extLst>
                </a:gridCol>
                <a:gridCol w="417589">
                  <a:extLst>
                    <a:ext uri="{9D8B030D-6E8A-4147-A177-3AD203B41FA5}">
                      <a16:colId xmlns:a16="http://schemas.microsoft.com/office/drawing/2014/main" val="1085535327"/>
                    </a:ext>
                  </a:extLst>
                </a:gridCol>
                <a:gridCol w="457393">
                  <a:extLst>
                    <a:ext uri="{9D8B030D-6E8A-4147-A177-3AD203B41FA5}">
                      <a16:colId xmlns:a16="http://schemas.microsoft.com/office/drawing/2014/main" val="3928884088"/>
                    </a:ext>
                  </a:extLst>
                </a:gridCol>
                <a:gridCol w="356413">
                  <a:extLst>
                    <a:ext uri="{9D8B030D-6E8A-4147-A177-3AD203B41FA5}">
                      <a16:colId xmlns:a16="http://schemas.microsoft.com/office/drawing/2014/main" val="2442626153"/>
                    </a:ext>
                  </a:extLst>
                </a:gridCol>
                <a:gridCol w="356413">
                  <a:extLst>
                    <a:ext uri="{9D8B030D-6E8A-4147-A177-3AD203B41FA5}">
                      <a16:colId xmlns:a16="http://schemas.microsoft.com/office/drawing/2014/main" val="1532360816"/>
                    </a:ext>
                  </a:extLst>
                </a:gridCol>
                <a:gridCol w="356413">
                  <a:extLst>
                    <a:ext uri="{9D8B030D-6E8A-4147-A177-3AD203B41FA5}">
                      <a16:colId xmlns:a16="http://schemas.microsoft.com/office/drawing/2014/main" val="3295222319"/>
                    </a:ext>
                  </a:extLst>
                </a:gridCol>
                <a:gridCol w="433634">
                  <a:extLst>
                    <a:ext uri="{9D8B030D-6E8A-4147-A177-3AD203B41FA5}">
                      <a16:colId xmlns:a16="http://schemas.microsoft.com/office/drawing/2014/main" val="1712217471"/>
                    </a:ext>
                  </a:extLst>
                </a:gridCol>
                <a:gridCol w="433634">
                  <a:extLst>
                    <a:ext uri="{9D8B030D-6E8A-4147-A177-3AD203B41FA5}">
                      <a16:colId xmlns:a16="http://schemas.microsoft.com/office/drawing/2014/main" val="813307518"/>
                    </a:ext>
                  </a:extLst>
                </a:gridCol>
                <a:gridCol w="588080">
                  <a:extLst>
                    <a:ext uri="{9D8B030D-6E8A-4147-A177-3AD203B41FA5}">
                      <a16:colId xmlns:a16="http://schemas.microsoft.com/office/drawing/2014/main" val="1512244135"/>
                    </a:ext>
                  </a:extLst>
                </a:gridCol>
                <a:gridCol w="683937">
                  <a:extLst>
                    <a:ext uri="{9D8B030D-6E8A-4147-A177-3AD203B41FA5}">
                      <a16:colId xmlns:a16="http://schemas.microsoft.com/office/drawing/2014/main" val="2580374384"/>
                    </a:ext>
                  </a:extLst>
                </a:gridCol>
                <a:gridCol w="524956">
                  <a:extLst>
                    <a:ext uri="{9D8B030D-6E8A-4147-A177-3AD203B41FA5}">
                      <a16:colId xmlns:a16="http://schemas.microsoft.com/office/drawing/2014/main" val="1719561677"/>
                    </a:ext>
                  </a:extLst>
                </a:gridCol>
                <a:gridCol w="276028">
                  <a:extLst>
                    <a:ext uri="{9D8B030D-6E8A-4147-A177-3AD203B41FA5}">
                      <a16:colId xmlns:a16="http://schemas.microsoft.com/office/drawing/2014/main" val="1481228716"/>
                    </a:ext>
                  </a:extLst>
                </a:gridCol>
                <a:gridCol w="605094">
                  <a:extLst>
                    <a:ext uri="{9D8B030D-6E8A-4147-A177-3AD203B41FA5}">
                      <a16:colId xmlns:a16="http://schemas.microsoft.com/office/drawing/2014/main" val="2189958901"/>
                    </a:ext>
                  </a:extLst>
                </a:gridCol>
                <a:gridCol w="417355">
                  <a:extLst>
                    <a:ext uri="{9D8B030D-6E8A-4147-A177-3AD203B41FA5}">
                      <a16:colId xmlns:a16="http://schemas.microsoft.com/office/drawing/2014/main" val="3434923087"/>
                    </a:ext>
                  </a:extLst>
                </a:gridCol>
                <a:gridCol w="540556">
                  <a:extLst>
                    <a:ext uri="{9D8B030D-6E8A-4147-A177-3AD203B41FA5}">
                      <a16:colId xmlns:a16="http://schemas.microsoft.com/office/drawing/2014/main" val="648291994"/>
                    </a:ext>
                  </a:extLst>
                </a:gridCol>
                <a:gridCol w="308888">
                  <a:extLst>
                    <a:ext uri="{9D8B030D-6E8A-4147-A177-3AD203B41FA5}">
                      <a16:colId xmlns:a16="http://schemas.microsoft.com/office/drawing/2014/main" val="1653547147"/>
                    </a:ext>
                  </a:extLst>
                </a:gridCol>
              </a:tblGrid>
              <a:tr h="194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600" u="none" strike="noStrike">
                          <a:effectLst/>
                        </a:rPr>
                        <a:t>　</a:t>
                      </a:r>
                      <a:endParaRPr lang="zh-CN" altLang="en-US" sz="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1228412"/>
                  </a:ext>
                </a:extLst>
              </a:tr>
              <a:tr h="546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Build up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Part No.(initial No)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 err="1">
                          <a:effectLst/>
                        </a:rPr>
                        <a:t>Csutomer</a:t>
                      </a:r>
                      <a:r>
                        <a:rPr lang="en-US" sz="900" u="none" strike="noStrike" dirty="0">
                          <a:effectLst/>
                        </a:rPr>
                        <a:t> PN</a:t>
                      </a:r>
                      <a:r>
                        <a:rPr lang="zh-CN" altLang="en-US" sz="900" u="none" strike="noStrike" dirty="0">
                          <a:effectLst/>
                        </a:rPr>
                        <a:t>（项目未立项时，用</a:t>
                      </a:r>
                      <a:r>
                        <a:rPr lang="en-US" altLang="zh-CN" sz="900" u="none" strike="noStrike" dirty="0" err="1">
                          <a:effectLst/>
                        </a:rPr>
                        <a:t>partNo</a:t>
                      </a:r>
                      <a:r>
                        <a:rPr lang="en-US" altLang="zh-CN" sz="900" u="none" strike="noStrike" dirty="0">
                          <a:effectLst/>
                        </a:rPr>
                        <a:t> </a:t>
                      </a:r>
                      <a:r>
                        <a:rPr lang="zh-CN" altLang="en-US" sz="900" u="none" strike="noStrike" dirty="0">
                          <a:effectLst/>
                        </a:rPr>
                        <a:t>定位价格）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Raw Materials &amp; Purchased Components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material specifications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Source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*AVL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suppliers 1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supplier 2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客户指定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quantity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Unit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Original currency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Unit Price(original currency)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Logistic price(original currency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DAP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unit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price(original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currency)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Total price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（币种可选）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如有两个供应商的情况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备注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COO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MOQ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LT</a:t>
                      </a:r>
                      <a:endParaRPr 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2976738"/>
                  </a:ext>
                </a:extLst>
              </a:tr>
              <a:tr h="4916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M018-01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90562299-00-B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Braket ASSY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Black PC,  Material: Covestro Makrolon 2805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-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-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下层汇总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1905296"/>
                  </a:ext>
                </a:extLst>
              </a:tr>
              <a:tr h="385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M018-01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-02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9056109-00-A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Connector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TAVL(Tesla control）/customer control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Molex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☑️ 锁定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1.2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0.12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1.32</a:t>
                      </a: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=1.32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1.32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Molex Allocation 50%, 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2148033"/>
                  </a:ext>
                </a:extLst>
              </a:tr>
              <a:tr h="385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TAVL(Tesla control）/customer control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TE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dirty="0">
                          <a:effectLst/>
                        </a:rPr>
                        <a:t>☑️ 锁定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PCS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0.135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1.17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=1.17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1.17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 TE Allocation 50%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0509573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M018-01-03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9075930-00-A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ICR PCB, FR-4, 45*50*1.6mm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TAVL(Tesla control)/customer control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Dynamic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☑️ 锁定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2.5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2.75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=2.5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4260215"/>
                  </a:ext>
                </a:extLst>
              </a:tr>
              <a:tr h="3276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PA-SO-37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Solder Paste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Indium10.8 HF Sn96.5Ag3.0Cu0.5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AAVL（SAA control)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0.2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g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2.1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-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2.1</a:t>
                      </a: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=2.1*0.2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采购报价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0931507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2B36117-15C2-1507-7381-313E1FB6F610}"/>
              </a:ext>
            </a:extLst>
          </p:cNvPr>
          <p:cNvSpPr txBox="1"/>
          <p:nvPr/>
        </p:nvSpPr>
        <p:spPr>
          <a:xfrm>
            <a:off x="356616" y="2436679"/>
            <a:ext cx="11365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0F1115"/>
                </a:solidFill>
                <a:effectLst/>
                <a:latin typeface="quote-cjk-patch"/>
              </a:rPr>
              <a:t>PM </a:t>
            </a:r>
            <a:r>
              <a:rPr lang="zh-CN" altLang="en-US" sz="1400" b="0" i="0" dirty="0">
                <a:solidFill>
                  <a:srgbClr val="0F1115"/>
                </a:solidFill>
                <a:effectLst/>
                <a:latin typeface="quote-cjk-patch"/>
              </a:rPr>
              <a:t>点击“修改”可变更供应商、价格或取消指定。 </a:t>
            </a:r>
            <a:r>
              <a:rPr lang="en-US" altLang="zh-CN" sz="1400" b="0" i="0" dirty="0">
                <a:solidFill>
                  <a:srgbClr val="0F1115"/>
                </a:solidFill>
                <a:effectLst/>
                <a:latin typeface="quote-cjk-patch"/>
              </a:rPr>
              <a:t>PM</a:t>
            </a:r>
            <a:r>
              <a:rPr lang="zh-CN" altLang="en-US" sz="1400" b="0" i="0" dirty="0">
                <a:solidFill>
                  <a:srgbClr val="0F1115"/>
                </a:solidFill>
                <a:effectLst/>
                <a:latin typeface="quote-cjk-patch"/>
              </a:rPr>
              <a:t>需要设定采购反馈最终时间，到时需要提醒采购及时反馈最新价格，如果供应商有异议，需要备注价格问题。供应商变更等，需要</a:t>
            </a:r>
            <a:r>
              <a:rPr lang="en-US" altLang="zh-CN" sz="1400" b="0" i="0" dirty="0">
                <a:solidFill>
                  <a:srgbClr val="0F1115"/>
                </a:solidFill>
                <a:effectLst/>
                <a:latin typeface="quote-cjk-patch"/>
              </a:rPr>
              <a:t>PM</a:t>
            </a:r>
            <a:r>
              <a:rPr lang="zh-CN" altLang="en-US" sz="1400" b="0" i="0" dirty="0">
                <a:solidFill>
                  <a:srgbClr val="0F1115"/>
                </a:solidFill>
                <a:effectLst/>
                <a:latin typeface="quote-cjk-patch"/>
              </a:rPr>
              <a:t>修改或者采购发起修改</a:t>
            </a:r>
            <a:r>
              <a:rPr lang="en-US" altLang="zh-CN" sz="1400" b="0" i="0" dirty="0">
                <a:solidFill>
                  <a:srgbClr val="0F1115"/>
                </a:solidFill>
                <a:effectLst/>
                <a:latin typeface="quote-cjk-patch"/>
              </a:rPr>
              <a:t>PM</a:t>
            </a:r>
            <a:r>
              <a:rPr lang="zh-CN" altLang="en-US" sz="1400" b="0" i="0" dirty="0">
                <a:solidFill>
                  <a:srgbClr val="0F1115"/>
                </a:solidFill>
                <a:effectLst/>
                <a:latin typeface="quote-cjk-patch"/>
              </a:rPr>
              <a:t>确认。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2793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F6DE59-92DC-7EE8-6C5D-ABF1BC20CF9C}"/>
              </a:ext>
            </a:extLst>
          </p:cNvPr>
          <p:cNvSpPr txBox="1"/>
          <p:nvPr/>
        </p:nvSpPr>
        <p:spPr>
          <a:xfrm>
            <a:off x="680539" y="1458180"/>
            <a:ext cx="3100522" cy="3941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</a:t>
            </a:r>
            <a:r>
              <a:rPr lang="zh-CN" alt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的触发条件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15E46F-E1B2-7C2E-3D24-25FD3F460B0F}"/>
              </a:ext>
            </a:extLst>
          </p:cNvPr>
          <p:cNvSpPr txBox="1"/>
          <p:nvPr/>
        </p:nvSpPr>
        <p:spPr>
          <a:xfrm>
            <a:off x="6790372" y="1363830"/>
            <a:ext cx="3702453" cy="2893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eco_id</a:t>
            </a:r>
            <a:endParaRPr lang="en-US" altLang="zh-CN" sz="1400" dirty="0"/>
          </a:p>
          <a:p>
            <a:r>
              <a:rPr lang="en-US" altLang="zh-CN" sz="1400" dirty="0" err="1"/>
              <a:t>cas_id</a:t>
            </a:r>
            <a:endParaRPr lang="en-US" altLang="zh-CN" sz="1400" dirty="0"/>
          </a:p>
          <a:p>
            <a:r>
              <a:rPr lang="en-US" altLang="zh-CN" sz="1400" dirty="0" err="1"/>
              <a:t>eco_type</a:t>
            </a:r>
            <a:r>
              <a:rPr lang="en-US" altLang="zh-CN" sz="1400" dirty="0"/>
              <a:t>  ENUM(</a:t>
            </a:r>
            <a:r>
              <a:rPr lang="en-US" altLang="zh-CN" sz="1400" dirty="0" err="1"/>
              <a:t>customer_pn_change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source_change</a:t>
            </a:r>
            <a:r>
              <a:rPr lang="en-US" altLang="zh-CN" sz="1400" dirty="0"/>
              <a:t>,</a:t>
            </a:r>
          </a:p>
          <a:p>
            <a:r>
              <a:rPr lang="en-US" altLang="zh-CN" sz="1400" dirty="0"/>
              <a:t>               </a:t>
            </a:r>
            <a:r>
              <a:rPr lang="en-US" altLang="zh-CN" sz="1400" dirty="0" err="1"/>
              <a:t>scope_change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partno_formalized</a:t>
            </a:r>
            <a:r>
              <a:rPr lang="en-US" altLang="zh-CN" sz="1400" dirty="0"/>
              <a:t>,</a:t>
            </a:r>
          </a:p>
          <a:p>
            <a:r>
              <a:rPr lang="en-US" altLang="zh-CN" sz="1400" dirty="0"/>
              <a:t>               </a:t>
            </a:r>
            <a:r>
              <a:rPr lang="en-US" altLang="zh-CN" sz="1400" dirty="0" err="1"/>
              <a:t>usage_change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vendor_change</a:t>
            </a:r>
            <a:r>
              <a:rPr lang="en-US" altLang="zh-CN" sz="1400" dirty="0"/>
              <a:t>)</a:t>
            </a:r>
          </a:p>
          <a:p>
            <a:r>
              <a:rPr lang="en-US" altLang="zh-CN" sz="1400" dirty="0" err="1"/>
              <a:t>changed_field</a:t>
            </a:r>
            <a:r>
              <a:rPr lang="en-US" altLang="zh-CN" sz="1400" dirty="0"/>
              <a:t>    → </a:t>
            </a:r>
            <a:r>
              <a:rPr lang="zh-CN" altLang="en-US" sz="1400" dirty="0"/>
              <a:t>哪个字段变了</a:t>
            </a:r>
          </a:p>
          <a:p>
            <a:r>
              <a:rPr lang="en-US" altLang="zh-CN" sz="1400" dirty="0" err="1"/>
              <a:t>old_value</a:t>
            </a:r>
            <a:r>
              <a:rPr lang="en-US" altLang="zh-CN" sz="1400" dirty="0"/>
              <a:t>        → </a:t>
            </a:r>
            <a:r>
              <a:rPr lang="zh-CN" altLang="en-US" sz="1400" dirty="0"/>
              <a:t>变更前</a:t>
            </a:r>
          </a:p>
          <a:p>
            <a:r>
              <a:rPr lang="en-US" altLang="zh-CN" sz="1400" dirty="0" err="1"/>
              <a:t>new_value</a:t>
            </a:r>
            <a:r>
              <a:rPr lang="en-US" altLang="zh-CN" sz="1400" dirty="0"/>
              <a:t>        → </a:t>
            </a:r>
            <a:r>
              <a:rPr lang="zh-CN" altLang="en-US" sz="1400" dirty="0"/>
              <a:t>变更后</a:t>
            </a:r>
          </a:p>
          <a:p>
            <a:r>
              <a:rPr lang="en-US" altLang="zh-CN" sz="1400" dirty="0" err="1"/>
              <a:t>changed_by</a:t>
            </a:r>
            <a:r>
              <a:rPr lang="en-US" altLang="zh-CN" sz="1400" dirty="0"/>
              <a:t>       → ME</a:t>
            </a:r>
            <a:r>
              <a:rPr lang="zh-CN" altLang="en-US" sz="1400" dirty="0"/>
              <a:t>操作人</a:t>
            </a:r>
          </a:p>
          <a:p>
            <a:r>
              <a:rPr lang="en-US" altLang="zh-CN" sz="1400" dirty="0" err="1"/>
              <a:t>changed_at</a:t>
            </a:r>
            <a:r>
              <a:rPr lang="en-US" altLang="zh-CN" sz="1400" dirty="0"/>
              <a:t>       → </a:t>
            </a:r>
            <a:r>
              <a:rPr lang="zh-CN" altLang="en-US" sz="1400" dirty="0"/>
              <a:t>时间戳</a:t>
            </a:r>
          </a:p>
          <a:p>
            <a:r>
              <a:rPr lang="en-US" altLang="zh-CN" sz="1400" dirty="0" err="1"/>
              <a:t>procurement_action_required</a:t>
            </a:r>
            <a:r>
              <a:rPr lang="en-US" altLang="zh-CN" sz="1400" dirty="0"/>
              <a:t>  BOOLEAN</a:t>
            </a:r>
          </a:p>
          <a:p>
            <a:r>
              <a:rPr lang="en-US" altLang="zh-CN" sz="1400" dirty="0"/>
              <a:t>   → </a:t>
            </a:r>
            <a:r>
              <a:rPr lang="zh-CN" altLang="en-US" sz="1400" dirty="0"/>
              <a:t>是否需要采购重新报价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DAF860-4ED2-E490-9FEC-162C67D07BCA}"/>
              </a:ext>
            </a:extLst>
          </p:cNvPr>
          <p:cNvSpPr txBox="1"/>
          <p:nvPr/>
        </p:nvSpPr>
        <p:spPr>
          <a:xfrm>
            <a:off x="6635271" y="577423"/>
            <a:ext cx="345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ECO</a:t>
            </a:r>
            <a:r>
              <a:rPr lang="zh-CN" altLang="en-US" dirty="0"/>
              <a:t>触发条件必须包含的字段</a:t>
            </a:r>
          </a:p>
        </p:txBody>
      </p:sp>
      <p:graphicFrame>
        <p:nvGraphicFramePr>
          <p:cNvPr id="9" name="文本框 2">
            <a:extLst>
              <a:ext uri="{FF2B5EF4-FFF2-40B4-BE49-F238E27FC236}">
                <a16:creationId xmlns:a16="http://schemas.microsoft.com/office/drawing/2014/main" id="{77AC05CA-928B-9165-B58C-9AE491449618}"/>
              </a:ext>
            </a:extLst>
          </p:cNvPr>
          <p:cNvGraphicFramePr/>
          <p:nvPr/>
        </p:nvGraphicFramePr>
        <p:xfrm>
          <a:off x="439032" y="644970"/>
          <a:ext cx="5337242" cy="394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31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53A6D98-6F1A-C5B2-3E18-0F30328260B8}"/>
              </a:ext>
            </a:extLst>
          </p:cNvPr>
          <p:cNvSpPr/>
          <p:nvPr/>
        </p:nvSpPr>
        <p:spPr>
          <a:xfrm>
            <a:off x="8010144" y="54864"/>
            <a:ext cx="4090416" cy="67482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88E6AE-ACD7-F080-5945-FA2711B898A7}"/>
              </a:ext>
            </a:extLst>
          </p:cNvPr>
          <p:cNvSpPr/>
          <p:nvPr/>
        </p:nvSpPr>
        <p:spPr>
          <a:xfrm>
            <a:off x="3730752" y="54864"/>
            <a:ext cx="4251960" cy="67482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92EF4E-280C-09AD-4202-5AA3C56982E9}"/>
              </a:ext>
            </a:extLst>
          </p:cNvPr>
          <p:cNvSpPr/>
          <p:nvPr/>
        </p:nvSpPr>
        <p:spPr>
          <a:xfrm>
            <a:off x="91440" y="54864"/>
            <a:ext cx="3611880" cy="67482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BACDE5-2214-7B58-5B0E-40DAAB86E88F}"/>
              </a:ext>
            </a:extLst>
          </p:cNvPr>
          <p:cNvSpPr txBox="1"/>
          <p:nvPr/>
        </p:nvSpPr>
        <p:spPr>
          <a:xfrm>
            <a:off x="285750" y="489739"/>
            <a:ext cx="277749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价格有效期如何定义？</a:t>
            </a:r>
            <a:endParaRPr lang="en-US" altLang="zh-CN" sz="1400" b="1" dirty="0">
              <a:solidFill>
                <a:srgbClr val="FFFF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sz="1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sz="1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sz="1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1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├─ 是固定时间（如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90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天）？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├─ 是跟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RFQ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阶段绑定（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RC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阶段有效期内）？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└─ 是采购在报价时填入有效期日期？</a:t>
            </a:r>
          </a:p>
          <a:p>
            <a:endParaRPr lang="zh-CN" altLang="en-US" sz="1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建议：采购报价时填写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quote_valid_until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DATE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系统在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Part No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正式化时检查：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IF 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今天 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&gt; </a:t>
            </a:r>
            <a:r>
              <a:rPr lang="en-US" altLang="zh-CN" sz="1200" dirty="0" err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quote_valid_until</a:t>
            </a:r>
            <a:r>
              <a:rPr lang="en-US" altLang="zh-CN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→ </a:t>
            </a: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触发重新确认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65D4A7-BB94-098F-22B5-3AF7806FA1F3}"/>
              </a:ext>
            </a:extLst>
          </p:cNvPr>
          <p:cNvSpPr txBox="1"/>
          <p:nvPr/>
        </p:nvSpPr>
        <p:spPr>
          <a:xfrm>
            <a:off x="8368661" y="489739"/>
            <a:ext cx="328955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一个临时号对应多个供应商报价，如何处理？</a:t>
            </a:r>
            <a:endParaRPr lang="en-US" altLang="zh-CN" sz="1400" b="1" dirty="0">
              <a:solidFill>
                <a:srgbClr val="FFFF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sz="1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1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M354-01（临时）有3个供应商报价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→ 正式化为SAA-2106648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系统应该：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├─ 全部3条报价自动关联到SAA-2106648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├─ 分别检查每条报价的有效期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└─ 过期的单独通知，未过期的自动沿用</a:t>
            </a:r>
          </a:p>
        </p:txBody>
      </p:sp>
      <p:graphicFrame>
        <p:nvGraphicFramePr>
          <p:cNvPr id="9" name="文本框 4">
            <a:extLst>
              <a:ext uri="{FF2B5EF4-FFF2-40B4-BE49-F238E27FC236}">
                <a16:creationId xmlns:a16="http://schemas.microsoft.com/office/drawing/2014/main" id="{DEDE155F-01A7-0325-331C-145E1E11C681}"/>
              </a:ext>
            </a:extLst>
          </p:cNvPr>
          <p:cNvGraphicFramePr/>
          <p:nvPr/>
        </p:nvGraphicFramePr>
        <p:xfrm>
          <a:off x="3500058" y="1232391"/>
          <a:ext cx="4713347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1E8703D7-18D1-BA7B-03F7-A86EE9FB2F49}"/>
              </a:ext>
            </a:extLst>
          </p:cNvPr>
          <p:cNvSpPr txBox="1"/>
          <p:nvPr/>
        </p:nvSpPr>
        <p:spPr>
          <a:xfrm>
            <a:off x="3989070" y="489739"/>
            <a:ext cx="364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如何识别和处理临时号转向正式立项号？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69F353-D869-805F-94CE-1E920AE22580}"/>
              </a:ext>
            </a:extLst>
          </p:cNvPr>
          <p:cNvSpPr txBox="1"/>
          <p:nvPr/>
        </p:nvSpPr>
        <p:spPr>
          <a:xfrm>
            <a:off x="8445530" y="3817714"/>
            <a:ext cx="313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采购提交报价后，这个价格什么时候锁定？如果</a:t>
            </a:r>
            <a:r>
              <a:rPr lang="en-US" altLang="zh-CN" sz="1400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ME</a:t>
            </a:r>
            <a:r>
              <a:rPr lang="zh-CN" altLang="en-US" sz="1400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在采购报价过程中修改了</a:t>
            </a:r>
            <a:r>
              <a:rPr lang="en-US" altLang="zh-CN" sz="1400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BOM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 </a:t>
            </a: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系统需对</a:t>
            </a:r>
            <a:r>
              <a: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ME</a:t>
            </a: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</a:t>
            </a:r>
            <a:r>
              <a: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BOM</a:t>
            </a:r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的更改高亮，采购则需要对变动的料确认变动后的价格。</a:t>
            </a:r>
            <a:endParaRPr lang="en-US" altLang="zh-CN" sz="1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 系统需要明确：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报价状态 </a:t>
            </a:r>
            <a:r>
              <a:rPr lang="en-US" altLang="zh-CN" sz="1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ENUM(draft, submitted, locked, expired, superseded)</a:t>
            </a:r>
            <a:endParaRPr lang="zh-CN" altLang="en-US" sz="1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6866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941C1-AAD6-8B01-F293-59134196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张着嘴  AI 生成的内容可能不正确。">
            <a:extLst>
              <a:ext uri="{FF2B5EF4-FFF2-40B4-BE49-F238E27FC236}">
                <a16:creationId xmlns:a16="http://schemas.microsoft.com/office/drawing/2014/main" id="{81152E5B-4567-2156-499F-4B29F45BF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93" y="643467"/>
            <a:ext cx="9894214" cy="55710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449D26E-32C5-08C7-38C1-3DAB758DAE7E}"/>
              </a:ext>
            </a:extLst>
          </p:cNvPr>
          <p:cNvSpPr txBox="1"/>
          <p:nvPr/>
        </p:nvSpPr>
        <p:spPr>
          <a:xfrm>
            <a:off x="2089404" y="2554090"/>
            <a:ext cx="774039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dirty="0">
                <a:solidFill>
                  <a:schemeClr val="bg1"/>
                </a:solidFill>
              </a:rPr>
              <a:t>BOM </a:t>
            </a:r>
            <a:r>
              <a:rPr lang="zh-CN" altLang="en-US" sz="4000" b="1" dirty="0">
                <a:solidFill>
                  <a:schemeClr val="bg1"/>
                </a:solidFill>
              </a:rPr>
              <a:t>多币种统一方案 </a:t>
            </a:r>
            <a:r>
              <a:rPr lang="en-US" altLang="zh-CN" sz="4000" b="1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智能化设计</a:t>
            </a:r>
            <a:endParaRPr lang="en-US" altLang="zh-CN" sz="1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3886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7B5CAE4-41AD-4F70-9425-61D3F6BD98D5}"/>
              </a:ext>
            </a:extLst>
          </p:cNvPr>
          <p:cNvGraphicFramePr>
            <a:graphicFrameLocks noGrp="1"/>
          </p:cNvGraphicFramePr>
          <p:nvPr/>
        </p:nvGraphicFramePr>
        <p:xfrm>
          <a:off x="952237" y="1250338"/>
          <a:ext cx="10337976" cy="4353518"/>
        </p:xfrm>
        <a:graphic>
          <a:graphicData uri="http://schemas.openxmlformats.org/drawingml/2006/table">
            <a:tbl>
              <a:tblPr firstRow="1" bandRow="1"/>
              <a:tblGrid>
                <a:gridCol w="4300426">
                  <a:extLst>
                    <a:ext uri="{9D8B030D-6E8A-4147-A177-3AD203B41FA5}">
                      <a16:colId xmlns:a16="http://schemas.microsoft.com/office/drawing/2014/main" val="3392487664"/>
                    </a:ext>
                  </a:extLst>
                </a:gridCol>
                <a:gridCol w="6037550">
                  <a:extLst>
                    <a:ext uri="{9D8B030D-6E8A-4147-A177-3AD203B41FA5}">
                      <a16:colId xmlns:a16="http://schemas.microsoft.com/office/drawing/2014/main" val="3304832043"/>
                    </a:ext>
                  </a:extLst>
                </a:gridCol>
              </a:tblGrid>
              <a:tr h="523120"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400" b="0" i="0" u="none" strike="noStrike">
                          <a:effectLst/>
                          <a:latin typeface="quote-cjk-patch"/>
                        </a:rPr>
                        <a:t>原则</a:t>
                      </a:r>
                      <a:endParaRPr lang="zh-CN" alt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763" marR="13640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000" b="0" i="0" u="none" strike="noStrike">
                          <a:effectLst/>
                          <a:latin typeface="quote-cjk-patch"/>
                        </a:rPr>
                        <a:t>说明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403" marR="13640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888410"/>
                  </a:ext>
                </a:extLst>
              </a:tr>
              <a:tr h="812773"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400" b="1" i="0" u="none" strike="noStrike">
                          <a:effectLst/>
                          <a:latin typeface="quote-cjk-patch"/>
                        </a:rPr>
                        <a:t>源币种保留</a:t>
                      </a:r>
                      <a:endParaRPr lang="zh-CN" alt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763" marR="13640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000" b="0" i="0" u="none" strike="noStrike">
                          <a:effectLst/>
                          <a:latin typeface="quote-cjk-patch"/>
                        </a:rPr>
                        <a:t>每个报价行保留其原始币种及原始单价，不做物理覆盖。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403" marR="12276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28267"/>
                  </a:ext>
                </a:extLst>
              </a:tr>
              <a:tr h="1102426"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400" b="1" i="0" u="none" strike="noStrike">
                          <a:effectLst/>
                          <a:latin typeface="quote-cjk-patch"/>
                        </a:rPr>
                        <a:t>汇率多源</a:t>
                      </a:r>
                      <a:endParaRPr lang="zh-CN" alt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763" marR="13640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000" b="0" i="0" u="none" strike="noStrike" dirty="0">
                          <a:effectLst/>
                          <a:latin typeface="quote-cjk-patch"/>
                        </a:rPr>
                        <a:t>系统支持</a:t>
                      </a:r>
                      <a:r>
                        <a:rPr lang="zh-CN" altLang="en-US" sz="2000" b="1" i="0" u="none" strike="noStrike" dirty="0">
                          <a:effectLst/>
                          <a:latin typeface="quote-cjk-patch"/>
                        </a:rPr>
                        <a:t>固定汇率</a:t>
                      </a:r>
                      <a:r>
                        <a:rPr lang="zh-CN" altLang="en-US" sz="2000" b="0" i="0" u="none" strike="noStrike" dirty="0">
                          <a:effectLst/>
                          <a:latin typeface="quote-cjk-patch"/>
                        </a:rPr>
                        <a:t>（项目级或公司级）和</a:t>
                      </a:r>
                      <a:r>
                        <a:rPr lang="zh-CN" altLang="en-US" sz="2000" b="1" i="0" u="none" strike="noStrike" dirty="0">
                          <a:effectLst/>
                          <a:latin typeface="quote-cjk-patch"/>
                        </a:rPr>
                        <a:t>实时汇率</a:t>
                      </a:r>
                      <a:r>
                        <a:rPr lang="zh-CN" altLang="en-US" sz="2000" b="0" i="0" u="none" strike="noStrike" dirty="0">
                          <a:effectLst/>
                          <a:latin typeface="quote-cjk-patch"/>
                        </a:rPr>
                        <a:t>（对接外部接口）两种来源，并可配置优先级。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403" marR="12276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892388"/>
                  </a:ext>
                </a:extLst>
              </a:tr>
              <a:tr h="1102426"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400" b="1" i="0" u="none" strike="noStrike">
                          <a:effectLst/>
                          <a:latin typeface="quote-cjk-patch"/>
                        </a:rPr>
                        <a:t>输出统一</a:t>
                      </a:r>
                      <a:endParaRPr lang="zh-CN" alt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763" marR="13640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000" b="0" i="0" u="none" strike="noStrike">
                          <a:effectLst/>
                          <a:latin typeface="quote-cjk-patch"/>
                        </a:rPr>
                        <a:t>用户查看 </a:t>
                      </a:r>
                      <a:r>
                        <a:rPr lang="en-US" sz="2000" b="0" i="0" u="none" strike="noStrike">
                          <a:effectLst/>
                          <a:latin typeface="quote-cjk-patch"/>
                        </a:rPr>
                        <a:t>CAS </a:t>
                      </a:r>
                      <a:r>
                        <a:rPr lang="zh-CN" altLang="en-US" sz="2000" b="0" i="0" u="none" strike="noStrike">
                          <a:effectLst/>
                          <a:latin typeface="quote-cjk-patch"/>
                        </a:rPr>
                        <a:t>或成本汇总时，可选择目标币种（</a:t>
                      </a:r>
                      <a:r>
                        <a:rPr lang="en-US" sz="2000" b="0" i="0" u="none" strike="noStrike">
                          <a:effectLst/>
                          <a:latin typeface="quote-cjk-patch"/>
                        </a:rPr>
                        <a:t>CNY / USD / </a:t>
                      </a:r>
                      <a:r>
                        <a:rPr lang="zh-CN" altLang="en-US" sz="2000" b="0" i="0" u="none" strike="noStrike">
                          <a:effectLst/>
                          <a:latin typeface="quote-cjk-patch"/>
                        </a:rPr>
                        <a:t>其他），系统按选定汇率规则实时换算并展示。</a:t>
                      </a:r>
                      <a:endParaRPr lang="zh-CN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403" marR="12276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28932"/>
                  </a:ext>
                </a:extLst>
              </a:tr>
              <a:tr h="812773"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400" b="1" i="0" u="none" strike="noStrike">
                          <a:effectLst/>
                          <a:latin typeface="quote-cjk-patch"/>
                        </a:rPr>
                        <a:t>风险可控</a:t>
                      </a:r>
                      <a:endParaRPr lang="zh-CN" alt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763" marR="13640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000" b="0" i="0" u="none" strike="noStrike" dirty="0">
                          <a:effectLst/>
                          <a:latin typeface="quote-cjk-patch"/>
                        </a:rPr>
                        <a:t>实时汇率场景下，提供汇率锁定、预警及模拟功能，避免亏损。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6403" marR="122763" marT="85253" marB="85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96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09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CE514-3DA7-26E6-99E0-B024E95E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381EB0B-1310-F7C1-2A04-E6379BD78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41108"/>
              </p:ext>
            </p:extLst>
          </p:nvPr>
        </p:nvGraphicFramePr>
        <p:xfrm>
          <a:off x="643467" y="1358878"/>
          <a:ext cx="10905067" cy="511285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4378164">
                  <a:extLst>
                    <a:ext uri="{9D8B030D-6E8A-4147-A177-3AD203B41FA5}">
                      <a16:colId xmlns:a16="http://schemas.microsoft.com/office/drawing/2014/main" val="2626529310"/>
                    </a:ext>
                  </a:extLst>
                </a:gridCol>
                <a:gridCol w="2143980">
                  <a:extLst>
                    <a:ext uri="{9D8B030D-6E8A-4147-A177-3AD203B41FA5}">
                      <a16:colId xmlns:a16="http://schemas.microsoft.com/office/drawing/2014/main" val="2600979135"/>
                    </a:ext>
                  </a:extLst>
                </a:gridCol>
                <a:gridCol w="4382923">
                  <a:extLst>
                    <a:ext uri="{9D8B030D-6E8A-4147-A177-3AD203B41FA5}">
                      <a16:colId xmlns:a16="http://schemas.microsoft.com/office/drawing/2014/main" val="2689624297"/>
                    </a:ext>
                  </a:extLst>
                </a:gridCol>
              </a:tblGrid>
              <a:tr h="383326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字段</a:t>
                      </a:r>
                    </a:p>
                  </a:txBody>
                  <a:tcPr marL="128195" marR="52332" marT="98611" marB="9861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 dirty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类型</a:t>
                      </a:r>
                    </a:p>
                  </a:txBody>
                  <a:tcPr marL="128195" marR="52332" marT="98611" marB="986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说明</a:t>
                      </a:r>
                    </a:p>
                  </a:txBody>
                  <a:tcPr marL="128195" marR="52332" marT="98611" marB="986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134444"/>
                  </a:ext>
                </a:extLst>
              </a:tr>
              <a:tr h="38332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project_id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int</a:t>
                      </a: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关联项目</a:t>
                      </a:r>
                      <a:r>
                        <a:rPr lang="en-US" altLang="zh-CN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/</a:t>
                      </a:r>
                      <a:r>
                        <a:rPr lang="zh-CN" alt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案子</a:t>
                      </a: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15211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base_currency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varchar</a:t>
                      </a: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项目基准币种（如 </a:t>
                      </a:r>
                      <a:r>
                        <a:rPr lang="en-US" altLang="zh-CN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USD </a:t>
                      </a:r>
                      <a:r>
                        <a:rPr lang="zh-CN" alt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或 </a:t>
                      </a:r>
                      <a:r>
                        <a:rPr lang="en-US" altLang="zh-CN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CNY</a:t>
                      </a:r>
                      <a:r>
                        <a:rPr lang="zh-CN" alt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），用于内部成本汇总中间层</a:t>
                      </a: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22834"/>
                  </a:ext>
                </a:extLst>
              </a:tr>
              <a:tr h="56205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rate_type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enum</a:t>
                      </a: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FIXED</a:t>
                      </a: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（</a:t>
                      </a: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固定汇率）、</a:t>
                      </a: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REAL_TIME</a:t>
                      </a: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（</a:t>
                      </a: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实时汇率可手动调整）、</a:t>
                      </a: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HYBRID</a:t>
                      </a: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（</a:t>
                      </a: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部分固定</a:t>
                      </a:r>
                      <a:r>
                        <a:rPr lang="en-US" altLang="zh-CN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+</a:t>
                      </a: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部分实时（可手动调整）</a:t>
                      </a: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07741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fixed_rate_usd_to_cny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decimal</a:t>
                      </a: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若为固定汇率，如特斯拉相关项目约定汇率（如 </a:t>
                      </a:r>
                      <a:r>
                        <a:rPr lang="en-US" altLang="zh-CN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6.35</a:t>
                      </a: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，非特斯拉相关项目</a:t>
                      </a:r>
                      <a:r>
                        <a:rPr lang="en-US" altLang="zh-CN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6.4</a:t>
                      </a: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）</a:t>
                      </a: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42666"/>
                  </a:ext>
                </a:extLst>
              </a:tr>
              <a:tr h="38332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real_time_source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varchar</a:t>
                      </a: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实时</a:t>
                      </a: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21852"/>
                  </a:ext>
                </a:extLst>
              </a:tr>
              <a:tr h="38287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update_frequency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enum</a:t>
                      </a: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ON_DEMAND</a:t>
                      </a: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、</a:t>
                      </a: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DAILY</a:t>
                      </a: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、</a:t>
                      </a: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HOURLY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71078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rate_lock_date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date</a:t>
                      </a: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若需要锁定汇率，记录锁定的基准日期（之后一直使用该日汇率）</a:t>
                      </a: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426643"/>
                  </a:ext>
                </a:extLst>
              </a:tr>
              <a:tr h="54156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5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rate_lock_enabled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500" b="0" cap="none" spc="0" err="1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boolean</a:t>
                      </a:r>
                      <a:endParaRPr lang="en-US" sz="15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28195" marR="52332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5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是否启用汇率锁定（防止实时波动影响已批准成本）</a:t>
                      </a:r>
                    </a:p>
                  </a:txBody>
                  <a:tcPr marL="128195" marR="47098" marT="98611" marB="9861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7470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41BE44D-BF7F-DB51-00C1-965709640A43}"/>
              </a:ext>
            </a:extLst>
          </p:cNvPr>
          <p:cNvSpPr txBox="1"/>
          <p:nvPr/>
        </p:nvSpPr>
        <p:spPr>
          <a:xfrm>
            <a:off x="643467" y="816369"/>
            <a:ext cx="1835467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项目级汇率配置表（</a:t>
            </a:r>
            <a:r>
              <a:rPr lang="en-US" altLang="zh-CN" b="1" dirty="0" err="1">
                <a:solidFill>
                  <a:srgbClr val="0F1115"/>
                </a:solidFill>
                <a:effectLst/>
                <a:latin typeface="Menlo"/>
              </a:rPr>
              <a:t>project_exchange_rates</a:t>
            </a:r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26051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22F8A-6D6F-8652-E844-F06D2905B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7936917-9A5C-B6BC-E06D-041C282312AA}"/>
              </a:ext>
            </a:extLst>
          </p:cNvPr>
          <p:cNvSpPr txBox="1"/>
          <p:nvPr/>
        </p:nvSpPr>
        <p:spPr>
          <a:xfrm>
            <a:off x="1155556" y="637762"/>
            <a:ext cx="2912201" cy="55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zh-CN" altLang="en-US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报价行币种字段（扩展现有 </a:t>
            </a:r>
            <a:r>
              <a:rPr lang="en-US" altLang="zh-CN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bom_items </a:t>
            </a:r>
            <a:r>
              <a:rPr lang="zh-CN" altLang="en-US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或 </a:t>
            </a:r>
            <a:r>
              <a:rPr lang="en-US" altLang="zh-CN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quotes </a:t>
            </a:r>
            <a:r>
              <a:rPr lang="zh-CN" altLang="en-US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表）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F970C94-BE08-4E0E-3720-8E1F84EA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017" y="4754779"/>
            <a:ext cx="5600333" cy="14597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4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</a:t>
            </a:r>
            <a:r>
              <a:rPr kumimoji="0" lang="zh-CN" altLang="en-US" sz="24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：不直接覆盖 </a:t>
            </a:r>
            <a:r>
              <a:rPr kumimoji="0" lang="en-US" altLang="zh-CN" sz="24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unit_price</a:t>
            </a:r>
            <a:r>
              <a:rPr kumimoji="0" lang="zh-CN" altLang="en-US" sz="24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，保留原始值，避免汇率变动后丢失源数据</a:t>
            </a:r>
            <a:endParaRPr kumimoji="0" lang="en-US" altLang="zh-CN" sz="2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B05540-8587-8A8B-552E-7AF3DEA98555}"/>
              </a:ext>
            </a:extLst>
          </p:cNvPr>
          <p:cNvGraphicFramePr>
            <a:graphicFrameLocks noGrp="1"/>
          </p:cNvGraphicFramePr>
          <p:nvPr/>
        </p:nvGraphicFramePr>
        <p:xfrm>
          <a:off x="5439973" y="936629"/>
          <a:ext cx="5605382" cy="3183029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2258833">
                  <a:extLst>
                    <a:ext uri="{9D8B030D-6E8A-4147-A177-3AD203B41FA5}">
                      <a16:colId xmlns:a16="http://schemas.microsoft.com/office/drawing/2014/main" val="642743707"/>
                    </a:ext>
                  </a:extLst>
                </a:gridCol>
                <a:gridCol w="996744">
                  <a:extLst>
                    <a:ext uri="{9D8B030D-6E8A-4147-A177-3AD203B41FA5}">
                      <a16:colId xmlns:a16="http://schemas.microsoft.com/office/drawing/2014/main" val="1272923748"/>
                    </a:ext>
                  </a:extLst>
                </a:gridCol>
                <a:gridCol w="2349805">
                  <a:extLst>
                    <a:ext uri="{9D8B030D-6E8A-4147-A177-3AD203B41FA5}">
                      <a16:colId xmlns:a16="http://schemas.microsoft.com/office/drawing/2014/main" val="2570485951"/>
                    </a:ext>
                  </a:extLst>
                </a:gridCol>
              </a:tblGrid>
              <a:tr h="453629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1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字段</a:t>
                      </a:r>
                    </a:p>
                  </a:txBody>
                  <a:tcPr marL="115577" marR="128418" marT="119489" marB="8026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1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类型</a:t>
                      </a:r>
                    </a:p>
                  </a:txBody>
                  <a:tcPr marL="128418" marR="128418" marT="119489" marB="8026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21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说明</a:t>
                      </a:r>
                    </a:p>
                  </a:txBody>
                  <a:tcPr marL="128418" marR="128418" marT="119489" marB="8026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09646"/>
                  </a:ext>
                </a:extLst>
              </a:tr>
              <a:tr h="63093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currency_code</a:t>
                      </a:r>
                      <a:endParaRPr lang="en-US" sz="16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15577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varchar</a:t>
                      </a:r>
                    </a:p>
                  </a:txBody>
                  <a:tcPr marL="128418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该报价的原始币种（</a:t>
                      </a: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CNY, USD, EUR, JPY </a:t>
                      </a:r>
                      <a:r>
                        <a:rPr lang="zh-CN" alt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等）</a:t>
                      </a:r>
                    </a:p>
                  </a:txBody>
                  <a:tcPr marL="128418" marR="115577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82022"/>
                  </a:ext>
                </a:extLst>
              </a:tr>
              <a:tr h="43337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original_unit_price</a:t>
                      </a:r>
                      <a:endParaRPr lang="en-US" sz="16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15577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decimal</a:t>
                      </a:r>
                    </a:p>
                  </a:txBody>
                  <a:tcPr marL="128418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原始币种下的单价</a:t>
                      </a:r>
                    </a:p>
                  </a:txBody>
                  <a:tcPr marL="128418" marR="115577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55358"/>
                  </a:ext>
                </a:extLst>
              </a:tr>
              <a:tr h="632304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exchange_rate_applied</a:t>
                      </a:r>
                      <a:endParaRPr lang="en-US" sz="16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15577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decimal</a:t>
                      </a:r>
                    </a:p>
                  </a:txBody>
                  <a:tcPr marL="128418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换算时使用的汇率（可实时计算或存储快照）</a:t>
                      </a:r>
                    </a:p>
                  </a:txBody>
                  <a:tcPr marL="128418" marR="115577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6136"/>
                  </a:ext>
                </a:extLst>
              </a:tr>
              <a:tr h="83133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Menlo"/>
                        </a:rPr>
                        <a:t>converted_unit_price</a:t>
                      </a:r>
                      <a:endParaRPr lang="en-US" sz="16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15577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decimal</a:t>
                      </a:r>
                    </a:p>
                  </a:txBody>
                  <a:tcPr marL="128418" marR="128418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6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按当前目标币种换算后的单价（可选物化字段，也可实时计算）</a:t>
                      </a:r>
                    </a:p>
                  </a:txBody>
                  <a:tcPr marL="128418" marR="115577" marT="119489" marB="802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0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544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966D0-9EFC-B797-B53D-923DC15E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2A5E964-9B82-D830-E5A0-AFCB2A5D620D}"/>
              </a:ext>
            </a:extLst>
          </p:cNvPr>
          <p:cNvSpPr txBox="1"/>
          <p:nvPr/>
        </p:nvSpPr>
        <p:spPr>
          <a:xfrm>
            <a:off x="1155556" y="637762"/>
            <a:ext cx="2912201" cy="5576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汇率来源优先级（可配置）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03B194C-4E68-E91C-4C50-EEB5838F5D00}"/>
              </a:ext>
            </a:extLst>
          </p:cNvPr>
          <p:cNvGraphicFramePr>
            <a:graphicFrameLocks noGrp="1"/>
          </p:cNvGraphicFramePr>
          <p:nvPr/>
        </p:nvGraphicFramePr>
        <p:xfrm>
          <a:off x="5439973" y="676271"/>
          <a:ext cx="5605381" cy="356729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432933">
                  <a:extLst>
                    <a:ext uri="{9D8B030D-6E8A-4147-A177-3AD203B41FA5}">
                      <a16:colId xmlns:a16="http://schemas.microsoft.com/office/drawing/2014/main" val="1505532526"/>
                    </a:ext>
                  </a:extLst>
                </a:gridCol>
                <a:gridCol w="2086224">
                  <a:extLst>
                    <a:ext uri="{9D8B030D-6E8A-4147-A177-3AD203B41FA5}">
                      <a16:colId xmlns:a16="http://schemas.microsoft.com/office/drawing/2014/main" val="632479447"/>
                    </a:ext>
                  </a:extLst>
                </a:gridCol>
                <a:gridCol w="2086224">
                  <a:extLst>
                    <a:ext uri="{9D8B030D-6E8A-4147-A177-3AD203B41FA5}">
                      <a16:colId xmlns:a16="http://schemas.microsoft.com/office/drawing/2014/main" val="4011716627"/>
                    </a:ext>
                  </a:extLst>
                </a:gridCol>
              </a:tblGrid>
              <a:tr h="484377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优先级</a:t>
                      </a:r>
                    </a:p>
                  </a:txBody>
                  <a:tcPr marL="155798" marR="133161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场景</a:t>
                      </a:r>
                    </a:p>
                  </a:txBody>
                  <a:tcPr marL="155798" marR="133161" marT="119845" marB="11984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说明</a:t>
                      </a:r>
                    </a:p>
                  </a:txBody>
                  <a:tcPr marL="155798" marR="133161" marT="119845" marB="11984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15714"/>
                  </a:ext>
                </a:extLst>
              </a:tr>
              <a:tr h="93118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1</a:t>
                      </a:r>
                    </a:p>
                  </a:txBody>
                  <a:tcPr marL="155798" marR="133161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物料级指定汇率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55798" marR="133161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某颗料有特殊汇率要求（极少见），可在物料行单独指定。</a:t>
                      </a:r>
                    </a:p>
                  </a:txBody>
                  <a:tcPr marL="155798" marR="119845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90689"/>
                  </a:ext>
                </a:extLst>
              </a:tr>
              <a:tr h="1155555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2</a:t>
                      </a:r>
                    </a:p>
                  </a:txBody>
                  <a:tcPr marL="155798" marR="133161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项目级固定汇率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55798" marR="133161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出口项目约定固定汇率（如特斯拉 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6.35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，非特斯拉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6.4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），所有币种按此换算。</a:t>
                      </a:r>
                    </a:p>
                  </a:txBody>
                  <a:tcPr marL="155798" marR="119845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57841"/>
                  </a:ext>
                </a:extLst>
              </a:tr>
              <a:tr h="93118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3</a:t>
                      </a:r>
                    </a:p>
                  </a:txBody>
                  <a:tcPr marL="155798" marR="133161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项目级实时汇率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155798" marR="133161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销售希望按实时汇率，则系统调用外部接口获取最新汇率。</a:t>
                      </a:r>
                    </a:p>
                  </a:txBody>
                  <a:tcPr marL="155798" marR="119845" marT="119845" marB="11984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195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049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1E62-5509-DB1C-3219-DF389FF89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85C4257-71E3-5FD9-3D5F-AB5BC89C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zh-CN" altLang="en-US" sz="26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若项目使用实时汇率，系统需处理以下问题：</a:t>
            </a:r>
            <a:endParaRPr kumimoji="0" lang="en-US" altLang="zh-CN" sz="2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endParaRPr kumimoji="0" lang="en-US" altLang="zh-CN" sz="26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93ADC78-F108-0496-D6AB-5F754807F655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1053759"/>
          <a:ext cx="7188200" cy="49589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80812">
                  <a:extLst>
                    <a:ext uri="{9D8B030D-6E8A-4147-A177-3AD203B41FA5}">
                      <a16:colId xmlns:a16="http://schemas.microsoft.com/office/drawing/2014/main" val="1270323275"/>
                    </a:ext>
                  </a:extLst>
                </a:gridCol>
                <a:gridCol w="3607388">
                  <a:extLst>
                    <a:ext uri="{9D8B030D-6E8A-4147-A177-3AD203B41FA5}">
                      <a16:colId xmlns:a16="http://schemas.microsoft.com/office/drawing/2014/main" val="3659260173"/>
                    </a:ext>
                  </a:extLst>
                </a:gridCol>
              </a:tblGrid>
              <a:tr h="542625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问题</a:t>
                      </a:r>
                    </a:p>
                  </a:txBody>
                  <a:tcPr marL="0" marR="61169" marT="24468" marB="18350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解决方案</a:t>
                      </a:r>
                    </a:p>
                  </a:txBody>
                  <a:tcPr marL="0" marR="61169" marT="24468" marB="183508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314847"/>
                  </a:ext>
                </a:extLst>
              </a:tr>
              <a:tr h="150910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汇率波动导致成本频繁变化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0" marR="61169" marT="24468" marB="1835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在成本汇总视图默认显示“按当前实时汇率”，但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批准 </a:t>
                      </a:r>
                      <a:r>
                        <a:rPr lang="en-US" altLang="zh-CN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CAS 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时允许“锁定汇率”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：用户选择某一日汇率快照，后续所有计算均使用该快照，不再更新。</a:t>
                      </a:r>
                    </a:p>
                  </a:txBody>
                  <a:tcPr marL="0" marR="61169" marT="24468" marB="1835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474899"/>
                  </a:ext>
                </a:extLst>
              </a:tr>
              <a:tr h="150910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采购报价与销售结算时间差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0" marR="61169" marT="24468" marB="1835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提供“汇率风险模拟”：在项目配置中，允许设置一个</a:t>
                      </a: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缓冲百分比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（如 </a:t>
                      </a:r>
                      <a:r>
                        <a:rPr lang="en-US" altLang="zh-CN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±2%</a:t>
                      </a:r>
                      <a:r>
                        <a:rPr lang="zh-CN" altLang="en-US" sz="1300" b="0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），当实时汇率波动超出该范围时，系统发出预警，提醒销售重新核算利润。</a:t>
                      </a:r>
                    </a:p>
                  </a:txBody>
                  <a:tcPr marL="0" marR="61169" marT="24468" marB="1835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81783"/>
                  </a:ext>
                </a:extLst>
              </a:tr>
              <a:tr h="1186264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1" cap="none" spc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多币种混合报价，实时汇率源不统一</a:t>
                      </a:r>
                      <a:endParaRPr lang="zh-CN" altLang="en-US" sz="1300" b="0" cap="none" spc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0" marR="61169" marT="24468" marB="1835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系统内部统一使用一种中间基准币种，进行三角换算。例如 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CNY→USD→EUR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，确保所有币种可互转。例如：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6.35 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→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1 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→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6.35/7 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特斯拉，非特斯拉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6.4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→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1 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→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6.4/7, THB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→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CNY 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是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4.5 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→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1. 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所有内部汇率可由 </a:t>
                      </a:r>
                      <a:r>
                        <a:rPr lang="en-US" altLang="zh-CN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cost team</a:t>
                      </a:r>
                      <a:r>
                        <a:rPr lang="zh-CN" altLang="en-US" sz="1300" b="0" cap="none" spc="0" dirty="0">
                          <a:solidFill>
                            <a:schemeClr val="tx1"/>
                          </a:solidFill>
                          <a:effectLst/>
                          <a:latin typeface="quote-cjk-patch"/>
                        </a:rPr>
                        <a:t>手动修改发布。</a:t>
                      </a:r>
                      <a:endParaRPr lang="en-US" altLang="zh-CN" sz="1300" b="0" cap="none" spc="0" dirty="0">
                        <a:solidFill>
                          <a:schemeClr val="tx1"/>
                        </a:solidFill>
                        <a:effectLst/>
                        <a:latin typeface="quote-cjk-patch"/>
                      </a:endParaRPr>
                    </a:p>
                  </a:txBody>
                  <a:tcPr marL="0" marR="61169" marT="24468" marB="1835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87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12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440265" y="320000"/>
            <a:ext cx="11006667" cy="6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1A2B4A"/>
                </a:solidFill>
                <a:latin typeface="Arial" pitchFamily="34" charset="0"/>
              </a:rPr>
              <a:t>系统架构约束与数据隔离规则</a:t>
            </a:r>
          </a:p>
          <a:p>
            <a:r>
              <a:rPr lang="en-US" altLang="zh-CN" sz="1400" dirty="0">
                <a:solidFill>
                  <a:srgbClr val="5B6A82"/>
                </a:solidFill>
                <a:latin typeface="Arial" pitchFamily="34" charset="0"/>
              </a:rPr>
              <a:t>Data Isolation Constraints — project_channel Field Design</a:t>
            </a:r>
          </a:p>
        </p:txBody>
      </p:sp>
      <p:sp>
        <p:nvSpPr>
          <p:cNvPr id="3" name="LeftCol"/>
          <p:cNvSpPr txBox="1"/>
          <p:nvPr/>
        </p:nvSpPr>
        <p:spPr>
          <a:xfrm>
            <a:off x="440265" y="1080000"/>
            <a:ext cx="3600000" cy="4200000"/>
          </a:xfrm>
          <a:prstGeom prst="rect">
            <a:avLst/>
          </a:prstGeom>
          <a:solidFill>
            <a:srgbClr val="EBF0F8"/>
          </a:solidFill>
          <a:ln>
            <a:solidFill>
              <a:srgbClr val="1A2B4A"/>
            </a:solidFill>
          </a:ln>
        </p:spPr>
        <p:txBody>
          <a:bodyPr wrap="square" lIns="120000" tIns="100000" rIns="120000">
            <a:spAutoFit/>
          </a:bodyPr>
          <a:lstStyle/>
          <a:p>
            <a:r>
              <a:rPr lang="en-US" altLang="zh-CN" sz="1400" b="1" dirty="0">
                <a:solidFill>
                  <a:srgbClr val="1A2B4A"/>
                </a:solidFill>
                <a:latin typeface="Arial" pitchFamily="34" charset="0"/>
              </a:rPr>
              <a:t>project_channel 字段定义</a:t>
            </a:r>
          </a:p>
          <a:p>
            <a:endParaRPr lang="en-US" sz="1100" dirty="0"/>
          </a:p>
          <a:p>
            <a:r>
              <a:rPr lang="en-US" altLang="zh-CN" sz="1200" b="1" dirty="0">
                <a:solidFill>
                  <a:srgbClr val="1A2B4A"/>
                </a:solidFill>
                <a:latin typeface="Arial" pitchFamily="34" charset="0"/>
              </a:rPr>
              <a:t>tesla_standard</a:t>
            </a:r>
          </a:p>
          <a:p>
            <a:pPr marL="114300" indent="-114300"/>
            <a:r>
              <a:rPr lang="zh-CN" altLang="en-US" sz="1100" dirty="0">
                <a:solidFill>
                  <a:srgbClr val="333333"/>
                </a:solidFill>
                <a:latin typeface="Arial" pitchFamily="34" charset="0"/>
              </a:rPr>
              <a:t>Tesla 常规项目（含 concept）</a:t>
            </a:r>
          </a:p>
          <a:p>
            <a:pPr marL="114300" indent="-114300"/>
            <a:r>
              <a:rPr lang="en-US" altLang="zh-CN" sz="1100" dirty="0">
                <a:solidFill>
                  <a:srgbClr val="333333"/>
                </a:solidFill>
                <a:latin typeface="Arial" pitchFamily="34" charset="0"/>
              </a:rPr>
              <a:t>Internal Currency: 6.35</a:t>
            </a:r>
          </a:p>
          <a:p>
            <a:endParaRPr lang="en-US" sz="1100" dirty="0"/>
          </a:p>
          <a:p>
            <a:r>
              <a:rPr lang="en-US" altLang="zh-CN" sz="1200" b="1" dirty="0">
                <a:solidFill>
                  <a:srgbClr val="8B0000"/>
                </a:solidFill>
                <a:latin typeface="Arial" pitchFamily="34" charset="0"/>
              </a:rPr>
              <a:t>tesla_confidential</a:t>
            </a:r>
          </a:p>
          <a:p>
            <a:pPr marL="114300" indent="-114300"/>
            <a:r>
              <a:rPr lang="zh-CN" altLang="en-US" sz="1100" dirty="0">
                <a:solidFill>
                  <a:srgbClr val="333333"/>
                </a:solidFill>
                <a:latin typeface="Arial" pitchFamily="34" charset="0"/>
              </a:rPr>
              <a:t>Tesla 保密项目，独立模块</a:t>
            </a:r>
          </a:p>
          <a:p>
            <a:pPr marL="114300" indent="-114300"/>
            <a:r>
              <a:rPr lang="en-US" altLang="zh-CN" sz="1100" dirty="0">
                <a:solidFill>
                  <a:srgbClr val="333333"/>
                </a:solidFill>
                <a:latin typeface="Arial" pitchFamily="34" charset="0"/>
              </a:rPr>
              <a:t>Internal Currency: 6.35</a:t>
            </a:r>
          </a:p>
          <a:p>
            <a:endParaRPr lang="en-US" sz="1100" dirty="0"/>
          </a:p>
          <a:p>
            <a:r>
              <a:rPr lang="en-US" altLang="zh-CN" sz="1200" b="1" dirty="0">
                <a:solidFill>
                  <a:srgbClr val="1A2B4A"/>
                </a:solidFill>
                <a:latin typeface="Arial" pitchFamily="34" charset="0"/>
              </a:rPr>
              <a:t>non_tesla</a:t>
            </a:r>
          </a:p>
          <a:p>
            <a:pPr marL="114300" indent="-114300"/>
            <a:r>
              <a:rPr lang="zh-CN" altLang="en-US" sz="1100" dirty="0">
                <a:solidFill>
                  <a:srgbClr val="333333"/>
                </a:solidFill>
                <a:latin typeface="Arial" pitchFamily="34" charset="0"/>
              </a:rPr>
              <a:t>所有非 Tesla 客户项目</a:t>
            </a:r>
          </a:p>
          <a:p>
            <a:pPr marL="114300" indent="-114300"/>
            <a:r>
              <a:rPr lang="en-US" altLang="zh-CN" sz="1100" dirty="0">
                <a:solidFill>
                  <a:srgbClr val="333333"/>
                </a:solidFill>
                <a:latin typeface="Arial" pitchFamily="34" charset="0"/>
              </a:rPr>
              <a:t>Internal Currency: 6.4</a:t>
            </a:r>
          </a:p>
        </p:txBody>
      </p:sp>
      <p:sp>
        <p:nvSpPr>
          <p:cNvPr id="4" name="MidCol"/>
          <p:cNvSpPr txBox="1"/>
          <p:nvPr/>
        </p:nvSpPr>
        <p:spPr>
          <a:xfrm>
            <a:off x="4240265" y="1080000"/>
            <a:ext cx="3600000" cy="4200000"/>
          </a:xfrm>
          <a:prstGeom prst="rect">
            <a:avLst/>
          </a:prstGeom>
          <a:solidFill>
            <a:srgbClr val="FFF8E8"/>
          </a:solidFill>
          <a:ln>
            <a:solidFill>
              <a:srgbClr val="D4A017"/>
            </a:solidFill>
          </a:ln>
        </p:spPr>
        <p:txBody>
          <a:bodyPr wrap="square" lIns="120000" tIns="100000" rIns="120000">
            <a:spAutoFit/>
          </a:bodyPr>
          <a:lstStyle/>
          <a:p>
            <a:r>
              <a:rPr lang="zh-CN" altLang="en-US" sz="1400" b="1" dirty="0">
                <a:solidFill>
                  <a:srgbClr val="8B6000"/>
                </a:solidFill>
                <a:latin typeface="Arial" pitchFamily="34" charset="0"/>
              </a:rPr>
              <a:t>数据隔离要求</a:t>
            </a:r>
          </a:p>
          <a:p>
            <a:endParaRPr lang="en-US" sz="1100" dirty="0"/>
          </a:p>
          <a:p>
            <a:r>
              <a:rPr lang="zh-CN" altLang="en-US" sz="1200" b="1" dirty="0">
                <a:solidFill>
                  <a:srgbClr val="333333"/>
                </a:solidFill>
                <a:latin typeface="Arial" pitchFamily="34" charset="0"/>
              </a:rPr>
              <a:t>数据库层隔离</a:t>
            </a:r>
          </a:p>
          <a:p>
            <a:pPr marL="114300" indent="-114300"/>
            <a:r>
              <a:rPr lang="zh-CN" altLang="en-US" sz="1100" dirty="0">
                <a:solidFill>
                  <a:srgbClr val="444444"/>
                </a:solidFill>
                <a:latin typeface="Arial" pitchFamily="34" charset="0"/>
              </a:rPr>
              <a:t>tesla_confidential 必须独立 schema 或独立实例</a:t>
            </a:r>
          </a:p>
          <a:p>
            <a:pPr marL="114300" indent="-114300"/>
            <a:r>
              <a:rPr lang="zh-CN" altLang="en-US" sz="1100" dirty="0">
                <a:solidFill>
                  <a:srgbClr val="444444"/>
                </a:solidFill>
                <a:latin typeface="Arial" pitchFamily="34" charset="0"/>
              </a:rPr>
              <a:t>不同 channel 的表不得跨库 JOIN 查询</a:t>
            </a:r>
          </a:p>
          <a:p>
            <a:endParaRPr lang="en-US" sz="1100" dirty="0"/>
          </a:p>
          <a:p>
            <a:r>
              <a:rPr lang="zh-CN" altLang="en-US" sz="1200" b="1" dirty="0">
                <a:solidFill>
                  <a:srgbClr val="333333"/>
                </a:solidFill>
                <a:latin typeface="Arial" pitchFamily="34" charset="0"/>
              </a:rPr>
              <a:t>前后端隔离</a:t>
            </a:r>
          </a:p>
          <a:p>
            <a:pPr marL="114300" indent="-114300"/>
            <a:r>
              <a:rPr lang="zh-CN" altLang="en-US" sz="1100" dirty="0">
                <a:solidFill>
                  <a:srgbClr val="444444"/>
                </a:solidFill>
                <a:latin typeface="Arial" pitchFamily="34" charset="0"/>
              </a:rPr>
              <a:t>API 路由层按 channel 做 Row-Level Security 校验</a:t>
            </a:r>
          </a:p>
          <a:p>
            <a:pPr marL="114300" indent="-114300"/>
            <a:r>
              <a:rPr lang="zh-CN" altLang="en-US" sz="1100" dirty="0">
                <a:solidFill>
                  <a:srgbClr val="444444"/>
                </a:solidFill>
                <a:latin typeface="Arial" pitchFamily="34" charset="0"/>
              </a:rPr>
              <a:t>前端用户只能看到自己有权限 channel 的项目</a:t>
            </a:r>
          </a:p>
          <a:p>
            <a:endParaRPr lang="en-US" sz="1100" dirty="0"/>
          </a:p>
          <a:p>
            <a:r>
              <a:rPr lang="zh-CN" altLang="en-US" sz="1200" b="1" dirty="0">
                <a:solidFill>
                  <a:srgbClr val="333333"/>
                </a:solidFill>
                <a:latin typeface="Arial" pitchFamily="34" charset="0"/>
              </a:rPr>
              <a:t>功能共用，数据不共用</a:t>
            </a:r>
          </a:p>
          <a:p>
            <a:pPr marL="114300" indent="-114300"/>
            <a:r>
              <a:rPr lang="zh-CN" altLang="en-US" sz="1100" dirty="0">
                <a:solidFill>
                  <a:srgbClr val="444444"/>
                </a:solidFill>
                <a:latin typeface="Arial" pitchFamily="34" charset="0"/>
              </a:rPr>
              <a:t>三个 channel 共用同一套业务逻辑和模板</a:t>
            </a:r>
          </a:p>
          <a:p>
            <a:pPr marL="114300" indent="-114300"/>
            <a:r>
              <a:rPr lang="zh-CN" altLang="en-US" sz="1100" dirty="0">
                <a:solidFill>
                  <a:srgbClr val="444444"/>
                </a:solidFill>
                <a:latin typeface="Arial" pitchFamily="34" charset="0"/>
              </a:rPr>
              <a:t>Rate 表、计算引擎、AI 解析模块均可复用</a:t>
            </a:r>
          </a:p>
        </p:txBody>
      </p:sp>
      <p:sp>
        <p:nvSpPr>
          <p:cNvPr id="5" name="RightCol"/>
          <p:cNvSpPr txBox="1"/>
          <p:nvPr/>
        </p:nvSpPr>
        <p:spPr>
          <a:xfrm>
            <a:off x="8040265" y="1080000"/>
            <a:ext cx="3400000" cy="4200000"/>
          </a:xfrm>
          <a:prstGeom prst="rect">
            <a:avLst/>
          </a:prstGeom>
          <a:solidFill>
            <a:srgbClr val="F0FDF4"/>
          </a:solidFill>
          <a:ln>
            <a:solidFill>
              <a:srgbClr val="1A6B3A"/>
            </a:solidFill>
          </a:ln>
        </p:spPr>
        <p:txBody>
          <a:bodyPr wrap="square" lIns="120000" tIns="100000" rIns="120000">
            <a:spAutoFit/>
          </a:bodyPr>
          <a:lstStyle/>
          <a:p>
            <a:r>
              <a:rPr lang="zh-CN" altLang="en-US" sz="1400" b="1" dirty="0">
                <a:solidFill>
                  <a:srgbClr val="1A6B3A"/>
                </a:solidFill>
                <a:latin typeface="Arial" pitchFamily="34" charset="0"/>
              </a:rPr>
              <a:t>开发实施要点</a:t>
            </a:r>
          </a:p>
          <a:p>
            <a:endParaRPr lang="en-US" sz="1100" dirty="0"/>
          </a:p>
          <a:p>
            <a:r>
              <a:rPr lang="zh-CN" altLang="en-US" sz="1200" b="1" dirty="0">
                <a:solidFill>
                  <a:srgbClr val="333333"/>
                </a:solidFill>
                <a:latin typeface="Arial" pitchFamily="34" charset="0"/>
              </a:rPr>
              <a:t>必须字段</a:t>
            </a:r>
          </a:p>
          <a:p>
            <a:pPr marL="114300" indent="-114300"/>
            <a:r>
              <a:rPr lang="en-US" altLang="zh-CN" sz="1100" dirty="0">
                <a:solidFill>
                  <a:srgbClr val="444444"/>
                </a:solidFill>
                <a:latin typeface="Courier New" pitchFamily="49" charset="0"/>
              </a:rPr>
              <a:t>projects.project_channel ENUM</a:t>
            </a:r>
          </a:p>
          <a:p>
            <a:pPr marL="114300" indent="-114300"/>
            <a:r>
              <a:rPr lang="en-US" altLang="zh-CN" sz="1100" dirty="0">
                <a:solidFill>
                  <a:srgbClr val="444444"/>
                </a:solidFill>
                <a:latin typeface="Courier New" pitchFamily="49" charset="0"/>
              </a:rPr>
              <a:t>所有子表通过 project_id 关联，查询时必须带 channel 过滤</a:t>
            </a:r>
          </a:p>
          <a:p>
            <a:endParaRPr lang="en-US" sz="1100" dirty="0"/>
          </a:p>
          <a:p>
            <a:r>
              <a:rPr lang="zh-CN" altLang="en-US" sz="1200" b="1" dirty="0">
                <a:solidFill>
                  <a:srgbClr val="333333"/>
                </a:solidFill>
                <a:latin typeface="Arial" pitchFamily="34" charset="0"/>
              </a:rPr>
              <a:t>币种配置</a:t>
            </a:r>
          </a:p>
          <a:p>
            <a:pPr marL="114300" indent="-114300"/>
            <a:r>
              <a:rPr lang="en-US" altLang="zh-CN" sz="1100" dirty="0">
                <a:solidFill>
                  <a:srgbClr val="444444"/>
                </a:solidFill>
                <a:latin typeface="Arial" pitchFamily="34" charset="0"/>
              </a:rPr>
              <a:t>tesla_standard / tesla_confidential: 6.35</a:t>
            </a:r>
          </a:p>
          <a:p>
            <a:pPr marL="114300" indent="-114300"/>
            <a:r>
              <a:rPr lang="en-US" altLang="zh-CN" sz="1100" dirty="0">
                <a:solidFill>
                  <a:srgbClr val="444444"/>
                </a:solidFill>
                <a:latin typeface="Arial" pitchFamily="34" charset="0"/>
              </a:rPr>
              <a:t>non_tesla: 6.4</a:t>
            </a:r>
          </a:p>
          <a:p>
            <a:pPr marL="114300" indent="-114300"/>
            <a:r>
              <a:rPr lang="zh-CN" altLang="en-US" sz="1100" dirty="0">
                <a:solidFill>
                  <a:srgbClr val="444444"/>
                </a:solidFill>
                <a:latin typeface="Arial" pitchFamily="34" charset="0"/>
              </a:rPr>
              <a:t>汇率配置全局可改，不得硬编码</a:t>
            </a:r>
          </a:p>
          <a:p>
            <a:endParaRPr lang="en-US" sz="1100" dirty="0"/>
          </a:p>
          <a:p>
            <a:r>
              <a:rPr lang="zh-CN" altLang="en-US" sz="1200" b="1" dirty="0">
                <a:solidFill>
                  <a:srgbClr val="8B0000"/>
                </a:solidFill>
                <a:latin typeface="Arial" pitchFamily="34" charset="0"/>
              </a:rPr>
              <a:t>❗ 限制</a:t>
            </a:r>
          </a:p>
          <a:p>
            <a:pPr marL="114300" indent="-114300"/>
            <a:r>
              <a:rPr lang="zh-CN" altLang="en-US" sz="1100" dirty="0">
                <a:solidFill>
                  <a:srgbClr val="8B0000"/>
                </a:solidFill>
                <a:latin typeface="Arial" pitchFamily="34" charset="0"/>
              </a:rPr>
              <a:t>tesla_confidential 的数据绝对不得出现在其他 channel 的任何界面或报表</a:t>
            </a:r>
          </a:p>
          <a:p>
            <a:pPr marL="114300" indent="-114300"/>
            <a:r>
              <a:rPr lang="zh-CN" altLang="en-US" sz="1100" dirty="0">
                <a:solidFill>
                  <a:srgbClr val="8B0000"/>
                </a:solidFill>
                <a:latin typeface="Arial" pitchFamily="34" charset="0"/>
              </a:rPr>
              <a:t>所有跨 channel 的访问尝试必须记录审计日志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5049EB-7B48-FF6F-A847-710EF278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209544"/>
            <a:ext cx="7325240" cy="342900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5E04F64-77A1-B878-7331-43DD6693B102}"/>
              </a:ext>
            </a:extLst>
          </p:cNvPr>
          <p:cNvGraphicFramePr>
            <a:graphicFrameLocks noGrp="1"/>
          </p:cNvGraphicFramePr>
          <p:nvPr/>
        </p:nvGraphicFramePr>
        <p:xfrm>
          <a:off x="316992" y="106553"/>
          <a:ext cx="11304109" cy="3485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017">
                  <a:extLst>
                    <a:ext uri="{9D8B030D-6E8A-4147-A177-3AD203B41FA5}">
                      <a16:colId xmlns:a16="http://schemas.microsoft.com/office/drawing/2014/main" val="2321154786"/>
                    </a:ext>
                  </a:extLst>
                </a:gridCol>
                <a:gridCol w="795290">
                  <a:extLst>
                    <a:ext uri="{9D8B030D-6E8A-4147-A177-3AD203B41FA5}">
                      <a16:colId xmlns:a16="http://schemas.microsoft.com/office/drawing/2014/main" val="1068745390"/>
                    </a:ext>
                  </a:extLst>
                </a:gridCol>
                <a:gridCol w="795290">
                  <a:extLst>
                    <a:ext uri="{9D8B030D-6E8A-4147-A177-3AD203B41FA5}">
                      <a16:colId xmlns:a16="http://schemas.microsoft.com/office/drawing/2014/main" val="1068031476"/>
                    </a:ext>
                  </a:extLst>
                </a:gridCol>
                <a:gridCol w="520391">
                  <a:extLst>
                    <a:ext uri="{9D8B030D-6E8A-4147-A177-3AD203B41FA5}">
                      <a16:colId xmlns:a16="http://schemas.microsoft.com/office/drawing/2014/main" val="3546611124"/>
                    </a:ext>
                  </a:extLst>
                </a:gridCol>
                <a:gridCol w="727052">
                  <a:extLst>
                    <a:ext uri="{9D8B030D-6E8A-4147-A177-3AD203B41FA5}">
                      <a16:colId xmlns:a16="http://schemas.microsoft.com/office/drawing/2014/main" val="2018856305"/>
                    </a:ext>
                  </a:extLst>
                </a:gridCol>
                <a:gridCol w="261370">
                  <a:extLst>
                    <a:ext uri="{9D8B030D-6E8A-4147-A177-3AD203B41FA5}">
                      <a16:colId xmlns:a16="http://schemas.microsoft.com/office/drawing/2014/main" val="4145442762"/>
                    </a:ext>
                  </a:extLst>
                </a:gridCol>
                <a:gridCol w="883316">
                  <a:extLst>
                    <a:ext uri="{9D8B030D-6E8A-4147-A177-3AD203B41FA5}">
                      <a16:colId xmlns:a16="http://schemas.microsoft.com/office/drawing/2014/main" val="1758669149"/>
                    </a:ext>
                  </a:extLst>
                </a:gridCol>
                <a:gridCol w="417589">
                  <a:extLst>
                    <a:ext uri="{9D8B030D-6E8A-4147-A177-3AD203B41FA5}">
                      <a16:colId xmlns:a16="http://schemas.microsoft.com/office/drawing/2014/main" val="1619693901"/>
                    </a:ext>
                  </a:extLst>
                </a:gridCol>
                <a:gridCol w="457393">
                  <a:extLst>
                    <a:ext uri="{9D8B030D-6E8A-4147-A177-3AD203B41FA5}">
                      <a16:colId xmlns:a16="http://schemas.microsoft.com/office/drawing/2014/main" val="3606176749"/>
                    </a:ext>
                  </a:extLst>
                </a:gridCol>
                <a:gridCol w="356413">
                  <a:extLst>
                    <a:ext uri="{9D8B030D-6E8A-4147-A177-3AD203B41FA5}">
                      <a16:colId xmlns:a16="http://schemas.microsoft.com/office/drawing/2014/main" val="2707673422"/>
                    </a:ext>
                  </a:extLst>
                </a:gridCol>
                <a:gridCol w="356413">
                  <a:extLst>
                    <a:ext uri="{9D8B030D-6E8A-4147-A177-3AD203B41FA5}">
                      <a16:colId xmlns:a16="http://schemas.microsoft.com/office/drawing/2014/main" val="2591366512"/>
                    </a:ext>
                  </a:extLst>
                </a:gridCol>
                <a:gridCol w="356413">
                  <a:extLst>
                    <a:ext uri="{9D8B030D-6E8A-4147-A177-3AD203B41FA5}">
                      <a16:colId xmlns:a16="http://schemas.microsoft.com/office/drawing/2014/main" val="1471007311"/>
                    </a:ext>
                  </a:extLst>
                </a:gridCol>
                <a:gridCol w="433634">
                  <a:extLst>
                    <a:ext uri="{9D8B030D-6E8A-4147-A177-3AD203B41FA5}">
                      <a16:colId xmlns:a16="http://schemas.microsoft.com/office/drawing/2014/main" val="3323207018"/>
                    </a:ext>
                  </a:extLst>
                </a:gridCol>
                <a:gridCol w="433634">
                  <a:extLst>
                    <a:ext uri="{9D8B030D-6E8A-4147-A177-3AD203B41FA5}">
                      <a16:colId xmlns:a16="http://schemas.microsoft.com/office/drawing/2014/main" val="1066815265"/>
                    </a:ext>
                  </a:extLst>
                </a:gridCol>
                <a:gridCol w="588080">
                  <a:extLst>
                    <a:ext uri="{9D8B030D-6E8A-4147-A177-3AD203B41FA5}">
                      <a16:colId xmlns:a16="http://schemas.microsoft.com/office/drawing/2014/main" val="2099859957"/>
                    </a:ext>
                  </a:extLst>
                </a:gridCol>
                <a:gridCol w="683937">
                  <a:extLst>
                    <a:ext uri="{9D8B030D-6E8A-4147-A177-3AD203B41FA5}">
                      <a16:colId xmlns:a16="http://schemas.microsoft.com/office/drawing/2014/main" val="2023046980"/>
                    </a:ext>
                  </a:extLst>
                </a:gridCol>
                <a:gridCol w="524956">
                  <a:extLst>
                    <a:ext uri="{9D8B030D-6E8A-4147-A177-3AD203B41FA5}">
                      <a16:colId xmlns:a16="http://schemas.microsoft.com/office/drawing/2014/main" val="3768327845"/>
                    </a:ext>
                  </a:extLst>
                </a:gridCol>
                <a:gridCol w="276028">
                  <a:extLst>
                    <a:ext uri="{9D8B030D-6E8A-4147-A177-3AD203B41FA5}">
                      <a16:colId xmlns:a16="http://schemas.microsoft.com/office/drawing/2014/main" val="50131702"/>
                    </a:ext>
                  </a:extLst>
                </a:gridCol>
                <a:gridCol w="605094">
                  <a:extLst>
                    <a:ext uri="{9D8B030D-6E8A-4147-A177-3AD203B41FA5}">
                      <a16:colId xmlns:a16="http://schemas.microsoft.com/office/drawing/2014/main" val="2239386727"/>
                    </a:ext>
                  </a:extLst>
                </a:gridCol>
                <a:gridCol w="417355">
                  <a:extLst>
                    <a:ext uri="{9D8B030D-6E8A-4147-A177-3AD203B41FA5}">
                      <a16:colId xmlns:a16="http://schemas.microsoft.com/office/drawing/2014/main" val="3387652531"/>
                    </a:ext>
                  </a:extLst>
                </a:gridCol>
                <a:gridCol w="540556">
                  <a:extLst>
                    <a:ext uri="{9D8B030D-6E8A-4147-A177-3AD203B41FA5}">
                      <a16:colId xmlns:a16="http://schemas.microsoft.com/office/drawing/2014/main" val="1913999225"/>
                    </a:ext>
                  </a:extLst>
                </a:gridCol>
                <a:gridCol w="308888">
                  <a:extLst>
                    <a:ext uri="{9D8B030D-6E8A-4147-A177-3AD203B41FA5}">
                      <a16:colId xmlns:a16="http://schemas.microsoft.com/office/drawing/2014/main" val="4270182713"/>
                    </a:ext>
                  </a:extLst>
                </a:gridCol>
              </a:tblGrid>
              <a:tr h="1941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600" u="none" strike="noStrike">
                          <a:effectLst/>
                        </a:rPr>
                        <a:t>　</a:t>
                      </a:r>
                      <a:endParaRPr lang="zh-CN" altLang="en-US" sz="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8894535"/>
                  </a:ext>
                </a:extLst>
              </a:tr>
              <a:tr h="546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Build up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Part No.(initial No)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Csutomer</a:t>
                      </a: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PN</a:t>
                      </a:r>
                      <a:r>
                        <a:rPr lang="zh-CN" alt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（项目未立项时，用</a:t>
                      </a:r>
                      <a:r>
                        <a:rPr lang="en-US" altLang="zh-CN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partNo</a:t>
                      </a:r>
                      <a:r>
                        <a:rPr lang="en-US" altLang="zh-CN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zh-CN" alt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定位价格）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Raw Materials &amp; Purchased Components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material specifications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*AVL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suppliers 1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supplier 2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客户指定</a:t>
                      </a:r>
                      <a:endParaRPr lang="zh-CN" alt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Original currency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Unit Price(original currency)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Logistic price(original currency</a:t>
                      </a:r>
                      <a:r>
                        <a:rPr lang="zh-CN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DAP</a:t>
                      </a:r>
                      <a:r>
                        <a:rPr lang="zh-CN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unit</a:t>
                      </a:r>
                      <a:r>
                        <a:rPr lang="zh-CN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price(original</a:t>
                      </a:r>
                      <a:r>
                        <a:rPr lang="zh-CN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currency)</a:t>
                      </a:r>
                      <a:endParaRPr lang="zh-CN" alt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Total price</a:t>
                      </a:r>
                      <a:r>
                        <a:rPr lang="zh-CN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（币种可选）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如有两个供应商的情况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备注</a:t>
                      </a:r>
                      <a:endParaRPr lang="zh-CN" alt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COO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effectLst/>
                        </a:rPr>
                        <a:t>MOQ</a:t>
                      </a:r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LT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44055"/>
                  </a:ext>
                </a:extLst>
              </a:tr>
              <a:tr h="4916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M018-01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90562299-00-B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Braket ASSY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Black PC,  Material: Covestro Makrolon 2805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0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-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-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下层汇总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7370897"/>
                  </a:ext>
                </a:extLst>
              </a:tr>
              <a:tr h="385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M018-01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-02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9056109-00-A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Connector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TAVL(Tesla control）/customer control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Molex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☑️ 锁定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1.2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0.12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1.32</a:t>
                      </a: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=1.32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1.32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Molex Allocation 50%, 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3041240"/>
                  </a:ext>
                </a:extLst>
              </a:tr>
              <a:tr h="385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TAVL(Tesla control）/customer control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TE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dirty="0">
                          <a:effectLst/>
                        </a:rPr>
                        <a:t>☑️ 锁定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PCS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0.135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1.17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=1.17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1.17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 TE Allocation 50%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7092889"/>
                  </a:ext>
                </a:extLst>
              </a:tr>
              <a:tr h="2184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M018-01-03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9075930-00-A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ICR PCB, FR-4, 45*50*1.6mm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 dirty="0">
                          <a:effectLst/>
                        </a:rPr>
                        <a:t>TAVL(Tesla control)/customer control</a:t>
                      </a: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Dynamic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☑️ 锁定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pcs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2.5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0.25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2.75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=2.5</a:t>
                      </a:r>
                      <a:r>
                        <a:rPr lang="zh-CN" altLang="en-US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846108"/>
                  </a:ext>
                </a:extLst>
              </a:tr>
              <a:tr h="3276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dirty="0">
                          <a:effectLst/>
                        </a:rPr>
                        <a:t>PA-SO-37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Solder Paste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Indium10.8 HF Sn96.5Ag3.0Cu0.5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AAVL（SAA control)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>
                          <a:effectLst/>
                        </a:rPr>
                        <a:t>0.2</a:t>
                      </a:r>
                      <a:endParaRPr lang="en-US" altLang="zh-CN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g</a:t>
                      </a:r>
                      <a:endParaRPr 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USD</a:t>
                      </a:r>
                    </a:p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2.1</a:t>
                      </a: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r>
                        <a:rPr lang="en-US" altLang="zh-CN" sz="900" u="none" strike="noStrike" dirty="0">
                          <a:effectLst/>
                        </a:rPr>
                        <a:t>-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u="none" strike="noStrike" dirty="0">
                          <a:effectLst/>
                        </a:rPr>
                        <a:t>2.1</a:t>
                      </a: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=2.1*0.2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采购报价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339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558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4AC36-673F-8C47-A5C1-F4008223C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506F72F-3F55-B475-3745-E9B275469CCB}"/>
              </a:ext>
            </a:extLst>
          </p:cNvPr>
          <p:cNvSpPr txBox="1"/>
          <p:nvPr/>
        </p:nvSpPr>
        <p:spPr>
          <a:xfrm>
            <a:off x="386334" y="263219"/>
            <a:ext cx="1190320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altLang="zh-CN" sz="24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3. </a:t>
            </a:r>
            <a:r>
              <a:rPr lang="zh-CN" altLang="zh-CN" sz="24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核心业务概念定义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zh-CN" sz="16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在开始系统设计前，工程师须理解以下核心业务概念，所有数据模型和计算逻辑均基于这些定义。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1E661F-159E-4602-C6FB-3ECCC30A3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78442"/>
              </p:ext>
            </p:extLst>
          </p:nvPr>
        </p:nvGraphicFramePr>
        <p:xfrm>
          <a:off x="304800" y="2065718"/>
          <a:ext cx="10969752" cy="292690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681496">
                  <a:extLst>
                    <a:ext uri="{9D8B030D-6E8A-4147-A177-3AD203B41FA5}">
                      <a16:colId xmlns:a16="http://schemas.microsoft.com/office/drawing/2014/main" val="72256791"/>
                    </a:ext>
                  </a:extLst>
                </a:gridCol>
                <a:gridCol w="4631672">
                  <a:extLst>
                    <a:ext uri="{9D8B030D-6E8A-4147-A177-3AD203B41FA5}">
                      <a16:colId xmlns:a16="http://schemas.microsoft.com/office/drawing/2014/main" val="1874797021"/>
                    </a:ext>
                  </a:extLst>
                </a:gridCol>
                <a:gridCol w="3656584">
                  <a:extLst>
                    <a:ext uri="{9D8B030D-6E8A-4147-A177-3AD203B41FA5}">
                      <a16:colId xmlns:a16="http://schemas.microsoft.com/office/drawing/2014/main" val="3544331226"/>
                    </a:ext>
                  </a:extLst>
                </a:gridCol>
              </a:tblGrid>
              <a:tr h="4324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概念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定义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 dirty="0">
                          <a:effectLst/>
                        </a:rPr>
                        <a:t>举例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747718"/>
                  </a:ext>
                </a:extLst>
              </a:tr>
              <a:tr h="6487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Product</a:t>
                      </a:r>
                      <a:r>
                        <a:rPr lang="zh-CN" sz="1400" dirty="0">
                          <a:effectLst/>
                        </a:rPr>
                        <a:t>（产品</a:t>
                      </a:r>
                      <a:r>
                        <a:rPr lang="en-US" altLang="zh-CN" sz="1400" dirty="0">
                          <a:effectLst/>
                        </a:rPr>
                        <a:t>/</a:t>
                      </a:r>
                      <a:r>
                        <a:rPr lang="zh-CN" altLang="en-US" sz="1400" dirty="0">
                          <a:effectLst/>
                        </a:rPr>
                        <a:t>成品</a:t>
                      </a:r>
                      <a:r>
                        <a:rPr lang="zh-CN" sz="1400" dirty="0">
                          <a:effectLst/>
                        </a:rPr>
                        <a:t>）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effectLst/>
                        </a:rPr>
                        <a:t>客户</a:t>
                      </a:r>
                      <a:r>
                        <a:rPr lang="en-US" sz="1400">
                          <a:effectLst/>
                        </a:rPr>
                        <a:t>RFQ</a:t>
                      </a:r>
                      <a:r>
                        <a:rPr lang="zh-CN" sz="1400">
                          <a:effectLst/>
                        </a:rPr>
                        <a:t>对应的整体产品，是最顶层单位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effectLst/>
                        </a:rPr>
                        <a:t>某型号车载控制器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77820164"/>
                  </a:ext>
                </a:extLst>
              </a:tr>
              <a:tr h="6487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Shipment Unit</a:t>
                      </a:r>
                      <a:r>
                        <a:rPr lang="zh-CN" sz="1400">
                          <a:effectLst/>
                        </a:rPr>
                        <a:t>（出货单元）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一个</a:t>
                      </a:r>
                      <a:r>
                        <a:rPr lang="en-US" sz="1400" dirty="0">
                          <a:effectLst/>
                        </a:rPr>
                        <a:t>Product</a:t>
                      </a:r>
                      <a:r>
                        <a:rPr lang="zh-CN" sz="1400" dirty="0">
                          <a:effectLst/>
                        </a:rPr>
                        <a:t>中独立出货、独立报价的单元，对应一份</a:t>
                      </a:r>
                      <a:r>
                        <a:rPr lang="en-US" sz="1400" dirty="0">
                          <a:effectLst/>
                        </a:rPr>
                        <a:t>CAS</a:t>
                      </a:r>
                      <a:r>
                        <a:rPr lang="zh-CN" sz="1400" dirty="0">
                          <a:effectLst/>
                        </a:rPr>
                        <a:t>或一个</a:t>
                      </a:r>
                      <a:r>
                        <a:rPr lang="en-US" sz="1400" dirty="0">
                          <a:effectLst/>
                        </a:rPr>
                        <a:t>Section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zh-CN" sz="1400" dirty="0">
                          <a:effectLst/>
                        </a:rPr>
                        <a:t>个</a:t>
                      </a:r>
                      <a:r>
                        <a:rPr lang="en-US" sz="1400" dirty="0">
                          <a:effectLst/>
                        </a:rPr>
                        <a:t>PCBA</a:t>
                      </a:r>
                      <a:r>
                        <a:rPr lang="zh-CN" altLang="en-US" sz="1400" dirty="0">
                          <a:effectLst/>
                        </a:rPr>
                        <a:t>一起</a:t>
                      </a:r>
                      <a:r>
                        <a:rPr lang="zh-CN" sz="1400" dirty="0">
                          <a:effectLst/>
                        </a:rPr>
                        <a:t>组装</a:t>
                      </a:r>
                      <a:r>
                        <a:rPr lang="zh-CN" altLang="en-US" sz="1400" dirty="0">
                          <a:effectLst/>
                        </a:rPr>
                        <a:t>出货</a:t>
                      </a:r>
                      <a:r>
                        <a:rPr lang="en-US" sz="1400" dirty="0">
                          <a:effectLst/>
                        </a:rPr>
                        <a:t> / 1</a:t>
                      </a:r>
                      <a:r>
                        <a:rPr lang="zh-CN" sz="1400" dirty="0">
                          <a:effectLst/>
                        </a:rPr>
                        <a:t>个单独</a:t>
                      </a:r>
                      <a:r>
                        <a:rPr lang="en-US" sz="1400" dirty="0">
                          <a:effectLst/>
                        </a:rPr>
                        <a:t>SMT</a:t>
                      </a:r>
                      <a:r>
                        <a:rPr lang="zh-CN" sz="1400" dirty="0">
                          <a:effectLst/>
                        </a:rPr>
                        <a:t>的</a:t>
                      </a:r>
                      <a:r>
                        <a:rPr lang="en-US" sz="1400" dirty="0">
                          <a:effectLst/>
                        </a:rPr>
                        <a:t>PCBA</a:t>
                      </a:r>
                      <a:r>
                        <a:rPr lang="zh-CN" altLang="en-US" sz="1400" dirty="0">
                          <a:effectLst/>
                        </a:rPr>
                        <a:t>包装出货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211873307"/>
                  </a:ext>
                </a:extLst>
              </a:tr>
              <a:tr h="6487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Component</a:t>
                      </a:r>
                      <a:r>
                        <a:rPr lang="zh-CN" sz="1400" dirty="0">
                          <a:effectLst/>
                        </a:rPr>
                        <a:t>（子件）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出货单元的各个零部件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子件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，子件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2….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26424030"/>
                  </a:ext>
                </a:extLst>
              </a:tr>
              <a:tr h="5481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CAS</a:t>
                      </a:r>
                      <a:r>
                        <a:rPr lang="zh-CN" sz="1400">
                          <a:effectLst/>
                        </a:rPr>
                        <a:t>（成本分析报告）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effectLst/>
                        </a:rPr>
                        <a:t>最终输出给销售的成本报告，包含一个或多个</a:t>
                      </a:r>
                      <a:r>
                        <a:rPr lang="en-US" sz="1400">
                          <a:effectLst/>
                        </a:rPr>
                        <a:t>Section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含主</a:t>
                      </a:r>
                      <a:r>
                        <a:rPr lang="en-US" sz="1400" dirty="0">
                          <a:effectLst/>
                        </a:rPr>
                        <a:t>Section</a:t>
                      </a:r>
                      <a:r>
                        <a:rPr lang="zh-CN" sz="1400" dirty="0">
                          <a:effectLst/>
                        </a:rPr>
                        <a:t>和附注</a:t>
                      </a:r>
                      <a:r>
                        <a:rPr lang="en-US" sz="1400" dirty="0">
                          <a:effectLst/>
                        </a:rPr>
                        <a:t>Section</a:t>
                      </a:r>
                      <a:r>
                        <a:rPr lang="zh-CN" sz="1400" dirty="0">
                          <a:effectLst/>
                        </a:rPr>
                        <a:t>的完整报告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9852355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09C95B5-E091-AB91-4DD8-C2BFCD55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34" y="1279631"/>
            <a:ext cx="1463862" cy="70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.1 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产品结构层级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26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BF02-4151-BF20-89C5-CB7B844D8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86B192B-BAA4-C861-581E-9410C7B76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28319"/>
              </p:ext>
            </p:extLst>
          </p:nvPr>
        </p:nvGraphicFramePr>
        <p:xfrm>
          <a:off x="600075" y="914305"/>
          <a:ext cx="10317863" cy="2331789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719644">
                  <a:extLst>
                    <a:ext uri="{9D8B030D-6E8A-4147-A177-3AD203B41FA5}">
                      <a16:colId xmlns:a16="http://schemas.microsoft.com/office/drawing/2014/main" val="367388490"/>
                    </a:ext>
                  </a:extLst>
                </a:gridCol>
                <a:gridCol w="2866073">
                  <a:extLst>
                    <a:ext uri="{9D8B030D-6E8A-4147-A177-3AD203B41FA5}">
                      <a16:colId xmlns:a16="http://schemas.microsoft.com/office/drawing/2014/main" val="2626775516"/>
                    </a:ext>
                  </a:extLst>
                </a:gridCol>
                <a:gridCol w="1490358">
                  <a:extLst>
                    <a:ext uri="{9D8B030D-6E8A-4147-A177-3AD203B41FA5}">
                      <a16:colId xmlns:a16="http://schemas.microsoft.com/office/drawing/2014/main" val="3483812836"/>
                    </a:ext>
                  </a:extLst>
                </a:gridCol>
                <a:gridCol w="1719644">
                  <a:extLst>
                    <a:ext uri="{9D8B030D-6E8A-4147-A177-3AD203B41FA5}">
                      <a16:colId xmlns:a16="http://schemas.microsoft.com/office/drawing/2014/main" val="305714496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1406103040"/>
                    </a:ext>
                  </a:extLst>
                </a:gridCol>
              </a:tblGrid>
              <a:tr h="4572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类型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说明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是否有</a:t>
                      </a:r>
                      <a:r>
                        <a:rPr lang="en-US" sz="1400">
                          <a:effectLst/>
                        </a:rPr>
                        <a:t>SMT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是否参与</a:t>
                      </a:r>
                      <a:r>
                        <a:rPr lang="en-US" sz="1400">
                          <a:effectLst/>
                        </a:rPr>
                        <a:t>TLA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 dirty="0">
                          <a:effectLst/>
                        </a:rPr>
                        <a:t>成本来源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688179"/>
                  </a:ext>
                </a:extLst>
              </a:tr>
              <a:tr h="6858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PCBA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场内生产</a:t>
                      </a:r>
                      <a:r>
                        <a:rPr lang="zh-CN" altLang="en-US" sz="1400" dirty="0">
                          <a:effectLst/>
                        </a:rPr>
                        <a:t>打料到</a:t>
                      </a:r>
                      <a:r>
                        <a:rPr lang="en-US" altLang="zh-CN" sz="1400" dirty="0">
                          <a:effectLst/>
                        </a:rPr>
                        <a:t>PCB</a:t>
                      </a:r>
                      <a:r>
                        <a:rPr lang="zh-CN" sz="1400" dirty="0">
                          <a:effectLst/>
                        </a:rPr>
                        <a:t>，含电子料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是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取决于</a:t>
                      </a:r>
                      <a:r>
                        <a:rPr lang="zh-CN" altLang="en-US" sz="1400" dirty="0">
                          <a:effectLst/>
                        </a:rPr>
                        <a:t>客户需求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工序成本</a:t>
                      </a:r>
                      <a:r>
                        <a:rPr lang="en-US" sz="1400" dirty="0">
                          <a:effectLst/>
                        </a:rPr>
                        <a:t>+</a:t>
                      </a:r>
                      <a:r>
                        <a:rPr lang="zh-CN" sz="1400" dirty="0">
                          <a:effectLst/>
                        </a:rPr>
                        <a:t>物料成本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991693688"/>
                  </a:ext>
                </a:extLst>
              </a:tr>
              <a:tr h="6858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purchased_part / structural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effectLst/>
                        </a:rPr>
                        <a:t>外购结构料，非电子件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>
                          <a:effectLst/>
                        </a:rPr>
                        <a:t>否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>
                          <a:effectLst/>
                        </a:rPr>
                        <a:t>是（参与组装）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Sourcing</a:t>
                      </a:r>
                      <a:r>
                        <a:rPr lang="zh-CN" sz="1400">
                          <a:effectLst/>
                        </a:rPr>
                        <a:t>报价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79053845"/>
                  </a:ext>
                </a:extLst>
              </a:tr>
              <a:tr h="1188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purchased_part / buyresell</a:t>
                      </a:r>
                      <a:endParaRPr lang="zh-CN" sz="18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买进卖出结构料，不参与场内加工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400" dirty="0">
                          <a:effectLst/>
                        </a:rPr>
                        <a:t>否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400" dirty="0">
                          <a:effectLst/>
                        </a:rPr>
                        <a:t>否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Sourcing</a:t>
                      </a:r>
                      <a:r>
                        <a:rPr lang="zh-CN" sz="1400" dirty="0">
                          <a:effectLst/>
                        </a:rPr>
                        <a:t>报价，附注</a:t>
                      </a:r>
                      <a:r>
                        <a:rPr lang="en-US" sz="1400" dirty="0">
                          <a:effectLst/>
                        </a:rPr>
                        <a:t>Section</a:t>
                      </a:r>
                      <a:endParaRPr lang="zh-CN" sz="18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1315418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45E4153-F2F1-8262-C638-631D291F1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49357"/>
            <a:ext cx="1726755" cy="70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>
                <a:solidFill>
                  <a:srgbClr val="2471A3"/>
                </a:solidFill>
                <a:latin typeface="Arial" panose="020B0604020202020204" pitchFamily="34" charset="0"/>
              </a:rPr>
              <a:t>3.2 Component</a:t>
            </a:r>
            <a:r>
              <a:rPr lang="zh-CN" altLang="en-US" sz="1300" b="1">
                <a:solidFill>
                  <a:srgbClr val="2471A3"/>
                </a:solidFill>
                <a:latin typeface="Arial" panose="020B0604020202020204" pitchFamily="34" charset="0"/>
              </a:rPr>
              <a:t>类型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F58E580-CACA-6E79-FFFA-91AEF0DF1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49376"/>
              </p:ext>
            </p:extLst>
          </p:nvPr>
        </p:nvGraphicFramePr>
        <p:xfrm>
          <a:off x="600075" y="4203478"/>
          <a:ext cx="10317863" cy="209978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719644">
                  <a:extLst>
                    <a:ext uri="{9D8B030D-6E8A-4147-A177-3AD203B41FA5}">
                      <a16:colId xmlns:a16="http://schemas.microsoft.com/office/drawing/2014/main" val="2208668931"/>
                    </a:ext>
                  </a:extLst>
                </a:gridCol>
                <a:gridCol w="1719644">
                  <a:extLst>
                    <a:ext uri="{9D8B030D-6E8A-4147-A177-3AD203B41FA5}">
                      <a16:colId xmlns:a16="http://schemas.microsoft.com/office/drawing/2014/main" val="1066091721"/>
                    </a:ext>
                  </a:extLst>
                </a:gridCol>
                <a:gridCol w="2292858">
                  <a:extLst>
                    <a:ext uri="{9D8B030D-6E8A-4147-A177-3AD203B41FA5}">
                      <a16:colId xmlns:a16="http://schemas.microsoft.com/office/drawing/2014/main" val="2142778109"/>
                    </a:ext>
                  </a:extLst>
                </a:gridCol>
                <a:gridCol w="1719644">
                  <a:extLst>
                    <a:ext uri="{9D8B030D-6E8A-4147-A177-3AD203B41FA5}">
                      <a16:colId xmlns:a16="http://schemas.microsoft.com/office/drawing/2014/main" val="3041559747"/>
                    </a:ext>
                  </a:extLst>
                </a:gridCol>
                <a:gridCol w="2866073">
                  <a:extLst>
                    <a:ext uri="{9D8B030D-6E8A-4147-A177-3AD203B41FA5}">
                      <a16:colId xmlns:a16="http://schemas.microsoft.com/office/drawing/2014/main" val="110729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工序</a:t>
                      </a: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级别</a:t>
                      </a: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评估单位</a:t>
                      </a: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包含包装</a:t>
                      </a: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4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SMT</a:t>
                      </a:r>
                      <a:endParaRPr lang="zh-CN" alt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</a:t>
                      </a: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每个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PCBA</a:t>
                      </a: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单独评估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仅当产品无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</a:t>
                      </a: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时含包装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</a:t>
                      </a:r>
                      <a:endParaRPr lang="zh-CN" alt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每个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PCBA</a:t>
                      </a: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的人头和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</a:t>
                      </a: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独立评估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729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 / Assembly</a:t>
                      </a:r>
                      <a:endParaRPr lang="zh-CN" alt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Shipment Unit</a:t>
                      </a: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整个出货单元统一评估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是（含包装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</a:t>
                      </a: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不可对每个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单独计算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，否则重复计算，要注意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组装顺序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96162581"/>
                  </a:ext>
                </a:extLst>
              </a:tr>
              <a:tr h="5656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Packaging</a:t>
                      </a:r>
                      <a:endParaRPr lang="zh-CN" alt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归属上级工序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不单独评估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zh-CN" alt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则含在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的工序中；无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则含在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SMT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的工序中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80754089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AAE640C7-0865-ABA1-800C-7AD47B893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382143"/>
            <a:ext cx="5314275" cy="58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.3 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工序类型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1" i="0" u="none" strike="noStrike" cap="none" normalizeH="0" baseline="0" dirty="0">
                <a:ln>
                  <a:noFill/>
                </a:ln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⚠ 注意：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是出货单元级工序，绝对不能对每个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PCBA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分别计算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，否则造成重复计算</a:t>
            </a:r>
            <a:r>
              <a:rPr kumimoji="0" lang="zh-CN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57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5A4B9-6DF4-7E34-E388-AA0D57117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3BAA009-8E38-025A-5FF0-F32A63062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181"/>
              </p:ext>
            </p:extLst>
          </p:nvPr>
        </p:nvGraphicFramePr>
        <p:xfrm>
          <a:off x="333829" y="1214080"/>
          <a:ext cx="11354964" cy="22809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838741">
                  <a:extLst>
                    <a:ext uri="{9D8B030D-6E8A-4147-A177-3AD203B41FA5}">
                      <a16:colId xmlns:a16="http://schemas.microsoft.com/office/drawing/2014/main" val="3704467178"/>
                    </a:ext>
                  </a:extLst>
                </a:gridCol>
                <a:gridCol w="2129056">
                  <a:extLst>
                    <a:ext uri="{9D8B030D-6E8A-4147-A177-3AD203B41FA5}">
                      <a16:colId xmlns:a16="http://schemas.microsoft.com/office/drawing/2014/main" val="386280271"/>
                    </a:ext>
                  </a:extLst>
                </a:gridCol>
                <a:gridCol w="3906194">
                  <a:extLst>
                    <a:ext uri="{9D8B030D-6E8A-4147-A177-3AD203B41FA5}">
                      <a16:colId xmlns:a16="http://schemas.microsoft.com/office/drawing/2014/main" val="4194342236"/>
                    </a:ext>
                  </a:extLst>
                </a:gridCol>
                <a:gridCol w="2480973">
                  <a:extLst>
                    <a:ext uri="{9D8B030D-6E8A-4147-A177-3AD203B41FA5}">
                      <a16:colId xmlns:a16="http://schemas.microsoft.com/office/drawing/2014/main" val="22115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字段名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effectLst/>
                        </a:rPr>
                        <a:t>类型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说明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必填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41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 err="1">
                          <a:effectLst/>
                        </a:rPr>
                        <a:t>product_id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altLang="zh-CN" sz="1200" dirty="0" err="1">
                          <a:effectLst/>
                        </a:rPr>
                        <a:t>project_id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</a:rPr>
                        <a:t>VARCHAR(50)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产品唯一标识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初期如没有时，可选填，但后续必须返回补充信息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190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 err="1">
                          <a:effectLst/>
                        </a:rPr>
                        <a:t>product_name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project_name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</a:rPr>
                        <a:t>VARCHAR(200)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产品名称</a:t>
                      </a:r>
                      <a:r>
                        <a:rPr lang="en-US" altLang="zh-CN" sz="1200" dirty="0">
                          <a:effectLst/>
                        </a:rPr>
                        <a:t> light house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是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78396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</a:rPr>
                        <a:t>region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</a:rPr>
                        <a:t>VARCHAR(50)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主要生产地区（如：</a:t>
                      </a:r>
                      <a:r>
                        <a:rPr lang="en-US" sz="1200" dirty="0">
                          <a:effectLst/>
                        </a:rPr>
                        <a:t>Mexico / Haiyan</a:t>
                      </a:r>
                      <a:r>
                        <a:rPr lang="zh-CN" sz="1200" dirty="0">
                          <a:effectLst/>
                        </a:rPr>
                        <a:t>）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是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43239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</a:rPr>
                        <a:t>customer_id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</a:rPr>
                        <a:t>VARCHAR(50)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关联客户</a:t>
                      </a:r>
                      <a:r>
                        <a:rPr lang="en-US" altLang="zh-CN" sz="1200" dirty="0">
                          <a:effectLst/>
                        </a:rPr>
                        <a:t> Tesla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是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7112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</a:rPr>
                        <a:t>rfq_id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</a:rPr>
                        <a:t>VARCHAR(50)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关联</a:t>
                      </a:r>
                      <a:r>
                        <a:rPr lang="en-US" sz="1200" dirty="0">
                          <a:effectLst/>
                        </a:rPr>
                        <a:t>RFQ</a:t>
                      </a:r>
                      <a:r>
                        <a:rPr lang="zh-CN" sz="1200" dirty="0">
                          <a:effectLst/>
                        </a:rPr>
                        <a:t>编号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是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50018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</a:rPr>
                        <a:t>created_date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</a:rPr>
                        <a:t>DATETIME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创建时间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是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265412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</a:rPr>
                        <a:t>created_by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</a:rPr>
                        <a:t>VARCHAR(50)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创建人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dirty="0">
                          <a:effectLst/>
                        </a:rPr>
                        <a:t>是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8503925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B9256AF-ECB3-A25A-34C1-1DBF7B6E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29" y="156269"/>
            <a:ext cx="5404043" cy="136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4. </a:t>
            </a:r>
            <a:r>
              <a:rPr lang="zh-CN" altLang="en-US" sz="32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完整数据模型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以下是系统所有核心数据表的字段定义，工程师须严格按照此模型设计数据库结构。</a:t>
            </a:r>
            <a:endParaRPr kumimoji="0" lang="zh-CN" altLang="en-US" sz="1300" b="1" i="0" u="none" strike="noStrike" cap="none" normalizeH="0" baseline="0" dirty="0">
              <a:ln>
                <a:noFill/>
              </a:ln>
              <a:solidFill>
                <a:srgbClr val="2471A3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.1 Product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（产品表）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5CF98F5-92CE-3827-0550-FC03B2683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19059"/>
              </p:ext>
            </p:extLst>
          </p:nvPr>
        </p:nvGraphicFramePr>
        <p:xfrm>
          <a:off x="333830" y="3933131"/>
          <a:ext cx="11354964" cy="197612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3122616">
                  <a:extLst>
                    <a:ext uri="{9D8B030D-6E8A-4147-A177-3AD203B41FA5}">
                      <a16:colId xmlns:a16="http://schemas.microsoft.com/office/drawing/2014/main" val="3164252782"/>
                    </a:ext>
                  </a:extLst>
                </a:gridCol>
                <a:gridCol w="2129055">
                  <a:extLst>
                    <a:ext uri="{9D8B030D-6E8A-4147-A177-3AD203B41FA5}">
                      <a16:colId xmlns:a16="http://schemas.microsoft.com/office/drawing/2014/main" val="2465626769"/>
                    </a:ext>
                  </a:extLst>
                </a:gridCol>
                <a:gridCol w="4683923">
                  <a:extLst>
                    <a:ext uri="{9D8B030D-6E8A-4147-A177-3AD203B41FA5}">
                      <a16:colId xmlns:a16="http://schemas.microsoft.com/office/drawing/2014/main" val="4242326728"/>
                    </a:ext>
                  </a:extLst>
                </a:gridCol>
                <a:gridCol w="1419370">
                  <a:extLst>
                    <a:ext uri="{9D8B030D-6E8A-4147-A177-3AD203B41FA5}">
                      <a16:colId xmlns:a16="http://schemas.microsoft.com/office/drawing/2014/main" val="25920406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字段名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50800" marB="508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类型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50800" marB="508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</a:p>
                  </a:txBody>
                  <a:tcPr marL="76200" marR="76200" marT="50800" marB="508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必填</a:t>
                      </a:r>
                    </a:p>
                  </a:txBody>
                  <a:tcPr marL="76200" marR="76200" marT="50800" marB="508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847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solidFill>
                            <a:srgbClr val="1C28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unit_id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solidFill>
                            <a:srgbClr val="1C28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solidFill>
                            <a:srgbClr val="1C28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出货单元唯一标识</a:t>
                      </a:r>
                      <a:r>
                        <a:rPr lang="en-US" altLang="zh-CN" sz="1000" dirty="0">
                          <a:solidFill>
                            <a:srgbClr val="1C28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</a:t>
                      </a:r>
                      <a:r>
                        <a:rPr lang="zh-CN" altLang="en-US" sz="1000" dirty="0">
                          <a:solidFill>
                            <a:srgbClr val="1C28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例：</a:t>
                      </a:r>
                      <a:r>
                        <a:rPr lang="en-US" altLang="zh-CN" sz="1000" dirty="0">
                          <a:solidFill>
                            <a:srgbClr val="1C28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shipment unit1- M354)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solidFill>
                            <a:srgbClr val="1C283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74969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 err="1">
                          <a:effectLst/>
                        </a:rPr>
                        <a:t>product_id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>
                          <a:effectLst/>
                        </a:rPr>
                        <a:t>VARCHAR(50)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50" dirty="0">
                          <a:effectLst/>
                        </a:rPr>
                        <a:t>关联产品</a:t>
                      </a:r>
                      <a:r>
                        <a:rPr lang="en-US" altLang="zh-CN" sz="1050" dirty="0">
                          <a:effectLst/>
                        </a:rPr>
                        <a:t> </a:t>
                      </a:r>
                      <a:r>
                        <a:rPr lang="zh-CN" altLang="en-US" sz="1050" dirty="0">
                          <a:effectLst/>
                        </a:rPr>
                        <a:t>（</a:t>
                      </a:r>
                      <a:r>
                        <a:rPr lang="en-US" altLang="zh-CN" sz="1050" dirty="0">
                          <a:effectLst/>
                        </a:rPr>
                        <a:t>Tesla product part No.</a:t>
                      </a:r>
                      <a:r>
                        <a:rPr lang="zh-CN" altLang="en-US" sz="105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50" dirty="0">
                          <a:effectLst/>
                        </a:rPr>
                        <a:t>是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68699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 err="1">
                          <a:effectLst/>
                        </a:rPr>
                        <a:t>unit_name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>
                          <a:effectLst/>
                        </a:rPr>
                        <a:t>VARCHAR(200)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50" dirty="0">
                          <a:effectLst/>
                        </a:rPr>
                        <a:t>单元名称</a:t>
                      </a:r>
                      <a:r>
                        <a:rPr lang="zh-CN" altLang="en-US" sz="1050" dirty="0">
                          <a:effectLst/>
                        </a:rPr>
                        <a:t>（</a:t>
                      </a:r>
                      <a:r>
                        <a:rPr lang="en-US" altLang="zh-CN" sz="1050" dirty="0">
                          <a:effectLst/>
                        </a:rPr>
                        <a:t>lighthouse</a:t>
                      </a:r>
                      <a:r>
                        <a:rPr lang="zh-CN" altLang="en-US" sz="105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是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86845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process_route_type</a:t>
                      </a:r>
                      <a:r>
                        <a:rPr lang="en-US" altLang="zh-CN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>
                          <a:effectLst/>
                        </a:rPr>
                        <a:t>INT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SMT01,SMT02,SMT03,SMT04,TLA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50" dirty="0">
                          <a:effectLst/>
                        </a:rPr>
                        <a:t>是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563146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 err="1">
                          <a:effectLst/>
                        </a:rPr>
                        <a:t>is_appendix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50" dirty="0">
                          <a:effectLst/>
                        </a:rPr>
                        <a:t>BOOLEAN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50" dirty="0">
                          <a:effectLst/>
                        </a:rPr>
                        <a:t>是否为附注</a:t>
                      </a:r>
                      <a:r>
                        <a:rPr lang="en-US" sz="1050" dirty="0">
                          <a:effectLst/>
                        </a:rPr>
                        <a:t>Section</a:t>
                      </a:r>
                      <a:r>
                        <a:rPr lang="zh-CN" sz="1050" dirty="0">
                          <a:effectLst/>
                        </a:rPr>
                        <a:t>（买进卖出不组装）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04014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piece_price_target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DECIMAL(10,4)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目标报价，可选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否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574363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version_id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VARCHAR(50)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关联版本</a:t>
                      </a:r>
                      <a:r>
                        <a:rPr lang="zh-CN" altLang="en-US" sz="1000" dirty="0">
                          <a:effectLst/>
                        </a:rPr>
                        <a:t>（</a:t>
                      </a:r>
                      <a:r>
                        <a:rPr lang="en-US" altLang="zh-CN" sz="1000" dirty="0">
                          <a:effectLst/>
                        </a:rPr>
                        <a:t>initial version, quoting version 1/2/3…RC1.MP)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2224040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E999627-51BB-D00D-A640-0BBFB9E0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92" y="3436693"/>
            <a:ext cx="8723668" cy="9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.2 </a:t>
            </a:r>
            <a:r>
              <a:rPr kumimoji="0" lang="en-US" altLang="zh-CN" sz="1300" b="1" i="0" u="none" strike="noStrike" cap="none" normalizeH="0" baseline="0" dirty="0" err="1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Shipment_Unit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1,2,3…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（出货单元表）</a:t>
            </a:r>
            <a:r>
              <a:rPr lang="en-US" altLang="zh-CN" sz="11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If shipment unit &gt;2  </a:t>
            </a:r>
            <a:r>
              <a:rPr lang="zh-CN" altLang="en-US" sz="11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则对应跳转</a:t>
            </a:r>
            <a:r>
              <a:rPr lang="en-US" altLang="zh-CN" sz="11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CAS</a:t>
            </a:r>
            <a:r>
              <a:rPr lang="zh-CN" altLang="en-US" sz="11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分组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300" b="1" i="0" u="none" strike="noStrike" cap="none" normalizeH="0" baseline="0" dirty="0">
              <a:ln>
                <a:noFill/>
              </a:ln>
              <a:solidFill>
                <a:srgbClr val="2471A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48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5255B-D6FA-44AB-3B76-0ED344772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A89ACCC-9E10-424E-1FF1-DA9ADB2D8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61790"/>
              </p:ext>
            </p:extLst>
          </p:nvPr>
        </p:nvGraphicFramePr>
        <p:xfrm>
          <a:off x="615950" y="708438"/>
          <a:ext cx="10399183" cy="214376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859776">
                  <a:extLst>
                    <a:ext uri="{9D8B030D-6E8A-4147-A177-3AD203B41FA5}">
                      <a16:colId xmlns:a16="http://schemas.microsoft.com/office/drawing/2014/main" val="3791029321"/>
                    </a:ext>
                  </a:extLst>
                </a:gridCol>
                <a:gridCol w="1949847">
                  <a:extLst>
                    <a:ext uri="{9D8B030D-6E8A-4147-A177-3AD203B41FA5}">
                      <a16:colId xmlns:a16="http://schemas.microsoft.com/office/drawing/2014/main" val="2071862655"/>
                    </a:ext>
                  </a:extLst>
                </a:gridCol>
                <a:gridCol w="4289662">
                  <a:extLst>
                    <a:ext uri="{9D8B030D-6E8A-4147-A177-3AD203B41FA5}">
                      <a16:colId xmlns:a16="http://schemas.microsoft.com/office/drawing/2014/main" val="4184772334"/>
                    </a:ext>
                  </a:extLst>
                </a:gridCol>
                <a:gridCol w="1299898">
                  <a:extLst>
                    <a:ext uri="{9D8B030D-6E8A-4147-A177-3AD203B41FA5}">
                      <a16:colId xmlns:a16="http://schemas.microsoft.com/office/drawing/2014/main" val="2964051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字段名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类型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必填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740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component_id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子件唯一标识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40786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unit_id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关联出货单元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664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component_name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VARCHAR(200)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子件名称</a:t>
                      </a:r>
                      <a:r>
                        <a:rPr lang="zh-CN" altLang="en-US" sz="1000" dirty="0">
                          <a:effectLst/>
                        </a:rPr>
                        <a:t>（</a:t>
                      </a:r>
                      <a:r>
                        <a:rPr lang="en-US" altLang="zh-CN" sz="1000" dirty="0" err="1">
                          <a:effectLst/>
                        </a:rPr>
                        <a:t>e.g.main</a:t>
                      </a:r>
                      <a:r>
                        <a:rPr lang="en-US" altLang="zh-CN" sz="1000" dirty="0">
                          <a:effectLst/>
                        </a:rPr>
                        <a:t> PCBA, GNSS </a:t>
                      </a:r>
                      <a:r>
                        <a:rPr lang="en-US" altLang="zh-CN" sz="1000" dirty="0" err="1">
                          <a:effectLst/>
                        </a:rPr>
                        <a:t>PCBA,etc</a:t>
                      </a:r>
                      <a:r>
                        <a:rPr lang="en-US" altLang="zh-CN" sz="1000" dirty="0">
                          <a:effectLst/>
                        </a:rPr>
                        <a:t>.)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21716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component_type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ENUM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pcba</a:t>
                      </a:r>
                      <a:r>
                        <a:rPr lang="en-US" sz="1000" dirty="0">
                          <a:effectLst/>
                        </a:rPr>
                        <a:t> / </a:t>
                      </a:r>
                      <a:r>
                        <a:rPr lang="en-US" sz="1000" dirty="0" err="1">
                          <a:effectLst/>
                        </a:rPr>
                        <a:t>purchased_structural</a:t>
                      </a:r>
                      <a:r>
                        <a:rPr lang="en-US" sz="1000" dirty="0">
                          <a:effectLst/>
                        </a:rPr>
                        <a:t> / </a:t>
                      </a:r>
                      <a:r>
                        <a:rPr lang="en-US" sz="1000" dirty="0" err="1">
                          <a:effectLst/>
                        </a:rPr>
                        <a:t>purchased_buyresell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157362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material_cost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DECIMAL(10,4)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物料总成本（含电子料</a:t>
                      </a:r>
                      <a:r>
                        <a:rPr lang="en-US" sz="1000">
                          <a:effectLst/>
                        </a:rPr>
                        <a:t>+</a:t>
                      </a:r>
                      <a:r>
                        <a:rPr lang="zh-CN" sz="1000">
                          <a:effectLst/>
                        </a:rPr>
                        <a:t>结构料</a:t>
                      </a:r>
                      <a:r>
                        <a:rPr lang="en-US" sz="1000">
                          <a:effectLst/>
                        </a:rPr>
                        <a:t>+</a:t>
                      </a:r>
                      <a:r>
                        <a:rPr lang="zh-CN" sz="1000">
                          <a:effectLst/>
                        </a:rPr>
                        <a:t>包装材料）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00787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material_detail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JSON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物料成本明细（电子料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zh-CN" sz="1000" dirty="0">
                          <a:effectLst/>
                        </a:rPr>
                        <a:t>结构料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zh-CN" sz="1000" dirty="0">
                          <a:effectLst/>
                        </a:rPr>
                        <a:t>包装材料各自金额）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否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99649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supplier_id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供应商（</a:t>
                      </a:r>
                      <a:r>
                        <a:rPr lang="zh-CN" altLang="en-US" sz="1000" dirty="0">
                          <a:effectLst/>
                        </a:rPr>
                        <a:t>电子料，结构料</a:t>
                      </a:r>
                      <a:r>
                        <a:rPr lang="zh-CN" sz="1000" dirty="0">
                          <a:effectLst/>
                        </a:rPr>
                        <a:t>外购件适用）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否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55119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purchase_price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DECIMAL(10,4)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外购单价（</a:t>
                      </a:r>
                      <a:r>
                        <a:rPr lang="zh-CN" altLang="en-US" sz="1000" dirty="0">
                          <a:effectLst/>
                        </a:rPr>
                        <a:t>电子料，结构料</a:t>
                      </a:r>
                      <a:r>
                        <a:rPr lang="zh-CN" sz="1000" dirty="0">
                          <a:effectLst/>
                        </a:rPr>
                        <a:t>外购件适用）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否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5953827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389CB6B-2A24-833E-F5AB-F3ED99E5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26" y="176327"/>
            <a:ext cx="2226892" cy="70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.3 Component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（子件表）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E6A219C-65A0-1F02-A06A-087E63898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23877"/>
              </p:ext>
            </p:extLst>
          </p:nvPr>
        </p:nvGraphicFramePr>
        <p:xfrm>
          <a:off x="497078" y="3676746"/>
          <a:ext cx="10518055" cy="2387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892465">
                  <a:extLst>
                    <a:ext uri="{9D8B030D-6E8A-4147-A177-3AD203B41FA5}">
                      <a16:colId xmlns:a16="http://schemas.microsoft.com/office/drawing/2014/main" val="2094651616"/>
                    </a:ext>
                  </a:extLst>
                </a:gridCol>
                <a:gridCol w="1972135">
                  <a:extLst>
                    <a:ext uri="{9D8B030D-6E8A-4147-A177-3AD203B41FA5}">
                      <a16:colId xmlns:a16="http://schemas.microsoft.com/office/drawing/2014/main" val="864361144"/>
                    </a:ext>
                  </a:extLst>
                </a:gridCol>
                <a:gridCol w="4207222">
                  <a:extLst>
                    <a:ext uri="{9D8B030D-6E8A-4147-A177-3AD203B41FA5}">
                      <a16:colId xmlns:a16="http://schemas.microsoft.com/office/drawing/2014/main" val="460232138"/>
                    </a:ext>
                  </a:extLst>
                </a:gridCol>
                <a:gridCol w="1446233">
                  <a:extLst>
                    <a:ext uri="{9D8B030D-6E8A-4147-A177-3AD203B41FA5}">
                      <a16:colId xmlns:a16="http://schemas.microsoft.com/office/drawing/2014/main" val="2559556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字段名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类型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说明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必填</a:t>
                      </a: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25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smt_id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SMT</a:t>
                      </a:r>
                      <a:r>
                        <a:rPr lang="zh-CN" sz="1000" dirty="0">
                          <a:effectLst/>
                        </a:rPr>
                        <a:t>工序唯一标识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083117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component_id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关联子件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79126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smt_headcount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DECIMAL(5,2)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IE</a:t>
                      </a:r>
                      <a:r>
                        <a:rPr lang="zh-CN" sz="1000">
                          <a:effectLst/>
                        </a:rPr>
                        <a:t>评估人头数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55990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smt_ct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DECIMAL(10,4)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IE</a:t>
                      </a:r>
                      <a:r>
                        <a:rPr lang="zh-CN" sz="1000">
                          <a:effectLst/>
                        </a:rPr>
                        <a:t>评估</a:t>
                      </a:r>
                      <a:r>
                        <a:rPr lang="en-US" sz="1000">
                          <a:effectLst/>
                        </a:rPr>
                        <a:t>CT</a:t>
                      </a:r>
                      <a:r>
                        <a:rPr lang="zh-CN" sz="1000">
                          <a:effectLst/>
                        </a:rPr>
                        <a:t>（秒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件），已含包装</a:t>
                      </a:r>
                      <a:r>
                        <a:rPr lang="en-US" sz="1000">
                          <a:effectLst/>
                        </a:rPr>
                        <a:t>CT</a:t>
                      </a:r>
                      <a:r>
                        <a:rPr lang="zh-CN" sz="1000">
                          <a:effectLst/>
                        </a:rPr>
                        <a:t>（如无</a:t>
                      </a:r>
                      <a:r>
                        <a:rPr lang="en-US" sz="1000">
                          <a:effectLst/>
                        </a:rPr>
                        <a:t>TLA</a:t>
                      </a:r>
                      <a:r>
                        <a:rPr lang="zh-CN" sz="1000">
                          <a:effectLst/>
                        </a:rPr>
                        <a:t>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4930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includes_packaging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BOOLEAN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是否已含包装</a:t>
                      </a:r>
                      <a:r>
                        <a:rPr lang="en-US" sz="1000">
                          <a:effectLst/>
                        </a:rPr>
                        <a:t>CT</a:t>
                      </a:r>
                      <a:r>
                        <a:rPr lang="zh-CN" sz="1000">
                          <a:effectLst/>
                        </a:rPr>
                        <a:t>（无</a:t>
                      </a:r>
                      <a:r>
                        <a:rPr lang="en-US" sz="1000">
                          <a:effectLst/>
                        </a:rPr>
                        <a:t>TLA</a:t>
                      </a:r>
                      <a:r>
                        <a:rPr lang="zh-CN" sz="1000">
                          <a:effectLst/>
                        </a:rPr>
                        <a:t>时为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r>
                        <a:rPr lang="zh-CN" sz="1000">
                          <a:effectLst/>
                        </a:rPr>
                        <a:t>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802191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line_type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ENUM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线体类型：</a:t>
                      </a:r>
                      <a:r>
                        <a:rPr lang="en-US" sz="1000">
                          <a:effectLst/>
                        </a:rPr>
                        <a:t>standard_reflow / vacuum_reflow / selective_soldering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038806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rate_id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关联费率（由系统根据</a:t>
                      </a:r>
                      <a:r>
                        <a:rPr lang="en-US" sz="1000">
                          <a:effectLst/>
                        </a:rPr>
                        <a:t>region+line_type</a:t>
                      </a:r>
                      <a:r>
                        <a:rPr lang="zh-CN" sz="1000">
                          <a:effectLst/>
                        </a:rPr>
                        <a:t>自动匹配）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83540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labor_cost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DECIMAL(10,4)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系统计算：</a:t>
                      </a:r>
                      <a:r>
                        <a:rPr lang="zh-CN" altLang="en-US" sz="1000" dirty="0">
                          <a:effectLst/>
                        </a:rPr>
                        <a:t>见</a:t>
                      </a:r>
                      <a:r>
                        <a:rPr lang="en-US" altLang="zh-CN" sz="1000" dirty="0">
                          <a:effectLst/>
                        </a:rPr>
                        <a:t>SMT</a:t>
                      </a:r>
                      <a:r>
                        <a:rPr lang="zh-CN" altLang="en-US" sz="1000" dirty="0">
                          <a:effectLst/>
                        </a:rPr>
                        <a:t>计算公式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系统生成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5513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burden_cost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DECIMAL(10,4)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系统计算：</a:t>
                      </a:r>
                      <a:r>
                        <a:rPr lang="zh-CN" altLang="en-US" sz="1100" dirty="0">
                          <a:effectLst/>
                        </a:rPr>
                        <a:t>见</a:t>
                      </a:r>
                      <a:r>
                        <a:rPr lang="en-US" altLang="zh-CN" sz="1100" dirty="0">
                          <a:effectLst/>
                        </a:rPr>
                        <a:t>SMT</a:t>
                      </a:r>
                      <a:r>
                        <a:rPr lang="zh-CN" altLang="en-US" sz="1100" dirty="0">
                          <a:effectLst/>
                        </a:rPr>
                        <a:t>计算公式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系统生成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9074719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14E74E1-B999-6EE8-A8F6-B8170E0D5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78" y="2933946"/>
            <a:ext cx="4633000" cy="6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.4 </a:t>
            </a:r>
            <a:r>
              <a:rPr kumimoji="0" lang="en-US" altLang="zh-CN" sz="1300" b="1" i="0" u="none" strike="noStrike" cap="none" normalizeH="0" baseline="0" dirty="0" err="1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SMT_Process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SMT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工序表）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仅</a:t>
            </a:r>
            <a:r>
              <a:rPr kumimoji="0" lang="en-US" altLang="zh-CN" sz="1100" b="0" i="0" u="none" strike="noStrike" cap="none" normalizeH="0" baseline="0" dirty="0" err="1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component_type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0" lang="en-US" altLang="zh-CN" sz="1100" b="0" i="0" u="none" strike="noStrike" cap="none" normalizeH="0" baseline="0" dirty="0" err="1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pcba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的子件有此记录。每个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PCBA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一条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SMT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记录。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33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EFC7-9A27-EB37-0666-E29E18240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6F91004-87C4-554F-257D-CAA93BAF4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40257"/>
              </p:ext>
            </p:extLst>
          </p:nvPr>
        </p:nvGraphicFramePr>
        <p:xfrm>
          <a:off x="728133" y="905934"/>
          <a:ext cx="10684934" cy="20828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938357">
                  <a:extLst>
                    <a:ext uri="{9D8B030D-6E8A-4147-A177-3AD203B41FA5}">
                      <a16:colId xmlns:a16="http://schemas.microsoft.com/office/drawing/2014/main" val="3435254615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2922307661"/>
                    </a:ext>
                  </a:extLst>
                </a:gridCol>
                <a:gridCol w="4273974">
                  <a:extLst>
                    <a:ext uri="{9D8B030D-6E8A-4147-A177-3AD203B41FA5}">
                      <a16:colId xmlns:a16="http://schemas.microsoft.com/office/drawing/2014/main" val="1831321859"/>
                    </a:ext>
                  </a:extLst>
                </a:gridCol>
                <a:gridCol w="1469178">
                  <a:extLst>
                    <a:ext uri="{9D8B030D-6E8A-4147-A177-3AD203B41FA5}">
                      <a16:colId xmlns:a16="http://schemas.microsoft.com/office/drawing/2014/main" val="379794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字段名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类型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说明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必填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07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tla_id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TLA</a:t>
                      </a:r>
                      <a:r>
                        <a:rPr lang="zh-CN" sz="1000">
                          <a:effectLst/>
                        </a:rPr>
                        <a:t>工序唯一标识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277858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unit_id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关联出货单元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28590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tla_headcount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DECIMAL(5,2)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IE</a:t>
                      </a:r>
                      <a:r>
                        <a:rPr lang="zh-CN" sz="1000">
                          <a:effectLst/>
                        </a:rPr>
                        <a:t>评估总人头数（所有工站之和）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2874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tla_ct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DECIMAL(10,4)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瓶颈</a:t>
                      </a:r>
                      <a:r>
                        <a:rPr lang="en-US" sz="1000">
                          <a:effectLst/>
                        </a:rPr>
                        <a:t>CT-Sales</a:t>
                      </a:r>
                      <a:r>
                        <a:rPr lang="zh-CN" sz="1000">
                          <a:effectLst/>
                        </a:rPr>
                        <a:t>用（秒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件），已含包装</a:t>
                      </a:r>
                      <a:r>
                        <a:rPr lang="en-US" sz="1000">
                          <a:effectLst/>
                        </a:rPr>
                        <a:t>CT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66430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includes_packaging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BOOLEAN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是否已含包装</a:t>
                      </a:r>
                      <a:r>
                        <a:rPr lang="en-US" sz="1000">
                          <a:effectLst/>
                        </a:rPr>
                        <a:t>CT</a:t>
                      </a:r>
                      <a:r>
                        <a:rPr lang="zh-CN" sz="1000">
                          <a:effectLst/>
                        </a:rPr>
                        <a:t>（有</a:t>
                      </a:r>
                      <a:r>
                        <a:rPr lang="en-US" sz="1000">
                          <a:effectLst/>
                        </a:rPr>
                        <a:t>TLA</a:t>
                      </a:r>
                      <a:r>
                        <a:rPr lang="zh-CN" sz="1000">
                          <a:effectLst/>
                        </a:rPr>
                        <a:t>时永远为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r>
                        <a:rPr lang="zh-CN" sz="1000">
                          <a:effectLst/>
                        </a:rPr>
                        <a:t>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2047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rate_id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关联费率（由系统根据</a:t>
                      </a:r>
                      <a:r>
                        <a:rPr lang="en-US" sz="1000" dirty="0">
                          <a:effectLst/>
                        </a:rPr>
                        <a:t>region</a:t>
                      </a:r>
                      <a:r>
                        <a:rPr lang="zh-CN" sz="1000" dirty="0">
                          <a:effectLst/>
                        </a:rPr>
                        <a:t>自动匹配）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546021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labor_cost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DECIMAL(10,4)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系统计算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见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</a:t>
                      </a:r>
                      <a:r>
                        <a:rPr lang="zh-CN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计算公式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系统生成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30259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burden_cost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DECIMAL(10,4)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系统计算：</a:t>
                      </a:r>
                      <a:r>
                        <a:rPr lang="zh-CN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见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TLA</a:t>
                      </a:r>
                      <a:r>
                        <a:rPr lang="zh-CN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计算公式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系统生成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83213798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9757ABC-D71D-E9AA-E26B-A70BCC88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74087"/>
            <a:ext cx="4578497" cy="6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.5 </a:t>
            </a:r>
            <a:r>
              <a:rPr kumimoji="0" lang="en-US" altLang="zh-CN" sz="1300" b="1" i="0" u="none" strike="noStrike" cap="none" normalizeH="0" baseline="0" dirty="0" err="1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TLA_Process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TLA/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组装工序表）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仅</a:t>
            </a:r>
            <a:r>
              <a:rPr kumimoji="0" lang="en-US" altLang="zh-CN" sz="1100" b="0" i="0" u="none" strike="noStrike" cap="none" normalizeH="0" baseline="0" dirty="0" err="1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has_tla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Y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Shipment Unit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有此记录。每个出货单元一条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TLA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记录。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196F32-E900-9B47-2A35-3E6233EC221A}"/>
              </a:ext>
            </a:extLst>
          </p:cNvPr>
          <p:cNvSpPr txBox="1"/>
          <p:nvPr/>
        </p:nvSpPr>
        <p:spPr>
          <a:xfrm>
            <a:off x="634999" y="3214774"/>
            <a:ext cx="10862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1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⚠ </a:t>
            </a:r>
            <a:r>
              <a:rPr lang="zh-CN" altLang="zh-CN" sz="11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注意：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100" dirty="0" err="1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TLA_headcount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IE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评估文件中所有工站人头数之和（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P1+P2+P3+S1+Packaging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等所有行的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Manpower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合计）</a:t>
            </a:r>
            <a:endParaRPr lang="zh-CN" altLang="zh-CN" sz="14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1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⚠ </a:t>
            </a:r>
            <a:r>
              <a:rPr lang="zh-CN" altLang="zh-CN" sz="11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注意：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TLA_CT = IE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评估文件表中的「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Cycle Time (Bottleneck CT) 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」字段值，不是各工站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CT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之和</a:t>
            </a:r>
            <a:endParaRPr lang="en-US" altLang="zh-CN" sz="1100" dirty="0">
              <a:solidFill>
                <a:srgbClr val="1C2833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                 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在</a:t>
            </a: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TLA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表中取值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时，核心在于：</a:t>
            </a:r>
            <a:r>
              <a:rPr lang="zh-CN" altLang="en-US" sz="1100" dirty="0">
                <a:solidFill>
                  <a:srgbClr val="C00000"/>
                </a:solidFill>
                <a:latin typeface="Arial" panose="020B0604020202020204" pitchFamily="34" charset="0"/>
              </a:rPr>
              <a:t>“同线看瓶颈，离线看自己”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。在线工站 </a:t>
            </a: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</a:rPr>
              <a:t>(inline=1)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：受限于产线节奏，统一按该线瓶颈</a:t>
            </a: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</a:rPr>
              <a:t>CT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计算。</a:t>
            </a:r>
            <a:endParaRPr lang="en-US" altLang="zh-CN" sz="1100" dirty="0">
              <a:solidFill>
                <a:srgbClr val="1C2833"/>
              </a:solidFill>
              <a:latin typeface="Arial" panose="020B0604020202020204" pitchFamily="34" charset="0"/>
            </a:endParaRPr>
          </a:p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</a:rPr>
              <a:t>                 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在线工站（</a:t>
            </a: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</a:rPr>
              <a:t>inline=2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）：同理，在这条线上统一用瓶颈</a:t>
            </a: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</a:rPr>
              <a:t>CT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来计算。离线工站 </a:t>
            </a:r>
            <a:r>
              <a:rPr lang="en-US" altLang="zh-CN" sz="1100" dirty="0">
                <a:solidFill>
                  <a:srgbClr val="1C2833"/>
                </a:solidFill>
                <a:latin typeface="Arial" panose="020B0604020202020204" pitchFamily="34" charset="0"/>
              </a:rPr>
              <a:t>(inline=0)</a:t>
            </a:r>
            <a:r>
              <a:rPr lang="zh-CN" altLang="en-US" sz="1100" dirty="0">
                <a:solidFill>
                  <a:srgbClr val="1C2833"/>
                </a:solidFill>
                <a:latin typeface="Arial" panose="020B0604020202020204" pitchFamily="34" charset="0"/>
              </a:rPr>
              <a:t>：独立运作，按工站自身的实际速度计算。</a:t>
            </a:r>
            <a:endParaRPr lang="zh-CN" altLang="zh-CN" sz="14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388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178D9-CC89-45B8-EFB5-1429D72F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98E70FB-8561-04C9-7209-215BDDCE0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27413"/>
              </p:ext>
            </p:extLst>
          </p:nvPr>
        </p:nvGraphicFramePr>
        <p:xfrm>
          <a:off x="524935" y="741900"/>
          <a:ext cx="9812868" cy="24638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453217">
                  <a:extLst>
                    <a:ext uri="{9D8B030D-6E8A-4147-A177-3AD203B41FA5}">
                      <a16:colId xmlns:a16="http://schemas.microsoft.com/office/drawing/2014/main" val="1752619015"/>
                    </a:ext>
                  </a:extLst>
                </a:gridCol>
                <a:gridCol w="1839913">
                  <a:extLst>
                    <a:ext uri="{9D8B030D-6E8A-4147-A177-3AD203B41FA5}">
                      <a16:colId xmlns:a16="http://schemas.microsoft.com/office/drawing/2014/main" val="1286171677"/>
                    </a:ext>
                  </a:extLst>
                </a:gridCol>
                <a:gridCol w="4293130">
                  <a:extLst>
                    <a:ext uri="{9D8B030D-6E8A-4147-A177-3AD203B41FA5}">
                      <a16:colId xmlns:a16="http://schemas.microsoft.com/office/drawing/2014/main" val="442486950"/>
                    </a:ext>
                  </a:extLst>
                </a:gridCol>
                <a:gridCol w="1226608">
                  <a:extLst>
                    <a:ext uri="{9D8B030D-6E8A-4147-A177-3AD203B41FA5}">
                      <a16:colId xmlns:a16="http://schemas.microsoft.com/office/drawing/2014/main" val="438811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字段名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类型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说明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必填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extLst>
                  <a:ext uri="{0D108BD9-81ED-4DB2-BD59-A6C34878D82A}">
                    <a16:rowId xmlns:a16="http://schemas.microsoft.com/office/drawing/2014/main" val="336345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rate_id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费率唯一标识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32023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region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VARCHAR(50)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生产地区（如：</a:t>
                      </a:r>
                      <a:r>
                        <a:rPr lang="en-US" sz="1000" dirty="0">
                          <a:effectLst/>
                        </a:rPr>
                        <a:t>Mexico / China / Vietnam/Thailand</a:t>
                      </a:r>
                      <a:r>
                        <a:rPr lang="zh-CN" sz="1000" dirty="0">
                          <a:effectLst/>
                        </a:rPr>
                        <a:t>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51854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process_type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ENUM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工序类型：</a:t>
                      </a:r>
                      <a:r>
                        <a:rPr lang="en-US" sz="1000">
                          <a:effectLst/>
                        </a:rPr>
                        <a:t>SMT / TLA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668420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line_type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ENUM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线体类型（</a:t>
                      </a:r>
                      <a:r>
                        <a:rPr lang="en-US" sz="1000">
                          <a:effectLst/>
                        </a:rPr>
                        <a:t>SMT</a:t>
                      </a:r>
                      <a:r>
                        <a:rPr lang="zh-CN" sz="1000">
                          <a:effectLst/>
                        </a:rPr>
                        <a:t>专用）：</a:t>
                      </a:r>
                      <a:r>
                        <a:rPr lang="en-US" sz="1000">
                          <a:effectLst/>
                        </a:rPr>
                        <a:t>standard_reflow / vacuum_reflow / selective_soldering / NULL</a:t>
                      </a:r>
                      <a:r>
                        <a:rPr lang="zh-CN" sz="1000">
                          <a:effectLst/>
                        </a:rPr>
                        <a:t>（</a:t>
                      </a:r>
                      <a:r>
                        <a:rPr lang="en-US" sz="1000">
                          <a:effectLst/>
                        </a:rPr>
                        <a:t>TLA</a:t>
                      </a:r>
                      <a:r>
                        <a:rPr lang="zh-CN" sz="1000">
                          <a:effectLst/>
                        </a:rPr>
                        <a:t>不填）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SMT</a:t>
                      </a:r>
                      <a:r>
                        <a:rPr lang="zh-CN" sz="1000">
                          <a:effectLst/>
                        </a:rPr>
                        <a:t>必填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93215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labor_rate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DECIMAL(10,6)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工资率（元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秒 或 元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人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秒）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507841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burden_rate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DECIMAL(10,6)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制造费用率（元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秒 或 元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人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zh-CN" sz="1000">
                          <a:effectLst/>
                        </a:rPr>
                        <a:t>秒）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67155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production_stage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ENUM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Initial/Quoting phase/RC1/RC2 / </a:t>
                      </a:r>
                      <a:r>
                        <a:rPr lang="en-US" sz="1000" dirty="0" err="1">
                          <a:effectLst/>
                        </a:rPr>
                        <a:t>Mass_Production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0980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effective_date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DATE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生效日期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913667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expire_date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DATE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失效日期（可为空，表示当前有效）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否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07958599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5BDE6CA-3C83-44F1-1697-0F20AD10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41808"/>
            <a:ext cx="4884671" cy="60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.6 Rate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（费率表）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由财务部门按地区定期提供。工程师需提供费率管理界面供</a:t>
            </a: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cost team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录入。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19966A5-F9F8-E375-4BDB-B9EA8D1CD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40245"/>
              </p:ext>
            </p:extLst>
          </p:nvPr>
        </p:nvGraphicFramePr>
        <p:xfrm>
          <a:off x="466344" y="3784600"/>
          <a:ext cx="10067544" cy="20828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548128">
                  <a:extLst>
                    <a:ext uri="{9D8B030D-6E8A-4147-A177-3AD203B41FA5}">
                      <a16:colId xmlns:a16="http://schemas.microsoft.com/office/drawing/2014/main" val="690718827"/>
                    </a:ext>
                  </a:extLst>
                </a:gridCol>
                <a:gridCol w="1879854">
                  <a:extLst>
                    <a:ext uri="{9D8B030D-6E8A-4147-A177-3AD203B41FA5}">
                      <a16:colId xmlns:a16="http://schemas.microsoft.com/office/drawing/2014/main" val="4181084431"/>
                    </a:ext>
                  </a:extLst>
                </a:gridCol>
                <a:gridCol w="4386326">
                  <a:extLst>
                    <a:ext uri="{9D8B030D-6E8A-4147-A177-3AD203B41FA5}">
                      <a16:colId xmlns:a16="http://schemas.microsoft.com/office/drawing/2014/main" val="3622678798"/>
                    </a:ext>
                  </a:extLst>
                </a:gridCol>
                <a:gridCol w="1253236">
                  <a:extLst>
                    <a:ext uri="{9D8B030D-6E8A-4147-A177-3AD203B41FA5}">
                      <a16:colId xmlns:a16="http://schemas.microsoft.com/office/drawing/2014/main" val="42213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字段名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类型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说明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必填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extLst>
                  <a:ext uri="{0D108BD9-81ED-4DB2-BD59-A6C34878D82A}">
                    <a16:rowId xmlns:a16="http://schemas.microsoft.com/office/drawing/2014/main" val="1226636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version_id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版本唯一标识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528324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product_id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关联产品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43910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version_number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VARCHAR(20)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版本号，格式：</a:t>
                      </a:r>
                      <a:r>
                        <a:rPr lang="en-US" sz="1000">
                          <a:effectLst/>
                        </a:rPr>
                        <a:t>V1.0 / V1.1 / V2.0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70984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</a:rPr>
                        <a:t>is_locked</a:t>
                      </a:r>
                      <a:endParaRPr lang="zh-CN" sz="1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</a:rPr>
                        <a:t>BOOLEAN</a:t>
                      </a:r>
                      <a:endParaRPr lang="zh-CN" sz="1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solidFill>
                            <a:srgbClr val="FF0000"/>
                          </a:solidFill>
                          <a:effectLst/>
                        </a:rPr>
                        <a:t>是否锁定（非当前版本自动锁定，不可编辑）</a:t>
                      </a:r>
                      <a:endParaRPr lang="zh-CN" sz="1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solidFill>
                            <a:srgbClr val="FF0000"/>
                          </a:solidFill>
                          <a:effectLst/>
                        </a:rPr>
                        <a:t>是</a:t>
                      </a:r>
                      <a:endParaRPr lang="zh-CN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5807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created_date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DATETIME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版本创建时间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486678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created_by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创建人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是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74606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change_reason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TEXT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设变原因说明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144078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snapshot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JSON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该版本所有字段的完整快照，用于对比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036322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63A22BB-1FFF-E499-3B73-C53DBA9E4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66" y="3356590"/>
            <a:ext cx="2344360" cy="70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.7 </a:t>
            </a:r>
            <a:r>
              <a:rPr kumimoji="0" lang="en-US" altLang="zh-CN" sz="1300" b="1" i="0" u="none" strike="noStrike" cap="none" normalizeH="0" baseline="0" dirty="0" err="1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CAS_Version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（版本表）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3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149B-5D89-1295-23F9-03F785989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1B0C0BE-3992-3093-EFA0-3936E6623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57931"/>
              </p:ext>
            </p:extLst>
          </p:nvPr>
        </p:nvGraphicFramePr>
        <p:xfrm>
          <a:off x="458942" y="710393"/>
          <a:ext cx="10101944" cy="324104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525486">
                  <a:extLst>
                    <a:ext uri="{9D8B030D-6E8A-4147-A177-3AD203B41FA5}">
                      <a16:colId xmlns:a16="http://schemas.microsoft.com/office/drawing/2014/main" val="3374779744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1475804051"/>
                    </a:ext>
                  </a:extLst>
                </a:gridCol>
                <a:gridCol w="4040778">
                  <a:extLst>
                    <a:ext uri="{9D8B030D-6E8A-4147-A177-3AD203B41FA5}">
                      <a16:colId xmlns:a16="http://schemas.microsoft.com/office/drawing/2014/main" val="719198094"/>
                    </a:ext>
                  </a:extLst>
                </a:gridCol>
                <a:gridCol w="1641566">
                  <a:extLst>
                    <a:ext uri="{9D8B030D-6E8A-4147-A177-3AD203B41FA5}">
                      <a16:colId xmlns:a16="http://schemas.microsoft.com/office/drawing/2014/main" val="1613787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字段名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类型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说明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必填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/>
                </a:tc>
                <a:extLst>
                  <a:ext uri="{0D108BD9-81ED-4DB2-BD59-A6C34878D82A}">
                    <a16:rowId xmlns:a16="http://schemas.microsoft.com/office/drawing/2014/main" val="3441367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tooling_id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治具费用唯一标识</a:t>
                      </a:r>
                      <a:r>
                        <a:rPr lang="zh-CN" altLang="en-US" sz="1000" dirty="0">
                          <a:effectLst/>
                        </a:rPr>
                        <a:t>（例</a:t>
                      </a:r>
                      <a:r>
                        <a:rPr lang="en-US" altLang="zh-CN" sz="1000" dirty="0">
                          <a:effectLst/>
                        </a:rPr>
                        <a:t>tooling_M098-01-G</a:t>
                      </a:r>
                      <a:r>
                        <a:rPr lang="zh-CN" altLang="en-US" sz="1000" dirty="0">
                          <a:effectLst/>
                        </a:rPr>
                        <a:t>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系统自动抓取关联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07562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product_id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关联产品</a:t>
                      </a:r>
                      <a:r>
                        <a:rPr lang="en-US" altLang="zh-CN" sz="1000" dirty="0">
                          <a:effectLst/>
                        </a:rPr>
                        <a:t> (tooling_M098-01-G entry Row)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系统自动抓取关联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146573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version_id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VARCHAR(50)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关联版本</a:t>
                      </a:r>
                      <a:r>
                        <a:rPr lang="en-US" altLang="zh-CN" sz="1000" dirty="0">
                          <a:effectLst/>
                        </a:rPr>
                        <a:t>(</a:t>
                      </a:r>
                      <a:r>
                        <a:rPr lang="en-US" altLang="zh-CN" sz="1000" dirty="0" err="1">
                          <a:effectLst/>
                        </a:rPr>
                        <a:t>version_initial,quoting</a:t>
                      </a:r>
                      <a:r>
                        <a:rPr lang="en-US" altLang="zh-CN" sz="1000" dirty="0">
                          <a:effectLst/>
                        </a:rPr>
                        <a:t> phase v1…)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系统自动关联版本</a:t>
                      </a:r>
                      <a:r>
                        <a:rPr lang="en-US" altLang="zh-CN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ID</a:t>
                      </a: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确定从属关系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942056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source_type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ENUM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来源：</a:t>
                      </a:r>
                      <a:r>
                        <a:rPr lang="en-US" sz="1000" dirty="0">
                          <a:effectLst/>
                        </a:rPr>
                        <a:t>SMT / TLA/Sourcing tooling quote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系统抓取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447954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source_sheet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VARCHAR(100)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来源</a:t>
                      </a:r>
                      <a:r>
                        <a:rPr lang="en-US" sz="1000" dirty="0">
                          <a:effectLst/>
                        </a:rPr>
                        <a:t>Sheet</a:t>
                      </a:r>
                      <a:r>
                        <a:rPr lang="zh-CN" sz="1000" dirty="0">
                          <a:effectLst/>
                        </a:rPr>
                        <a:t>名（如：</a:t>
                      </a:r>
                      <a:r>
                        <a:rPr lang="en-US" sz="1000" dirty="0">
                          <a:effectLst/>
                        </a:rPr>
                        <a:t>SMT B-side / SMT T-side / TLA/Sourcing tooling quote</a:t>
                      </a:r>
                      <a:r>
                        <a:rPr lang="zh-CN" sz="1000" dirty="0">
                          <a:effectLst/>
                        </a:rPr>
                        <a:t>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系统后台抓取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10118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 err="1">
                          <a:effectLst/>
                        </a:rPr>
                        <a:t>fixture_description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VARCHAR(200)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治具描述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系统抓取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31996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Tooling_description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effectLst/>
                        </a:rPr>
                        <a:t>VARCHAR(200)</a:t>
                      </a:r>
                      <a:endParaRPr lang="zh-CN" altLang="zh-CN" sz="1400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磨具描述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系统抓取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436533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qty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INT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数量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系统抓取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621304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unit_cost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DECIMAL(10,2)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单价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系统抓取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707437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total_cost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DECIMAL(10,2)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系统计算：</a:t>
                      </a:r>
                      <a:r>
                        <a:rPr lang="en-US" sz="1000" dirty="0">
                          <a:effectLst/>
                        </a:rPr>
                        <a:t>qty × </a:t>
                      </a:r>
                      <a:r>
                        <a:rPr lang="en-US" sz="1000" dirty="0" err="1">
                          <a:effectLst/>
                        </a:rPr>
                        <a:t>unit_cost</a:t>
                      </a:r>
                      <a:r>
                        <a:rPr lang="zh-CN" altLang="en-US" sz="1000" dirty="0">
                          <a:effectLst/>
                        </a:rPr>
                        <a:t>（除海盐外，需</a:t>
                      </a:r>
                      <a:r>
                        <a:rPr lang="en-US" altLang="zh-CN" sz="1000" dirty="0">
                          <a:effectLst/>
                        </a:rPr>
                        <a:t>*1.2</a:t>
                      </a:r>
                      <a:r>
                        <a:rPr lang="zh-CN" altLang="en-US" sz="1000" dirty="0">
                          <a:effectLst/>
                        </a:rPr>
                        <a:t>系数）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系统</a:t>
                      </a:r>
                      <a:r>
                        <a:rPr lang="zh-CN" altLang="en-US" sz="1000" dirty="0">
                          <a:effectLst/>
                        </a:rPr>
                        <a:t>计算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03184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po_status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ENUM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PO</a:t>
                      </a:r>
                      <a:r>
                        <a:rPr lang="zh-CN" sz="1000" dirty="0">
                          <a:effectLst/>
                        </a:rPr>
                        <a:t>状态：</a:t>
                      </a:r>
                      <a:r>
                        <a:rPr lang="en-US" sz="1000" dirty="0">
                          <a:effectLst/>
                        </a:rPr>
                        <a:t>pending / requested / received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是</a:t>
                      </a:r>
                      <a:r>
                        <a:rPr lang="zh-CN" altLang="en-US" sz="1000" dirty="0">
                          <a:effectLst/>
                        </a:rPr>
                        <a:t>（系统自动发邮件给</a:t>
                      </a:r>
                      <a:r>
                        <a:rPr lang="en-US" altLang="zh-CN" sz="1000" dirty="0">
                          <a:effectLst/>
                        </a:rPr>
                        <a:t>PM</a:t>
                      </a:r>
                      <a:r>
                        <a:rPr lang="zh-CN" altLang="en-US" sz="1000" dirty="0">
                          <a:effectLst/>
                        </a:rPr>
                        <a:t>询问</a:t>
                      </a:r>
                      <a:r>
                        <a:rPr lang="en-US" altLang="zh-CN" sz="1000" dirty="0">
                          <a:effectLst/>
                        </a:rPr>
                        <a:t>PO</a:t>
                      </a:r>
                      <a:r>
                        <a:rPr lang="zh-CN" altLang="en-US" sz="1000" dirty="0">
                          <a:effectLst/>
                        </a:rPr>
                        <a:t>情况）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52096518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E18A6BE-2A76-C01A-7117-F76D894C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14" y="201039"/>
            <a:ext cx="2689006" cy="70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.8 </a:t>
            </a:r>
            <a:r>
              <a:rPr kumimoji="0" lang="en-US" altLang="zh-CN" sz="1300" b="1" i="0" u="none" strike="noStrike" cap="none" normalizeH="0" baseline="0" dirty="0" err="1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Tooling_Cost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（治具费用表）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7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C5B25-F110-6BDA-D07B-EE372E488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D5990A2-BF7B-F07A-542C-0F96DF9D1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72386"/>
              </p:ext>
            </p:extLst>
          </p:nvPr>
        </p:nvGraphicFramePr>
        <p:xfrm>
          <a:off x="603798" y="1931702"/>
          <a:ext cx="10828909" cy="157988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4115858">
                  <a:extLst>
                    <a:ext uri="{9D8B030D-6E8A-4147-A177-3AD203B41FA5}">
                      <a16:colId xmlns:a16="http://schemas.microsoft.com/office/drawing/2014/main" val="4069141053"/>
                    </a:ext>
                  </a:extLst>
                </a:gridCol>
                <a:gridCol w="1362296">
                  <a:extLst>
                    <a:ext uri="{9D8B030D-6E8A-4147-A177-3AD203B41FA5}">
                      <a16:colId xmlns:a16="http://schemas.microsoft.com/office/drawing/2014/main" val="369070122"/>
                    </a:ext>
                  </a:extLst>
                </a:gridCol>
                <a:gridCol w="2547979">
                  <a:extLst>
                    <a:ext uri="{9D8B030D-6E8A-4147-A177-3AD203B41FA5}">
                      <a16:colId xmlns:a16="http://schemas.microsoft.com/office/drawing/2014/main" val="156151871"/>
                    </a:ext>
                  </a:extLst>
                </a:gridCol>
                <a:gridCol w="2802776">
                  <a:extLst>
                    <a:ext uri="{9D8B030D-6E8A-4147-A177-3AD203B41FA5}">
                      <a16:colId xmlns:a16="http://schemas.microsoft.com/office/drawing/2014/main" val="3079672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产品情况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Shipment Unit</a:t>
                      </a:r>
                      <a:r>
                        <a:rPr lang="zh-CN" sz="1000">
                          <a:effectLst/>
                        </a:rPr>
                        <a:t>数量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>
                          <a:effectLst/>
                        </a:rPr>
                        <a:t>CAS Section</a:t>
                      </a:r>
                      <a:r>
                        <a:rPr lang="zh-CN" sz="1000">
                          <a:effectLst/>
                        </a:rPr>
                        <a:t>数量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备注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50800" marB="508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59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r>
                        <a:rPr lang="zh-CN" sz="1000" dirty="0">
                          <a:effectLst/>
                        </a:rPr>
                        <a:t>个</a:t>
                      </a:r>
                      <a:r>
                        <a:rPr lang="en-US" sz="1000" dirty="0">
                          <a:effectLst/>
                        </a:rPr>
                        <a:t>PCBA</a:t>
                      </a:r>
                      <a:r>
                        <a:rPr lang="zh-CN" altLang="en-US" sz="1000" dirty="0">
                          <a:effectLst/>
                        </a:rPr>
                        <a:t>（含电子料）各自组装出货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effectLst/>
                        </a:rPr>
                        <a:t>4</a:t>
                      </a:r>
                      <a:r>
                        <a:rPr lang="zh-CN" sz="1000" dirty="0">
                          <a:effectLst/>
                        </a:rPr>
                        <a:t>个主</a:t>
                      </a:r>
                      <a:r>
                        <a:rPr lang="en-US" sz="1000" dirty="0">
                          <a:effectLst/>
                        </a:rPr>
                        <a:t>Section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366389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r>
                        <a:rPr lang="zh-CN" sz="1000" dirty="0">
                          <a:effectLst/>
                        </a:rPr>
                        <a:t>个</a:t>
                      </a:r>
                      <a:r>
                        <a:rPr lang="en-US" sz="1000" dirty="0">
                          <a:effectLst/>
                        </a:rPr>
                        <a:t>PCBA SMT</a:t>
                      </a:r>
                      <a:r>
                        <a:rPr lang="zh-CN" altLang="en-US" sz="1000" dirty="0">
                          <a:effectLst/>
                        </a:rPr>
                        <a:t>（含电子料）</a:t>
                      </a:r>
                      <a:r>
                        <a:rPr lang="en-US" sz="1000" dirty="0">
                          <a:effectLst/>
                        </a:rPr>
                        <a:t> + </a:t>
                      </a:r>
                      <a:r>
                        <a:rPr lang="zh-CN" sz="1000" dirty="0">
                          <a:effectLst/>
                        </a:rPr>
                        <a:t>外购结构料一起组装出货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zh-CN" sz="1000" dirty="0">
                          <a:effectLst/>
                        </a:rPr>
                        <a:t>个主</a:t>
                      </a:r>
                      <a:r>
                        <a:rPr lang="en-US" sz="1000" dirty="0">
                          <a:effectLst/>
                        </a:rPr>
                        <a:t>Section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外购结构料归入同一</a:t>
                      </a:r>
                      <a:r>
                        <a:rPr lang="en-US" sz="1000">
                          <a:effectLst/>
                        </a:rPr>
                        <a:t>Unit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806782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r>
                        <a:rPr lang="zh-CN" sz="1000" dirty="0">
                          <a:effectLst/>
                        </a:rPr>
                        <a:t>个</a:t>
                      </a:r>
                      <a:r>
                        <a:rPr lang="en-US" sz="1000" dirty="0">
                          <a:effectLst/>
                        </a:rPr>
                        <a:t>PCBA</a:t>
                      </a:r>
                      <a:r>
                        <a:rPr lang="zh-CN" sz="1000" dirty="0">
                          <a:effectLst/>
                        </a:rPr>
                        <a:t>组装出货</a:t>
                      </a:r>
                      <a:r>
                        <a:rPr lang="zh-CN" altLang="en-US" sz="1000" dirty="0">
                          <a:effectLst/>
                        </a:rPr>
                        <a:t>（含电子料和外购结构料）</a:t>
                      </a:r>
                      <a:r>
                        <a:rPr lang="en-US" sz="1000" dirty="0">
                          <a:effectLst/>
                        </a:rPr>
                        <a:t> + 1</a:t>
                      </a:r>
                      <a:r>
                        <a:rPr lang="zh-CN" sz="1000" dirty="0">
                          <a:effectLst/>
                        </a:rPr>
                        <a:t>个</a:t>
                      </a:r>
                      <a:r>
                        <a:rPr lang="en-US" sz="1000" dirty="0">
                          <a:effectLst/>
                        </a:rPr>
                        <a:t>PCBA</a:t>
                      </a:r>
                      <a:r>
                        <a:rPr lang="zh-CN" altLang="en-US" sz="1000" dirty="0">
                          <a:effectLst/>
                        </a:rPr>
                        <a:t>（含电子料）</a:t>
                      </a:r>
                      <a:r>
                        <a:rPr lang="zh-CN" sz="1000" dirty="0">
                          <a:effectLst/>
                        </a:rPr>
                        <a:t>单独</a:t>
                      </a:r>
                      <a:r>
                        <a:rPr lang="en-US" sz="1000" dirty="0">
                          <a:effectLst/>
                        </a:rPr>
                        <a:t>SMT</a:t>
                      </a:r>
                      <a:r>
                        <a:rPr lang="zh-CN" sz="1000" dirty="0">
                          <a:effectLst/>
                        </a:rPr>
                        <a:t>出货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r>
                        <a:rPr lang="zh-CN" sz="1000" dirty="0">
                          <a:effectLst/>
                        </a:rPr>
                        <a:t>个</a:t>
                      </a:r>
                      <a:r>
                        <a:rPr lang="en-US" sz="1000" dirty="0">
                          <a:effectLst/>
                        </a:rPr>
                        <a:t>Section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>
                          <a:effectLst/>
                        </a:rPr>
                        <a:t>各自独立</a:t>
                      </a:r>
                      <a:r>
                        <a:rPr lang="en-US" sz="1000">
                          <a:effectLst/>
                        </a:rPr>
                        <a:t>Piece Price</a:t>
                      </a:r>
                      <a:endParaRPr lang="zh-CN" sz="1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57724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dirty="0">
                          <a:effectLst/>
                        </a:rPr>
                        <a:t>2</a:t>
                      </a:r>
                      <a:r>
                        <a:rPr lang="zh-CN" altLang="en-US" sz="1000" dirty="0">
                          <a:effectLst/>
                        </a:rPr>
                        <a:t>个</a:t>
                      </a:r>
                      <a:r>
                        <a:rPr lang="en-US" sz="1000" dirty="0">
                          <a:effectLst/>
                        </a:rPr>
                        <a:t>PCBA</a:t>
                      </a:r>
                      <a:r>
                        <a:rPr lang="zh-CN" altLang="en-US" sz="1000" dirty="0">
                          <a:effectLst/>
                        </a:rPr>
                        <a:t>（含电子料）仅</a:t>
                      </a:r>
                      <a:r>
                        <a:rPr lang="en-US" altLang="zh-CN" sz="1000" dirty="0">
                          <a:effectLst/>
                        </a:rPr>
                        <a:t>SMT</a:t>
                      </a:r>
                      <a:r>
                        <a:rPr lang="zh-CN" sz="1000" dirty="0">
                          <a:effectLst/>
                        </a:rPr>
                        <a:t>出货</a:t>
                      </a:r>
                      <a:r>
                        <a:rPr lang="en-US" sz="1000" dirty="0">
                          <a:effectLst/>
                        </a:rPr>
                        <a:t> + </a:t>
                      </a:r>
                      <a:r>
                        <a:rPr lang="zh-CN" sz="1000" dirty="0">
                          <a:effectLst/>
                        </a:rPr>
                        <a:t>买进卖出结构料</a:t>
                      </a:r>
                      <a:r>
                        <a:rPr lang="zh-CN" altLang="en-US" sz="1000" dirty="0">
                          <a:effectLst/>
                        </a:rPr>
                        <a:t>出货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zh-CN" sz="1000" dirty="0">
                          <a:effectLst/>
                        </a:rPr>
                        <a:t>主</a:t>
                      </a:r>
                      <a:r>
                        <a:rPr lang="en-US" sz="1000" dirty="0">
                          <a:effectLst/>
                        </a:rPr>
                        <a:t>Section + 1</a:t>
                      </a:r>
                      <a:r>
                        <a:rPr lang="zh-CN" sz="1000" dirty="0">
                          <a:effectLst/>
                        </a:rPr>
                        <a:t>附注</a:t>
                      </a:r>
                      <a:r>
                        <a:rPr lang="en-US" sz="1000" dirty="0">
                          <a:effectLst/>
                        </a:rPr>
                        <a:t>Section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000" dirty="0">
                          <a:effectLst/>
                        </a:rPr>
                        <a:t>附注</a:t>
                      </a:r>
                      <a:r>
                        <a:rPr lang="en-US" sz="1000" dirty="0">
                          <a:effectLst/>
                        </a:rPr>
                        <a:t>Section</a:t>
                      </a:r>
                      <a:r>
                        <a:rPr lang="zh-CN" sz="1000" dirty="0">
                          <a:effectLst/>
                        </a:rPr>
                        <a:t>仅物料成本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77747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个零件各自组装出货无论含不含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PCBA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（有的有，有的没有）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个主</a:t>
                      </a:r>
                      <a:r>
                        <a:rPr lang="en-US" altLang="zh-CN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  <a:endParaRPr lang="zh-CN" alt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sz="1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8099544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CEF1E88-52DB-AA02-3665-38019C4C2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58" y="355787"/>
            <a:ext cx="8024954" cy="140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5. </a:t>
            </a:r>
            <a:r>
              <a:rPr lang="zh-CN" altLang="en-US" sz="3200" b="1" kern="0" dirty="0">
                <a:solidFill>
                  <a:srgbClr val="1A2B4A"/>
                </a:solidFill>
                <a:latin typeface="Arial" panose="020B0604020202020204" pitchFamily="34" charset="0"/>
              </a:rPr>
              <a:t>核心业务规则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kumimoji="0" lang="en-US" altLang="zh-CN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.1 CAS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rgbClr val="2471A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数量判断规则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1" i="0" u="none" strike="noStrike" cap="none" normalizeH="0" baseline="0" dirty="0">
                <a:ln>
                  <a:noFill/>
                </a:ln>
                <a:solidFill>
                  <a:srgbClr val="1A7A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✓ 规则：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一个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可包含多个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Shipment Unit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，每个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Shipment Unit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对应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中的一个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一个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zh-CN" altLang="en-US" sz="1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对应一个</a:t>
            </a:r>
            <a:r>
              <a:rPr lang="en-US" altLang="zh-CN" sz="1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product piece price</a:t>
            </a:r>
            <a:r>
              <a:rPr lang="zh-CN" altLang="en-US" sz="1000" dirty="0">
                <a:solidFill>
                  <a:srgbClr val="1C28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。</a:t>
            </a:r>
            <a:endParaRPr kumimoji="0" lang="zh-CN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1" i="0" u="none" strike="noStrike" cap="none" normalizeH="0" baseline="0" dirty="0">
                <a:ln>
                  <a:noFill/>
                </a:ln>
                <a:solidFill>
                  <a:srgbClr val="1A7A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✓ 规则：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买进卖出且不参与组装的结构料，单独作为附注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0" lang="en-US" altLang="zh-CN" sz="1000" b="0" i="0" u="none" strike="noStrike" cap="none" normalizeH="0" baseline="0" dirty="0" err="1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is_appendix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Y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），仅含物料成本，无工序成本。</a:t>
            </a:r>
            <a:endParaRPr kumimoji="0" lang="zh-CN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判断逻辑示例：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1FC7BA-0673-0E35-2162-79A5DF1DB217}"/>
              </a:ext>
            </a:extLst>
          </p:cNvPr>
          <p:cNvSpPr txBox="1"/>
          <p:nvPr/>
        </p:nvSpPr>
        <p:spPr>
          <a:xfrm>
            <a:off x="617537" y="3903133"/>
            <a:ext cx="10956925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srgbClr val="2471A3"/>
                </a:solidFill>
                <a:latin typeface="Arial" panose="020B0604020202020204" pitchFamily="34" charset="0"/>
              </a:rPr>
              <a:t>5.2 </a:t>
            </a:r>
            <a:r>
              <a:rPr lang="zh-CN" altLang="zh-CN" sz="1300" b="1" dirty="0">
                <a:solidFill>
                  <a:srgbClr val="2471A3"/>
                </a:solidFill>
                <a:latin typeface="Arial" panose="020B0604020202020204" pitchFamily="34" charset="0"/>
              </a:rPr>
              <a:t>包装工序归属规则</a:t>
            </a:r>
          </a:p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100" b="1" dirty="0">
                <a:solidFill>
                  <a:srgbClr val="1A7A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✓ </a:t>
            </a:r>
            <a:r>
              <a:rPr lang="zh-CN" altLang="zh-CN" sz="1100" b="1" dirty="0">
                <a:solidFill>
                  <a:srgbClr val="1A7A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规则：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有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工序：包装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CT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已含在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的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CT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中，</a:t>
            </a:r>
            <a:r>
              <a:rPr lang="en-US" altLang="zh-CN" sz="1100" dirty="0" err="1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TLA_Process.includes_packaging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Y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。</a:t>
            </a:r>
            <a:endParaRPr lang="zh-CN" altLang="zh-CN" sz="14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100" b="1" dirty="0">
                <a:solidFill>
                  <a:srgbClr val="1A7A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✓ </a:t>
            </a:r>
            <a:r>
              <a:rPr lang="zh-CN" altLang="zh-CN" sz="1100" b="1" dirty="0">
                <a:solidFill>
                  <a:srgbClr val="1A7A4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规则：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无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TLA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工序（纯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SMT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产品）：包装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CT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已含在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SMT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的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CT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中，</a:t>
            </a:r>
            <a:r>
              <a:rPr lang="en-US" altLang="zh-CN" sz="1100" dirty="0" err="1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SMT_Process.includes_packaging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Y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。</a:t>
            </a:r>
            <a:endParaRPr lang="zh-CN" altLang="zh-CN" sz="14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22860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CN" sz="11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⚠ </a:t>
            </a:r>
            <a:r>
              <a:rPr lang="zh-CN" altLang="zh-CN" sz="1100" b="1" dirty="0">
                <a:solidFill>
                  <a:srgbClr val="F39C1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注意：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系统读取</a:t>
            </a:r>
            <a:r>
              <a:rPr lang="en-US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IE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模板时，根据</a:t>
            </a:r>
            <a:r>
              <a:rPr lang="en-US" altLang="zh-CN" sz="1100" dirty="0" err="1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has_tla</a:t>
            </a:r>
            <a:r>
              <a:rPr lang="zh-CN" altLang="zh-CN" sz="11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字段自动判断包装归属，不需要用户手动设置</a:t>
            </a:r>
            <a:r>
              <a:rPr lang="zh-CN" altLang="zh-CN" sz="1200" dirty="0">
                <a:solidFill>
                  <a:srgbClr val="1C28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。</a:t>
            </a:r>
            <a:endParaRPr lang="zh-CN" altLang="zh-CN" sz="16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45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图片包含 游戏机, 窗帘, 建筑, 灯光&#10;&#10;AI 生成的内容可能不正确。">
            <a:extLst>
              <a:ext uri="{FF2B5EF4-FFF2-40B4-BE49-F238E27FC236}">
                <a16:creationId xmlns:a16="http://schemas.microsoft.com/office/drawing/2014/main" id="{4EE5C888-56A8-7B5A-858E-C70F1EBB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93" r="26562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4" name="文本框 1">
            <a:extLst>
              <a:ext uri="{FF2B5EF4-FFF2-40B4-BE49-F238E27FC236}">
                <a16:creationId xmlns:a16="http://schemas.microsoft.com/office/drawing/2014/main" id="{BADB5847-E717-043F-C17B-8B7ED2FE7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025568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728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0"/>
          <p:cNvSpPr/>
          <p:nvPr/>
        </p:nvSpPr>
        <p:spPr>
          <a:xfrm>
            <a:off x="0" y="4434840"/>
            <a:ext cx="12161520" cy="2011680"/>
          </a:xfrm>
          <a:prstGeom prst="rect">
            <a:avLst/>
          </a:prstGeom>
          <a:solidFill>
            <a:srgbClr val="ECFDF5"/>
          </a:solidFill>
          <a:ln w="635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C6623724-C991-5544-96B2-86597700695B}"/>
              </a:ext>
            </a:extLst>
          </p:cNvPr>
          <p:cNvSpPr/>
          <p:nvPr/>
        </p:nvSpPr>
        <p:spPr>
          <a:xfrm>
            <a:off x="822960" y="4451299"/>
            <a:ext cx="4270248" cy="189023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61520" cy="59436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" name="Text 1"/>
          <p:cNvSpPr/>
          <p:nvPr/>
        </p:nvSpPr>
        <p:spPr>
          <a:xfrm>
            <a:off x="320040" y="27432"/>
            <a:ext cx="86868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智能报价系统 · 端到端流程设计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20040" y="347472"/>
            <a:ext cx="8686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i="1" dirty="0">
                <a:solidFill>
                  <a:srgbClr val="93C5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Analysis System  —  End-to-End Architecture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9326880" y="0"/>
            <a:ext cx="2743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93C5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· CONFIDENTIAL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0" y="594360"/>
            <a:ext cx="12161520" cy="1874520"/>
          </a:xfrm>
          <a:prstGeom prst="rect">
            <a:avLst/>
          </a:prstGeom>
          <a:solidFill>
            <a:srgbClr val="EFF6FF"/>
          </a:solidFill>
          <a:ln w="635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Shape 5"/>
          <p:cNvSpPr/>
          <p:nvPr/>
        </p:nvSpPr>
        <p:spPr>
          <a:xfrm>
            <a:off x="0" y="594360"/>
            <a:ext cx="822960" cy="187452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" name="Text 6"/>
          <p:cNvSpPr/>
          <p:nvPr/>
        </p:nvSpPr>
        <p:spPr>
          <a:xfrm>
            <a:off x="0" y="594360"/>
            <a:ext cx="822960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第一阶段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输入层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0" y="2468880"/>
            <a:ext cx="12161520" cy="1965960"/>
          </a:xfrm>
          <a:prstGeom prst="rect">
            <a:avLst/>
          </a:prstGeom>
          <a:solidFill>
            <a:srgbClr val="F0F9FF"/>
          </a:solidFill>
          <a:ln w="635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0" name="Shape 8"/>
          <p:cNvSpPr/>
          <p:nvPr/>
        </p:nvSpPr>
        <p:spPr>
          <a:xfrm>
            <a:off x="0" y="2468880"/>
            <a:ext cx="822960" cy="196596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1" name="Text 9"/>
          <p:cNvSpPr/>
          <p:nvPr/>
        </p:nvSpPr>
        <p:spPr>
          <a:xfrm>
            <a:off x="0" y="2468880"/>
            <a:ext cx="82296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第二阶段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动态核心层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0" y="4434840"/>
            <a:ext cx="822960" cy="2011680"/>
          </a:xfrm>
          <a:prstGeom prst="rect">
            <a:avLst/>
          </a:prstGeom>
          <a:solidFill>
            <a:srgbClr val="047857"/>
          </a:solidFill>
          <a:ln w="12700">
            <a:solidFill>
              <a:srgbClr val="047857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4" name="Text 12"/>
          <p:cNvSpPr/>
          <p:nvPr/>
        </p:nvSpPr>
        <p:spPr>
          <a:xfrm>
            <a:off x="0" y="4434840"/>
            <a:ext cx="8229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第三阶段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结果层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932688" y="749808"/>
            <a:ext cx="1737360" cy="1572768"/>
          </a:xfrm>
          <a:prstGeom prst="rect">
            <a:avLst/>
          </a:prstGeom>
          <a:solidFill>
            <a:srgbClr val="FFFFFF"/>
          </a:solidFill>
          <a:ln w="17780">
            <a:solidFill>
              <a:srgbClr val="2563EB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" name="Shape 14"/>
          <p:cNvSpPr/>
          <p:nvPr/>
        </p:nvSpPr>
        <p:spPr>
          <a:xfrm>
            <a:off x="932688" y="749808"/>
            <a:ext cx="1737360" cy="47549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" name="Text 15"/>
          <p:cNvSpPr/>
          <p:nvPr/>
        </p:nvSpPr>
        <p:spPr>
          <a:xfrm>
            <a:off x="1024128" y="813816"/>
            <a:ext cx="155448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PM 创建项目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024128" y="1078992"/>
            <a:ext cx="1554480" cy="1179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录入产品名 /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客户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等信息</a:t>
            </a: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r>
              <a:rPr lang="en-US" altLang="zh-CN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en-US" altLang="zh-CN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Product_id（可选，后补</a:t>
            </a:r>
            <a:r>
              <a:rPr lang="en-US" altLang="zh-CN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）</a:t>
            </a: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altLang="zh-CN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Region/shipment Unit: 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（决定几个</a:t>
            </a:r>
            <a:r>
              <a:rPr lang="en-US" altLang="zh-CN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）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报价阶段</a:t>
            </a: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状态</a:t>
            </a: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altLang="zh-CN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截止日期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待</a:t>
            </a: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Component 待 RFQ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解析填充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，进行第二层裂变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2670048" y="1410371"/>
            <a:ext cx="274320" cy="0"/>
          </a:xfrm>
          <a:prstGeom prst="line">
            <a:avLst/>
          </a:prstGeom>
          <a:noFill/>
          <a:ln w="20320">
            <a:solidFill>
              <a:srgbClr val="2563E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0" name="Shape 18"/>
          <p:cNvSpPr/>
          <p:nvPr/>
        </p:nvSpPr>
        <p:spPr>
          <a:xfrm>
            <a:off x="2944368" y="749808"/>
            <a:ext cx="1874520" cy="1572768"/>
          </a:xfrm>
          <a:prstGeom prst="rect">
            <a:avLst/>
          </a:prstGeom>
          <a:solidFill>
            <a:srgbClr val="FFFFFF"/>
          </a:solidFill>
          <a:ln w="17780">
            <a:solidFill>
              <a:srgbClr val="2563EB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" name="Shape 19"/>
          <p:cNvSpPr/>
          <p:nvPr/>
        </p:nvSpPr>
        <p:spPr>
          <a:xfrm>
            <a:off x="2944368" y="749808"/>
            <a:ext cx="1874520" cy="47549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Text 20"/>
          <p:cNvSpPr/>
          <p:nvPr/>
        </p:nvSpPr>
        <p:spPr>
          <a:xfrm>
            <a:off x="3035808" y="813816"/>
            <a:ext cx="169164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系统自动执行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3035808" y="1078992"/>
            <a:ext cx="1691640" cy="1179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通知 Functional Leader 指派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en-US" sz="9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 × Shipment Unit </a:t>
            </a:r>
            <a:r>
              <a:rPr lang="en-US" sz="900" dirty="0" err="1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裂变</a:t>
            </a:r>
            <a:r>
              <a:rPr lang="zh-CN" altLang="en-US" sz="9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（第一层）</a:t>
            </a:r>
            <a:endParaRPr lang="en-US" sz="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截止日期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提醒完成任务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发送项目建档通知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818888" y="1410371"/>
            <a:ext cx="274320" cy="0"/>
          </a:xfrm>
          <a:prstGeom prst="line">
            <a:avLst/>
          </a:prstGeom>
          <a:noFill/>
          <a:ln w="20320">
            <a:solidFill>
              <a:srgbClr val="2563E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" name="Shape 23"/>
          <p:cNvSpPr/>
          <p:nvPr/>
        </p:nvSpPr>
        <p:spPr>
          <a:xfrm>
            <a:off x="5093208" y="749808"/>
            <a:ext cx="1828800" cy="1572768"/>
          </a:xfrm>
          <a:prstGeom prst="rect">
            <a:avLst/>
          </a:prstGeom>
          <a:solidFill>
            <a:srgbClr val="FFFFFF"/>
          </a:solidFill>
          <a:ln w="17780">
            <a:solidFill>
              <a:srgbClr val="0D7490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" name="Shape 24"/>
          <p:cNvSpPr/>
          <p:nvPr/>
        </p:nvSpPr>
        <p:spPr>
          <a:xfrm>
            <a:off x="5093208" y="749808"/>
            <a:ext cx="1828800" cy="47549"/>
          </a:xfrm>
          <a:prstGeom prst="rect">
            <a:avLst/>
          </a:prstGeom>
          <a:solidFill>
            <a:srgbClr val="0D7490"/>
          </a:solidFill>
          <a:ln w="12700">
            <a:solidFill>
              <a:srgbClr val="0D7490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7" name="Text 25"/>
          <p:cNvSpPr/>
          <p:nvPr/>
        </p:nvSpPr>
        <p:spPr>
          <a:xfrm>
            <a:off x="5184648" y="813816"/>
            <a:ext cx="164592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 项目状态：SHELL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5184648" y="1078992"/>
            <a:ext cx="1645920" cy="1179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PM 可补充 product_id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→ 触发命名空间自动同步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Sourcing/IE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等待</a:t>
            </a: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 RFQ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上传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解析完成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系统功能按状态解锁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7086600" y="786384"/>
            <a:ext cx="4892040" cy="1499616"/>
          </a:xfrm>
          <a:prstGeom prst="rect">
            <a:avLst/>
          </a:prstGeom>
          <a:solidFill>
            <a:srgbClr val="FFFBEB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0" name="Text 28"/>
          <p:cNvSpPr/>
          <p:nvPr/>
        </p:nvSpPr>
        <p:spPr>
          <a:xfrm>
            <a:off x="7242048" y="896112"/>
            <a:ext cx="4617720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📌  设计说明
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 此阶段仅填写已知信息，Component 数量与工序路由无需提前录入。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 上传 RFQ 后，AI 自动解析并补充完整产品结构，PM 无需返工。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若后续获得 product_id，PM 返回补充即可触发全局命名空间同步。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6007608" y="2468880"/>
            <a:ext cx="0" cy="109728"/>
          </a:xfrm>
          <a:prstGeom prst="line">
            <a:avLst/>
          </a:prstGeom>
          <a:noFill/>
          <a:ln w="2032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2" name="Shape 30"/>
          <p:cNvSpPr/>
          <p:nvPr/>
        </p:nvSpPr>
        <p:spPr>
          <a:xfrm>
            <a:off x="1719072" y="2578608"/>
            <a:ext cx="4288536" cy="0"/>
          </a:xfrm>
          <a:prstGeom prst="line">
            <a:avLst/>
          </a:prstGeom>
          <a:noFill/>
          <a:ln w="2032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3" name="Shape 31"/>
          <p:cNvSpPr/>
          <p:nvPr/>
        </p:nvSpPr>
        <p:spPr>
          <a:xfrm>
            <a:off x="1719072" y="2578608"/>
            <a:ext cx="0" cy="0"/>
          </a:xfrm>
          <a:prstGeom prst="line">
            <a:avLst/>
          </a:prstGeom>
          <a:noFill/>
          <a:ln w="20320">
            <a:solidFill>
              <a:srgbClr val="2563E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4" name="Shape 32"/>
          <p:cNvSpPr/>
          <p:nvPr/>
        </p:nvSpPr>
        <p:spPr>
          <a:xfrm>
            <a:off x="932688" y="2651760"/>
            <a:ext cx="1572768" cy="1600200"/>
          </a:xfrm>
          <a:prstGeom prst="rect">
            <a:avLst/>
          </a:prstGeom>
          <a:solidFill>
            <a:srgbClr val="FFFFFF"/>
          </a:solidFill>
          <a:ln w="17780">
            <a:solidFill>
              <a:srgbClr val="1B3A6B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" name="Shape 33"/>
          <p:cNvSpPr/>
          <p:nvPr/>
        </p:nvSpPr>
        <p:spPr>
          <a:xfrm>
            <a:off x="932688" y="2651760"/>
            <a:ext cx="1572768" cy="47549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6" name="Text 34"/>
          <p:cNvSpPr/>
          <p:nvPr/>
        </p:nvSpPr>
        <p:spPr>
          <a:xfrm>
            <a:off x="1024128" y="2715768"/>
            <a:ext cx="138988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④ ME 上传 RFQ PPT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1024128" y="2980944"/>
            <a:ext cx="1389888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触发 AI 解析流水线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状态 → RFQ_PARSING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预计 30-120 秒完成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解析失败→人工录入兜底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2505456" y="3323844"/>
            <a:ext cx="274320" cy="0"/>
          </a:xfrm>
          <a:prstGeom prst="line">
            <a:avLst/>
          </a:prstGeom>
          <a:noFill/>
          <a:ln w="20320">
            <a:solidFill>
              <a:srgbClr val="1B3A6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39" name="Shape 37"/>
          <p:cNvSpPr/>
          <p:nvPr/>
        </p:nvSpPr>
        <p:spPr>
          <a:xfrm>
            <a:off x="2779776" y="2651760"/>
            <a:ext cx="2121408" cy="1600200"/>
          </a:xfrm>
          <a:prstGeom prst="rect">
            <a:avLst/>
          </a:prstGeom>
          <a:solidFill>
            <a:srgbClr val="FFFFFF"/>
          </a:solidFill>
          <a:ln w="17780">
            <a:solidFill>
              <a:srgbClr val="1B3A6B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40" name="Shape 38"/>
          <p:cNvSpPr/>
          <p:nvPr/>
        </p:nvSpPr>
        <p:spPr>
          <a:xfrm>
            <a:off x="2779776" y="2651760"/>
            <a:ext cx="2121408" cy="47549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1" name="Text 39"/>
          <p:cNvSpPr/>
          <p:nvPr/>
        </p:nvSpPr>
        <p:spPr>
          <a:xfrm>
            <a:off x="2871216" y="2715768"/>
            <a:ext cx="193852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⑤ AI 两阶段解析</a:t>
            </a:r>
            <a:endParaRPr lang="en-US" sz="1000" dirty="0"/>
          </a:p>
        </p:txBody>
      </p:sp>
      <p:sp>
        <p:nvSpPr>
          <p:cNvPr id="42" name="Text 40"/>
          <p:cNvSpPr/>
          <p:nvPr/>
        </p:nvSpPr>
        <p:spPr>
          <a:xfrm>
            <a:off x="2871216" y="2980944"/>
            <a:ext cx="1938528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 1: 识别产品矩阵页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→ Unit × Component 骨架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 2: 按分组标题页切割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→ 逐 Unit 关联 EEBOM/MEBOM</a:t>
            </a:r>
            <a:endParaRPr lang="en-US" sz="900" dirty="0"/>
          </a:p>
        </p:txBody>
      </p:sp>
      <p:sp>
        <p:nvSpPr>
          <p:cNvPr id="43" name="Shape 41"/>
          <p:cNvSpPr/>
          <p:nvPr/>
        </p:nvSpPr>
        <p:spPr>
          <a:xfrm>
            <a:off x="4901184" y="3323844"/>
            <a:ext cx="256032" cy="0"/>
          </a:xfrm>
          <a:prstGeom prst="line">
            <a:avLst/>
          </a:prstGeom>
          <a:noFill/>
          <a:ln w="20320">
            <a:solidFill>
              <a:srgbClr val="1B3A6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4" name="Shape 42"/>
          <p:cNvSpPr/>
          <p:nvPr/>
        </p:nvSpPr>
        <p:spPr>
          <a:xfrm>
            <a:off x="5157216" y="2651760"/>
            <a:ext cx="1719072" cy="1600200"/>
          </a:xfrm>
          <a:prstGeom prst="rect">
            <a:avLst/>
          </a:prstGeom>
          <a:solidFill>
            <a:srgbClr val="FFFFFF"/>
          </a:solidFill>
          <a:ln w="17780">
            <a:solidFill>
              <a:srgbClr val="1B3A6B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45" name="Shape 43"/>
          <p:cNvSpPr/>
          <p:nvPr/>
        </p:nvSpPr>
        <p:spPr>
          <a:xfrm>
            <a:off x="5157216" y="2651760"/>
            <a:ext cx="1719072" cy="47549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6" name="Text 44"/>
          <p:cNvSpPr/>
          <p:nvPr/>
        </p:nvSpPr>
        <p:spPr>
          <a:xfrm>
            <a:off x="5248656" y="2715768"/>
            <a:ext cx="153619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⑥ ME 人工确认</a:t>
            </a:r>
            <a:endParaRPr lang="en-US" sz="1000" dirty="0"/>
          </a:p>
        </p:txBody>
      </p:sp>
      <p:sp>
        <p:nvSpPr>
          <p:cNvPr id="47" name="Text 45"/>
          <p:cNvSpPr/>
          <p:nvPr/>
        </p:nvSpPr>
        <p:spPr>
          <a:xfrm>
            <a:off x="5248656" y="2980944"/>
            <a:ext cx="1536192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A: 确认骨架结构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（Unit+Component 必须）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B: 确认 BOM 归属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（可后补，不阻塞）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6876288" y="3323844"/>
            <a:ext cx="256032" cy="0"/>
          </a:xfrm>
          <a:prstGeom prst="line">
            <a:avLst/>
          </a:prstGeom>
          <a:noFill/>
          <a:ln w="20320">
            <a:solidFill>
              <a:srgbClr val="1B3A6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9" name="Shape 47"/>
          <p:cNvSpPr/>
          <p:nvPr/>
        </p:nvSpPr>
        <p:spPr>
          <a:xfrm>
            <a:off x="7132320" y="2651760"/>
            <a:ext cx="1847088" cy="1600200"/>
          </a:xfrm>
          <a:prstGeom prst="rect">
            <a:avLst/>
          </a:prstGeom>
          <a:solidFill>
            <a:srgbClr val="FFFFFF"/>
          </a:solidFill>
          <a:ln w="17780">
            <a:solidFill>
              <a:srgbClr val="047857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50" name="Shape 48"/>
          <p:cNvSpPr/>
          <p:nvPr/>
        </p:nvSpPr>
        <p:spPr>
          <a:xfrm>
            <a:off x="7132320" y="2651760"/>
            <a:ext cx="1847088" cy="47549"/>
          </a:xfrm>
          <a:prstGeom prst="rect">
            <a:avLst/>
          </a:prstGeom>
          <a:solidFill>
            <a:srgbClr val="047857"/>
          </a:solidFill>
          <a:ln w="12700">
            <a:solidFill>
              <a:srgbClr val="047857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1" name="Text 49"/>
          <p:cNvSpPr/>
          <p:nvPr/>
        </p:nvSpPr>
        <p:spPr>
          <a:xfrm>
            <a:off x="7223760" y="2715768"/>
            <a:ext cx="166420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⑦ </a:t>
            </a:r>
            <a:r>
              <a:rPr lang="en-US" sz="10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第二层裂变完成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2" name="Text 50"/>
          <p:cNvSpPr/>
          <p:nvPr/>
        </p:nvSpPr>
        <p:spPr>
          <a:xfrm>
            <a:off x="7223760" y="2980944"/>
            <a:ext cx="1664208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生成 Component 记录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生成 EEBOM / 结构料表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状态 → ACTIVE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命名空间全量构建</a:t>
            </a:r>
            <a:endParaRPr lang="en-US" sz="900" dirty="0"/>
          </a:p>
        </p:txBody>
      </p:sp>
      <p:sp>
        <p:nvSpPr>
          <p:cNvPr id="53" name="Shape 51"/>
          <p:cNvSpPr/>
          <p:nvPr/>
        </p:nvSpPr>
        <p:spPr>
          <a:xfrm>
            <a:off x="9966960" y="2651760"/>
            <a:ext cx="2029968" cy="1600200"/>
          </a:xfrm>
          <a:prstGeom prst="rect">
            <a:avLst/>
          </a:prstGeom>
          <a:solidFill>
            <a:srgbClr val="FFFBEB"/>
          </a:solidFill>
          <a:ln w="19050">
            <a:solidFill>
              <a:srgbClr val="FCD34D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54" name="Shape 52"/>
          <p:cNvSpPr/>
          <p:nvPr/>
        </p:nvSpPr>
        <p:spPr>
          <a:xfrm>
            <a:off x="9966960" y="2651760"/>
            <a:ext cx="2029968" cy="47549"/>
          </a:xfrm>
          <a:prstGeom prst="rect">
            <a:avLst/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5" name="Text 53"/>
          <p:cNvSpPr/>
          <p:nvPr/>
        </p:nvSpPr>
        <p:spPr>
          <a:xfrm>
            <a:off x="10058400" y="2715768"/>
            <a:ext cx="184708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⚡ 采购并行支线</a:t>
            </a:r>
            <a:endParaRPr lang="en-US" sz="1000" dirty="0"/>
          </a:p>
        </p:txBody>
      </p:sp>
      <p:sp>
        <p:nvSpPr>
          <p:cNvPr id="56" name="Text 54"/>
          <p:cNvSpPr/>
          <p:nvPr/>
        </p:nvSpPr>
        <p:spPr>
          <a:xfrm>
            <a:off x="10058400" y="2980944"/>
            <a:ext cx="1847088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BOM 确认后 → 系统发信采购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采购上传 Excel 报价单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系统解析 → 写入 EEBOM 单价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及结构料成本字段</a:t>
            </a:r>
            <a:endParaRPr lang="en-US" sz="900" dirty="0"/>
          </a:p>
        </p:txBody>
      </p:sp>
      <p:sp>
        <p:nvSpPr>
          <p:cNvPr id="57" name="Shape 55"/>
          <p:cNvSpPr/>
          <p:nvPr/>
        </p:nvSpPr>
        <p:spPr>
          <a:xfrm>
            <a:off x="8979408" y="3163824"/>
            <a:ext cx="987552" cy="0"/>
          </a:xfrm>
          <a:prstGeom prst="line">
            <a:avLst/>
          </a:prstGeom>
          <a:noFill/>
          <a:ln w="20320">
            <a:solidFill>
              <a:srgbClr val="B45309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8" name="Shape 56"/>
          <p:cNvSpPr/>
          <p:nvPr/>
        </p:nvSpPr>
        <p:spPr>
          <a:xfrm>
            <a:off x="10981944" y="4251960"/>
            <a:ext cx="0" cy="274320"/>
          </a:xfrm>
          <a:prstGeom prst="line">
            <a:avLst/>
          </a:prstGeom>
          <a:noFill/>
          <a:ln w="20320">
            <a:solidFill>
              <a:srgbClr val="B45309"/>
            </a:solidFill>
            <a:prstDash val="dash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9" name="Shape 57"/>
          <p:cNvSpPr/>
          <p:nvPr/>
        </p:nvSpPr>
        <p:spPr>
          <a:xfrm>
            <a:off x="8302752" y="4526280"/>
            <a:ext cx="2679192" cy="0"/>
          </a:xfrm>
          <a:prstGeom prst="line">
            <a:avLst/>
          </a:prstGeom>
          <a:noFill/>
          <a:ln w="20320">
            <a:solidFill>
              <a:srgbClr val="B45309"/>
            </a:solidFill>
            <a:prstDash val="dash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0" name="Shape 58"/>
          <p:cNvSpPr/>
          <p:nvPr/>
        </p:nvSpPr>
        <p:spPr>
          <a:xfrm>
            <a:off x="8302752" y="4526280"/>
            <a:ext cx="0" cy="91440"/>
          </a:xfrm>
          <a:prstGeom prst="line">
            <a:avLst/>
          </a:prstGeom>
          <a:noFill/>
          <a:ln w="20320">
            <a:solidFill>
              <a:srgbClr val="B45309"/>
            </a:solidFill>
            <a:prstDash val="dash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1" name="Shape 59"/>
          <p:cNvSpPr/>
          <p:nvPr/>
        </p:nvSpPr>
        <p:spPr>
          <a:xfrm>
            <a:off x="8055864" y="4434840"/>
            <a:ext cx="0" cy="109728"/>
          </a:xfrm>
          <a:prstGeom prst="line">
            <a:avLst/>
          </a:prstGeom>
          <a:noFill/>
          <a:ln w="2032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2" name="Shape 60"/>
          <p:cNvSpPr/>
          <p:nvPr/>
        </p:nvSpPr>
        <p:spPr>
          <a:xfrm>
            <a:off x="1801368" y="4544568"/>
            <a:ext cx="6254496" cy="0"/>
          </a:xfrm>
          <a:prstGeom prst="line">
            <a:avLst/>
          </a:prstGeom>
          <a:noFill/>
          <a:ln w="2032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3" name="Shape 61"/>
          <p:cNvSpPr/>
          <p:nvPr/>
        </p:nvSpPr>
        <p:spPr>
          <a:xfrm>
            <a:off x="1801368" y="4544568"/>
            <a:ext cx="0" cy="0"/>
          </a:xfrm>
          <a:prstGeom prst="line">
            <a:avLst/>
          </a:prstGeom>
          <a:noFill/>
          <a:ln w="20320">
            <a:solidFill>
              <a:srgbClr val="1B3A6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4" name="Shape 62"/>
          <p:cNvSpPr/>
          <p:nvPr/>
        </p:nvSpPr>
        <p:spPr>
          <a:xfrm>
            <a:off x="932688" y="4617720"/>
            <a:ext cx="1737360" cy="1627632"/>
          </a:xfrm>
          <a:prstGeom prst="rect">
            <a:avLst/>
          </a:prstGeom>
          <a:solidFill>
            <a:srgbClr val="FFFFFF"/>
          </a:solidFill>
          <a:ln w="17780">
            <a:solidFill>
              <a:srgbClr val="1B3A6B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65" name="Shape 63"/>
          <p:cNvSpPr/>
          <p:nvPr/>
        </p:nvSpPr>
        <p:spPr>
          <a:xfrm>
            <a:off x="932688" y="4617720"/>
            <a:ext cx="1737360" cy="47549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6" name="Text 64"/>
          <p:cNvSpPr/>
          <p:nvPr/>
        </p:nvSpPr>
        <p:spPr>
          <a:xfrm>
            <a:off x="1024128" y="4681728"/>
            <a:ext cx="1554480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⑧ IE 路由配置</a:t>
            </a:r>
            <a:endParaRPr lang="en-US" sz="1000" dirty="0"/>
          </a:p>
        </p:txBody>
      </p:sp>
      <p:sp>
        <p:nvSpPr>
          <p:cNvPr id="67" name="Text 65"/>
          <p:cNvSpPr/>
          <p:nvPr/>
        </p:nvSpPr>
        <p:spPr>
          <a:xfrm>
            <a:off x="1024128" y="4946904"/>
            <a:ext cx="155448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选择 process_route_type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9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TLA_ONLY / SMT / SMT+TLA</a:t>
            </a:r>
            <a:endParaRPr lang="en-US" sz="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系统生成文件命名清单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IE 上传 SMT/TLA RFQ</a:t>
            </a:r>
            <a:endParaRPr lang="en-US" sz="900" dirty="0"/>
          </a:p>
        </p:txBody>
      </p:sp>
      <p:sp>
        <p:nvSpPr>
          <p:cNvPr id="68" name="Shape 66"/>
          <p:cNvSpPr/>
          <p:nvPr/>
        </p:nvSpPr>
        <p:spPr>
          <a:xfrm>
            <a:off x="2670048" y="5301325"/>
            <a:ext cx="274320" cy="0"/>
          </a:xfrm>
          <a:prstGeom prst="line">
            <a:avLst/>
          </a:prstGeom>
          <a:noFill/>
          <a:ln w="20320">
            <a:solidFill>
              <a:srgbClr val="1B3A6B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9" name="Shape 67"/>
          <p:cNvSpPr/>
          <p:nvPr/>
        </p:nvSpPr>
        <p:spPr>
          <a:xfrm>
            <a:off x="2944368" y="4617720"/>
            <a:ext cx="1993392" cy="1627632"/>
          </a:xfrm>
          <a:prstGeom prst="rect">
            <a:avLst/>
          </a:prstGeom>
          <a:solidFill>
            <a:srgbClr val="FFFFFF"/>
          </a:solidFill>
          <a:ln w="17780">
            <a:solidFill>
              <a:srgbClr val="1B3A6B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70" name="Shape 68"/>
          <p:cNvSpPr/>
          <p:nvPr/>
        </p:nvSpPr>
        <p:spPr>
          <a:xfrm>
            <a:off x="2944368" y="4617720"/>
            <a:ext cx="1993392" cy="47549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1" name="Text 69"/>
          <p:cNvSpPr/>
          <p:nvPr/>
        </p:nvSpPr>
        <p:spPr>
          <a:xfrm>
            <a:off x="3035808" y="4681728"/>
            <a:ext cx="181051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⑨ AI 双层文件匹配</a:t>
            </a:r>
            <a:endParaRPr lang="en-US" sz="1000" dirty="0"/>
          </a:p>
        </p:txBody>
      </p:sp>
      <p:sp>
        <p:nvSpPr>
          <p:cNvPr id="72" name="Text 70"/>
          <p:cNvSpPr/>
          <p:nvPr/>
        </p:nvSpPr>
        <p:spPr>
          <a:xfrm>
            <a:off x="3035808" y="4946904"/>
            <a:ext cx="181051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L1: 文件名 ID 精确匹配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L2: Excel 内容语义识别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置信度看板实时展示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 一键确认 /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逐条审核</a:t>
            </a: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cs typeface="Calibri" pitchFamily="34" charset="-120"/>
              </a:rPr>
              <a:t>（与</a:t>
            </a:r>
            <a:r>
              <a:rPr lang="en-US" altLang="zh-CN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⑤ AI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cs typeface="Calibri" pitchFamily="34" charset="-120"/>
              </a:rPr>
              <a:t>运用逻辑相似）</a:t>
            </a: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73" name="Shape 71"/>
          <p:cNvSpPr/>
          <p:nvPr/>
        </p:nvSpPr>
        <p:spPr>
          <a:xfrm>
            <a:off x="4937760" y="5301325"/>
            <a:ext cx="256032" cy="0"/>
          </a:xfrm>
          <a:prstGeom prst="line">
            <a:avLst/>
          </a:prstGeom>
          <a:noFill/>
          <a:ln w="20320">
            <a:solidFill>
              <a:srgbClr val="0D7490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4" name="Shape 72"/>
          <p:cNvSpPr/>
          <p:nvPr/>
        </p:nvSpPr>
        <p:spPr>
          <a:xfrm>
            <a:off x="5193792" y="4617720"/>
            <a:ext cx="1901952" cy="1627632"/>
          </a:xfrm>
          <a:prstGeom prst="rect">
            <a:avLst/>
          </a:prstGeom>
          <a:solidFill>
            <a:srgbClr val="FFFFFF"/>
          </a:solidFill>
          <a:ln w="17780">
            <a:solidFill>
              <a:srgbClr val="0D7490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75" name="Shape 73"/>
          <p:cNvSpPr/>
          <p:nvPr/>
        </p:nvSpPr>
        <p:spPr>
          <a:xfrm>
            <a:off x="5193792" y="4617720"/>
            <a:ext cx="1901952" cy="47549"/>
          </a:xfrm>
          <a:prstGeom prst="rect">
            <a:avLst/>
          </a:prstGeom>
          <a:solidFill>
            <a:srgbClr val="0D7490"/>
          </a:solidFill>
          <a:ln w="12700">
            <a:solidFill>
              <a:srgbClr val="0D7490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6" name="Text 74"/>
          <p:cNvSpPr/>
          <p:nvPr/>
        </p:nvSpPr>
        <p:spPr>
          <a:xfrm>
            <a:off x="5285232" y="4681728"/>
            <a:ext cx="171907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⑩ 成本项自动提取</a:t>
            </a:r>
            <a:endParaRPr lang="en-US" sz="1000" dirty="0"/>
          </a:p>
        </p:txBody>
      </p:sp>
      <p:sp>
        <p:nvSpPr>
          <p:cNvPr id="77" name="Text 75"/>
          <p:cNvSpPr/>
          <p:nvPr/>
        </p:nvSpPr>
        <p:spPr>
          <a:xfrm>
            <a:off x="5285232" y="4946904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Fixture cost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← SMT/TLA RFQ 文件提取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Tooling cost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←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采购结构件备注字段</a:t>
            </a: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altLang="zh-CN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工序项自动提取</a:t>
            </a:r>
            <a:endParaRPr lang="en-US" sz="900" dirty="0"/>
          </a:p>
        </p:txBody>
      </p:sp>
      <p:sp>
        <p:nvSpPr>
          <p:cNvPr id="78" name="Shape 76"/>
          <p:cNvSpPr/>
          <p:nvPr/>
        </p:nvSpPr>
        <p:spPr>
          <a:xfrm>
            <a:off x="7095744" y="5301325"/>
            <a:ext cx="256032" cy="0"/>
          </a:xfrm>
          <a:prstGeom prst="line">
            <a:avLst/>
          </a:prstGeom>
          <a:noFill/>
          <a:ln w="20320">
            <a:solidFill>
              <a:srgbClr val="047857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9" name="Shape 77"/>
          <p:cNvSpPr/>
          <p:nvPr/>
        </p:nvSpPr>
        <p:spPr>
          <a:xfrm>
            <a:off x="7351776" y="4617720"/>
            <a:ext cx="1901952" cy="1627632"/>
          </a:xfrm>
          <a:prstGeom prst="rect">
            <a:avLst/>
          </a:prstGeom>
          <a:solidFill>
            <a:srgbClr val="FFFFFF"/>
          </a:solidFill>
          <a:ln w="17780">
            <a:solidFill>
              <a:srgbClr val="047857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80" name="Shape 78"/>
          <p:cNvSpPr/>
          <p:nvPr/>
        </p:nvSpPr>
        <p:spPr>
          <a:xfrm>
            <a:off x="7351776" y="4617720"/>
            <a:ext cx="1901952" cy="47549"/>
          </a:xfrm>
          <a:prstGeom prst="rect">
            <a:avLst/>
          </a:prstGeom>
          <a:solidFill>
            <a:srgbClr val="047857"/>
          </a:solidFill>
          <a:ln w="12700">
            <a:solidFill>
              <a:srgbClr val="047857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1" name="Text 79"/>
          <p:cNvSpPr/>
          <p:nvPr/>
        </p:nvSpPr>
        <p:spPr>
          <a:xfrm>
            <a:off x="7443216" y="4681728"/>
            <a:ext cx="1719072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⑪ </a:t>
            </a:r>
            <a:r>
              <a:rPr lang="en-US" sz="1000" b="1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输出完整</a:t>
            </a: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b="1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CAS.excel</a:t>
            </a:r>
            <a:r>
              <a:rPr lang="zh-CN" alt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形式（不改变销售操作习惯）</a:t>
            </a:r>
            <a:endParaRPr lang="en-US" sz="1000" dirty="0"/>
          </a:p>
        </p:txBody>
      </p:sp>
      <p:sp>
        <p:nvSpPr>
          <p:cNvPr id="82" name="Text 80"/>
          <p:cNvSpPr/>
          <p:nvPr/>
        </p:nvSpPr>
        <p:spPr>
          <a:xfrm>
            <a:off x="7528560" y="5045659"/>
            <a:ext cx="171907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电子料 + 结构料成本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Fixture / Tooling 成本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工序成本</a:t>
            </a: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*****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汇总完整报价单</a:t>
            </a: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9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83" name="Shape 81"/>
          <p:cNvSpPr/>
          <p:nvPr/>
        </p:nvSpPr>
        <p:spPr>
          <a:xfrm>
            <a:off x="9253728" y="5301325"/>
            <a:ext cx="256032" cy="0"/>
          </a:xfrm>
          <a:prstGeom prst="line">
            <a:avLst/>
          </a:prstGeom>
          <a:noFill/>
          <a:ln w="20320">
            <a:solidFill>
              <a:srgbClr val="047857"/>
            </a:solidFill>
            <a:prstDash val="solid"/>
            <a:tailEnd type="arrow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4" name="Shape 82"/>
          <p:cNvSpPr/>
          <p:nvPr/>
        </p:nvSpPr>
        <p:spPr>
          <a:xfrm>
            <a:off x="9509760" y="4617720"/>
            <a:ext cx="1755648" cy="1627632"/>
          </a:xfrm>
          <a:prstGeom prst="rect">
            <a:avLst/>
          </a:prstGeom>
          <a:solidFill>
            <a:srgbClr val="FFFFFF"/>
          </a:solidFill>
          <a:ln w="17780">
            <a:solidFill>
              <a:srgbClr val="047857"/>
            </a:solidFill>
            <a:prstDash val="solid"/>
          </a:ln>
          <a:effectLst>
            <a:outerShdw blurRad="635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zh-CN" altLang="en-US" sz="2400"/>
          </a:p>
        </p:txBody>
      </p:sp>
      <p:sp>
        <p:nvSpPr>
          <p:cNvPr id="85" name="Shape 83"/>
          <p:cNvSpPr/>
          <p:nvPr/>
        </p:nvSpPr>
        <p:spPr>
          <a:xfrm>
            <a:off x="9509760" y="4617720"/>
            <a:ext cx="1755648" cy="47549"/>
          </a:xfrm>
          <a:prstGeom prst="rect">
            <a:avLst/>
          </a:prstGeom>
          <a:solidFill>
            <a:srgbClr val="047857"/>
          </a:solidFill>
          <a:ln w="12700">
            <a:solidFill>
              <a:srgbClr val="047857"/>
            </a:solidFill>
            <a:prstDash val="solid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6" name="Text 84"/>
          <p:cNvSpPr/>
          <p:nvPr/>
        </p:nvSpPr>
        <p:spPr>
          <a:xfrm>
            <a:off x="9601200" y="4681728"/>
            <a:ext cx="1572768" cy="265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⑫ 提交报价 &amp; 归档</a:t>
            </a:r>
            <a:endParaRPr lang="en-US" sz="1000" dirty="0"/>
          </a:p>
        </p:txBody>
      </p:sp>
      <p:sp>
        <p:nvSpPr>
          <p:cNvPr id="87" name="Text 85"/>
          <p:cNvSpPr/>
          <p:nvPr/>
        </p:nvSpPr>
        <p:spPr>
          <a:xfrm>
            <a:off x="9601200" y="4946904"/>
            <a:ext cx="1572768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CAS 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提交</a:t>
            </a:r>
            <a:r>
              <a:rPr lang="zh-CN" alt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销售</a:t>
            </a:r>
            <a:r>
              <a:rPr lang="en-US" sz="9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报价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作为有效报价记录归档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支持版本追踪对比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历史报价可查询调用</a:t>
            </a:r>
            <a:endParaRPr lang="en-US" sz="900" dirty="0"/>
          </a:p>
        </p:txBody>
      </p:sp>
      <p:sp>
        <p:nvSpPr>
          <p:cNvPr id="88" name="Shape 86"/>
          <p:cNvSpPr/>
          <p:nvPr/>
        </p:nvSpPr>
        <p:spPr>
          <a:xfrm>
            <a:off x="0" y="6583680"/>
            <a:ext cx="12161520" cy="274320"/>
          </a:xfrm>
          <a:prstGeom prst="rect">
            <a:avLst/>
          </a:prstGeom>
          <a:solidFill>
            <a:srgbClr val="DDE3EC"/>
          </a:solidFill>
          <a:ln w="12700">
            <a:solidFill>
              <a:srgbClr val="DDE3EC"/>
            </a:solidFill>
            <a:prstDash val="solid"/>
          </a:ln>
        </p:spPr>
        <p:txBody>
          <a:bodyPr/>
          <a:lstStyle/>
          <a:p>
            <a:endParaRPr lang="zh-CN" altLang="en-US" sz="2400" dirty="0"/>
          </a:p>
        </p:txBody>
      </p:sp>
      <p:sp>
        <p:nvSpPr>
          <p:cNvPr id="89" name="Text 87"/>
          <p:cNvSpPr/>
          <p:nvPr/>
        </p:nvSpPr>
        <p:spPr>
          <a:xfrm>
            <a:off x="320040" y="6583680"/>
            <a:ext cx="10058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驱动  ·  两阶段 RFQ 解析  ·  Human-in-the-loop 确认  ·  命名即关联  ·  </a:t>
            </a:r>
            <a:r>
              <a:rPr lang="en-US" sz="9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采购并行不阻塞</a:t>
            </a: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IE </a:t>
            </a:r>
            <a:r>
              <a:rPr lang="en-US" altLang="zh-CN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 </a:t>
            </a:r>
            <a:r>
              <a:rPr lang="en-US" altLang="zh-CN" sz="9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PM/cost team </a:t>
            </a:r>
            <a:r>
              <a:rPr lang="zh-CN" altLang="en-US" sz="9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全流程把控</a:t>
            </a:r>
            <a:r>
              <a:rPr lang="en-US" sz="900" dirty="0">
                <a:solidFill>
                  <a:srgbClr val="C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900" dirty="0">
              <a:solidFill>
                <a:srgbClr val="C00000"/>
              </a:solidFill>
            </a:endParaRPr>
          </a:p>
        </p:txBody>
      </p:sp>
      <p:sp>
        <p:nvSpPr>
          <p:cNvPr id="90" name="Text 88"/>
          <p:cNvSpPr/>
          <p:nvPr/>
        </p:nvSpPr>
        <p:spPr>
          <a:xfrm>
            <a:off x="10789920" y="658368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v1.0  ·  2026</a:t>
            </a:r>
            <a:endParaRPr lang="en-US" sz="900" dirty="0"/>
          </a:p>
        </p:txBody>
      </p:sp>
      <p:sp>
        <p:nvSpPr>
          <p:cNvPr id="94" name="箭头: 上 93">
            <a:extLst>
              <a:ext uri="{FF2B5EF4-FFF2-40B4-BE49-F238E27FC236}">
                <a16:creationId xmlns:a16="http://schemas.microsoft.com/office/drawing/2014/main" id="{5589C6A1-A39C-F746-B64C-A95FA1A362D2}"/>
              </a:ext>
            </a:extLst>
          </p:cNvPr>
          <p:cNvSpPr/>
          <p:nvPr/>
        </p:nvSpPr>
        <p:spPr>
          <a:xfrm rot="18988941">
            <a:off x="762004" y="4215003"/>
            <a:ext cx="509011" cy="387985"/>
          </a:xfrm>
          <a:prstGeom prst="up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E499D15-754A-D933-9E7C-60896AEA937B}"/>
              </a:ext>
            </a:extLst>
          </p:cNvPr>
          <p:cNvGrpSpPr/>
          <p:nvPr/>
        </p:nvGrpSpPr>
        <p:grpSpPr>
          <a:xfrm>
            <a:off x="320465" y="2980267"/>
            <a:ext cx="2379133" cy="2893907"/>
            <a:chOff x="932688" y="2651760"/>
            <a:chExt cx="1572768" cy="1600200"/>
          </a:xfrm>
        </p:grpSpPr>
        <p:sp>
          <p:nvSpPr>
            <p:cNvPr id="2" name="Shape 32">
              <a:extLst>
                <a:ext uri="{FF2B5EF4-FFF2-40B4-BE49-F238E27FC236}">
                  <a16:creationId xmlns:a16="http://schemas.microsoft.com/office/drawing/2014/main" id="{FFEA04AC-A709-D41C-3756-9BE960A1BE96}"/>
                </a:ext>
              </a:extLst>
            </p:cNvPr>
            <p:cNvSpPr/>
            <p:nvPr/>
          </p:nvSpPr>
          <p:spPr>
            <a:xfrm>
              <a:off x="932688" y="2651760"/>
              <a:ext cx="1572768" cy="1600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7780">
              <a:solidFill>
                <a:srgbClr val="1B3A6B"/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" name="Shape 33">
              <a:extLst>
                <a:ext uri="{FF2B5EF4-FFF2-40B4-BE49-F238E27FC236}">
                  <a16:creationId xmlns:a16="http://schemas.microsoft.com/office/drawing/2014/main" id="{DBCDB981-0617-301D-5E5E-60DA5033299E}"/>
                </a:ext>
              </a:extLst>
            </p:cNvPr>
            <p:cNvSpPr/>
            <p:nvPr/>
          </p:nvSpPr>
          <p:spPr>
            <a:xfrm>
              <a:off x="932688" y="2651760"/>
              <a:ext cx="1572768" cy="47549"/>
            </a:xfrm>
            <a:prstGeom prst="rect">
              <a:avLst/>
            </a:prstGeom>
            <a:solidFill>
              <a:srgbClr val="1B3A6B"/>
            </a:solidFill>
            <a:ln w="12700">
              <a:solidFill>
                <a:srgbClr val="1B3A6B"/>
              </a:solidFill>
              <a:prstDash val="soli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FB69ECB-C5E7-FC4D-38D3-3F400DDEDC07}"/>
              </a:ext>
            </a:extLst>
          </p:cNvPr>
          <p:cNvGrpSpPr/>
          <p:nvPr/>
        </p:nvGrpSpPr>
        <p:grpSpPr>
          <a:xfrm>
            <a:off x="2783926" y="2980267"/>
            <a:ext cx="2379133" cy="2893907"/>
            <a:chOff x="932688" y="2651760"/>
            <a:chExt cx="1572768" cy="1600200"/>
          </a:xfrm>
        </p:grpSpPr>
        <p:sp>
          <p:nvSpPr>
            <p:cNvPr id="10" name="Shape 32">
              <a:extLst>
                <a:ext uri="{FF2B5EF4-FFF2-40B4-BE49-F238E27FC236}">
                  <a16:creationId xmlns:a16="http://schemas.microsoft.com/office/drawing/2014/main" id="{617A6090-AD65-A57F-20B8-4CB789A13496}"/>
                </a:ext>
              </a:extLst>
            </p:cNvPr>
            <p:cNvSpPr/>
            <p:nvPr/>
          </p:nvSpPr>
          <p:spPr>
            <a:xfrm>
              <a:off x="932688" y="2651760"/>
              <a:ext cx="1572768" cy="1600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7780">
              <a:solidFill>
                <a:srgbClr val="1B3A6B"/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" name="Shape 33">
              <a:extLst>
                <a:ext uri="{FF2B5EF4-FFF2-40B4-BE49-F238E27FC236}">
                  <a16:creationId xmlns:a16="http://schemas.microsoft.com/office/drawing/2014/main" id="{4C3F4E93-5AA3-D398-65A6-038E65177E6B}"/>
                </a:ext>
              </a:extLst>
            </p:cNvPr>
            <p:cNvSpPr/>
            <p:nvPr/>
          </p:nvSpPr>
          <p:spPr>
            <a:xfrm>
              <a:off x="932688" y="2651760"/>
              <a:ext cx="1572768" cy="47549"/>
            </a:xfrm>
            <a:prstGeom prst="rect">
              <a:avLst/>
            </a:prstGeom>
            <a:solidFill>
              <a:srgbClr val="1B3A6B"/>
            </a:solidFill>
            <a:ln w="12700">
              <a:solidFill>
                <a:srgbClr val="1B3A6B"/>
              </a:solidFill>
              <a:prstDash val="solid"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032B088-B13F-74F6-056B-4107FF5D5D2C}"/>
              </a:ext>
            </a:extLst>
          </p:cNvPr>
          <p:cNvGrpSpPr/>
          <p:nvPr/>
        </p:nvGrpSpPr>
        <p:grpSpPr>
          <a:xfrm>
            <a:off x="5247387" y="2980266"/>
            <a:ext cx="2379133" cy="2893907"/>
            <a:chOff x="932688" y="2651760"/>
            <a:chExt cx="1572768" cy="1600200"/>
          </a:xfrm>
        </p:grpSpPr>
        <p:sp>
          <p:nvSpPr>
            <p:cNvPr id="13" name="Shape 32">
              <a:extLst>
                <a:ext uri="{FF2B5EF4-FFF2-40B4-BE49-F238E27FC236}">
                  <a16:creationId xmlns:a16="http://schemas.microsoft.com/office/drawing/2014/main" id="{4903C8E9-9654-6123-0D12-3B13703FC81B}"/>
                </a:ext>
              </a:extLst>
            </p:cNvPr>
            <p:cNvSpPr/>
            <p:nvPr/>
          </p:nvSpPr>
          <p:spPr>
            <a:xfrm>
              <a:off x="932688" y="2651760"/>
              <a:ext cx="1572768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778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Shape 33">
              <a:extLst>
                <a:ext uri="{FF2B5EF4-FFF2-40B4-BE49-F238E27FC236}">
                  <a16:creationId xmlns:a16="http://schemas.microsoft.com/office/drawing/2014/main" id="{BD2E29E2-72B7-B55B-B873-78F780EFDDEB}"/>
                </a:ext>
              </a:extLst>
            </p:cNvPr>
            <p:cNvSpPr/>
            <p:nvPr/>
          </p:nvSpPr>
          <p:spPr>
            <a:xfrm>
              <a:off x="932688" y="2651760"/>
              <a:ext cx="1572768" cy="475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zh-CN" altLang="en-US" sz="2400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AA4D17D-E751-A20B-AC01-9D6742ADCDD3}"/>
              </a:ext>
            </a:extLst>
          </p:cNvPr>
          <p:cNvGrpSpPr/>
          <p:nvPr/>
        </p:nvGrpSpPr>
        <p:grpSpPr>
          <a:xfrm>
            <a:off x="7771718" y="2999181"/>
            <a:ext cx="2379133" cy="2893907"/>
            <a:chOff x="932688" y="2651760"/>
            <a:chExt cx="1572768" cy="1600200"/>
          </a:xfrm>
        </p:grpSpPr>
        <p:sp>
          <p:nvSpPr>
            <p:cNvPr id="19" name="Shape 32">
              <a:extLst>
                <a:ext uri="{FF2B5EF4-FFF2-40B4-BE49-F238E27FC236}">
                  <a16:creationId xmlns:a16="http://schemas.microsoft.com/office/drawing/2014/main" id="{328280C2-CA1E-3FF9-85B9-756AD613B4DA}"/>
                </a:ext>
              </a:extLst>
            </p:cNvPr>
            <p:cNvSpPr/>
            <p:nvPr/>
          </p:nvSpPr>
          <p:spPr>
            <a:xfrm>
              <a:off x="932688" y="2651760"/>
              <a:ext cx="1572768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778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635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" name="Shape 33">
              <a:extLst>
                <a:ext uri="{FF2B5EF4-FFF2-40B4-BE49-F238E27FC236}">
                  <a16:creationId xmlns:a16="http://schemas.microsoft.com/office/drawing/2014/main" id="{CF0D00DA-B4DE-CE83-7702-0AECDC85485D}"/>
                </a:ext>
              </a:extLst>
            </p:cNvPr>
            <p:cNvSpPr/>
            <p:nvPr/>
          </p:nvSpPr>
          <p:spPr>
            <a:xfrm>
              <a:off x="932688" y="2651760"/>
              <a:ext cx="1572768" cy="475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zh-CN" altLang="en-US" sz="2400" dirty="0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9829BEC2-2043-04A3-97CA-E807E4DFEEEC}"/>
              </a:ext>
            </a:extLst>
          </p:cNvPr>
          <p:cNvSpPr/>
          <p:nvPr/>
        </p:nvSpPr>
        <p:spPr>
          <a:xfrm>
            <a:off x="1503172" y="232833"/>
            <a:ext cx="2379133" cy="35461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1FBE646-9DA0-82E3-FC0A-AC14D4052BC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692739" y="587451"/>
            <a:ext cx="0" cy="7248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DED889E-79FD-B752-49AA-40D97FC6F820}"/>
              </a:ext>
            </a:extLst>
          </p:cNvPr>
          <p:cNvGrpSpPr/>
          <p:nvPr/>
        </p:nvGrpSpPr>
        <p:grpSpPr>
          <a:xfrm>
            <a:off x="1118278" y="1427582"/>
            <a:ext cx="3318256" cy="369332"/>
            <a:chOff x="542544" y="1513728"/>
            <a:chExt cx="3318256" cy="369332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D77EF94-A0B8-3FCA-A8FF-F3A9D70B43EF}"/>
                </a:ext>
              </a:extLst>
            </p:cNvPr>
            <p:cNvSpPr/>
            <p:nvPr/>
          </p:nvSpPr>
          <p:spPr>
            <a:xfrm>
              <a:off x="542544" y="1564081"/>
              <a:ext cx="1447124" cy="26862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err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Shipment_Unit</a:t>
              </a:r>
              <a:endPara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C3C237B-FF5A-FF0B-567A-F068164D81CC}"/>
                </a:ext>
              </a:extLst>
            </p:cNvPr>
            <p:cNvSpPr/>
            <p:nvPr/>
          </p:nvSpPr>
          <p:spPr>
            <a:xfrm>
              <a:off x="2396743" y="1564081"/>
              <a:ext cx="1464057" cy="26862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Region</a:t>
              </a:r>
              <a:endPara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8F063F2-941A-13E4-62F7-473C07BEC6CC}"/>
                </a:ext>
              </a:extLst>
            </p:cNvPr>
            <p:cNvSpPr txBox="1"/>
            <p:nvPr/>
          </p:nvSpPr>
          <p:spPr>
            <a:xfrm>
              <a:off x="1989668" y="1513728"/>
              <a:ext cx="407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✖</a:t>
              </a:r>
            </a:p>
          </p:txBody>
        </p:sp>
      </p:grpSp>
      <p:sp>
        <p:nvSpPr>
          <p:cNvPr id="25" name="箭头: 右 24">
            <a:extLst>
              <a:ext uri="{FF2B5EF4-FFF2-40B4-BE49-F238E27FC236}">
                <a16:creationId xmlns:a16="http://schemas.microsoft.com/office/drawing/2014/main" id="{E2744FDB-136E-2EA8-F4DF-DF353881F485}"/>
              </a:ext>
            </a:extLst>
          </p:cNvPr>
          <p:cNvSpPr/>
          <p:nvPr/>
        </p:nvSpPr>
        <p:spPr>
          <a:xfrm rot="10800000">
            <a:off x="4572675" y="1545091"/>
            <a:ext cx="1430867" cy="134314"/>
          </a:xfrm>
          <a:prstGeom prst="rightArrow">
            <a:avLst/>
          </a:prstGeom>
          <a:solidFill>
            <a:srgbClr val="047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A2FB5E2-9D4E-494F-933F-4AC6F1275DE0}"/>
              </a:ext>
            </a:extLst>
          </p:cNvPr>
          <p:cNvSpPr txBox="1"/>
          <p:nvPr/>
        </p:nvSpPr>
        <p:spPr>
          <a:xfrm>
            <a:off x="4843609" y="1308444"/>
            <a:ext cx="1734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第一次裂变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3ED3657-980E-AE6A-461D-476061AD0CDC}"/>
              </a:ext>
            </a:extLst>
          </p:cNvPr>
          <p:cNvSpPr txBox="1"/>
          <p:nvPr/>
        </p:nvSpPr>
        <p:spPr>
          <a:xfrm>
            <a:off x="6003542" y="1488477"/>
            <a:ext cx="199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录入层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B95E185-8838-4465-DD70-B46C78DAF070}"/>
              </a:ext>
            </a:extLst>
          </p:cNvPr>
          <p:cNvCxnSpPr/>
          <p:nvPr/>
        </p:nvCxnSpPr>
        <p:spPr>
          <a:xfrm>
            <a:off x="2311831" y="1746561"/>
            <a:ext cx="0" cy="47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91D11E9-DA97-1A07-FC58-E8B0B485FB31}"/>
              </a:ext>
            </a:extLst>
          </p:cNvPr>
          <p:cNvCxnSpPr/>
          <p:nvPr/>
        </p:nvCxnSpPr>
        <p:spPr>
          <a:xfrm>
            <a:off x="3726012" y="1746561"/>
            <a:ext cx="0" cy="47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00C199E-7484-A7CD-E800-834255A2E50B}"/>
              </a:ext>
            </a:extLst>
          </p:cNvPr>
          <p:cNvCxnSpPr>
            <a:cxnSpLocks/>
          </p:cNvCxnSpPr>
          <p:nvPr/>
        </p:nvCxnSpPr>
        <p:spPr>
          <a:xfrm>
            <a:off x="2311831" y="2220694"/>
            <a:ext cx="14141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CA1B3E8-AA0F-0CF9-DF09-1B896FEFDFC2}"/>
              </a:ext>
            </a:extLst>
          </p:cNvPr>
          <p:cNvCxnSpPr>
            <a:cxnSpLocks/>
          </p:cNvCxnSpPr>
          <p:nvPr/>
        </p:nvCxnSpPr>
        <p:spPr>
          <a:xfrm>
            <a:off x="2783926" y="2220694"/>
            <a:ext cx="0" cy="759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1EFD455-B4A5-FE9A-B654-9F2C283D62EE}"/>
              </a:ext>
            </a:extLst>
          </p:cNvPr>
          <p:cNvCxnSpPr>
            <a:cxnSpLocks/>
          </p:cNvCxnSpPr>
          <p:nvPr/>
        </p:nvCxnSpPr>
        <p:spPr>
          <a:xfrm>
            <a:off x="1219200" y="2980267"/>
            <a:ext cx="89316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DA09870D-81C1-5455-6B70-3678D066DC79}"/>
              </a:ext>
            </a:extLst>
          </p:cNvPr>
          <p:cNvSpPr txBox="1"/>
          <p:nvPr/>
        </p:nvSpPr>
        <p:spPr>
          <a:xfrm>
            <a:off x="3726012" y="1812131"/>
            <a:ext cx="206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假设</a:t>
            </a:r>
            <a:r>
              <a:rPr lang="en-US" altLang="zh-CN" sz="1200" dirty="0"/>
              <a:t>region= TH&amp;MX</a:t>
            </a:r>
            <a:endParaRPr lang="zh-CN" altLang="en-US" sz="12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BBADAA4-CB07-ED31-A121-DEDAC7D92B18}"/>
              </a:ext>
            </a:extLst>
          </p:cNvPr>
          <p:cNvSpPr txBox="1"/>
          <p:nvPr/>
        </p:nvSpPr>
        <p:spPr>
          <a:xfrm>
            <a:off x="101942" y="1724440"/>
            <a:ext cx="22149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假设</a:t>
            </a:r>
            <a:r>
              <a:rPr lang="en-US" altLang="zh-CN" sz="1000" dirty="0"/>
              <a:t>Unit=controller1</a:t>
            </a:r>
            <a:r>
              <a:rPr lang="zh-CN" altLang="en-US" sz="1000" dirty="0"/>
              <a:t>， </a:t>
            </a:r>
            <a:r>
              <a:rPr lang="en-US" altLang="zh-CN" sz="1000" dirty="0"/>
              <a:t>Controller2</a:t>
            </a:r>
          </a:p>
          <a:p>
            <a:r>
              <a:rPr lang="zh-CN" altLang="en-US" sz="1000" dirty="0"/>
              <a:t>如果</a:t>
            </a:r>
            <a:r>
              <a:rPr lang="en-US" altLang="zh-CN" sz="1000" dirty="0"/>
              <a:t>PM </a:t>
            </a:r>
            <a:r>
              <a:rPr lang="zh-CN" altLang="en-US" sz="1000" dirty="0"/>
              <a:t>在拿到项目时还不知道</a:t>
            </a:r>
            <a:r>
              <a:rPr lang="en-US" altLang="zh-CN" sz="1000" dirty="0"/>
              <a:t>unit</a:t>
            </a:r>
            <a:r>
              <a:rPr lang="zh-CN" altLang="en-US" sz="1000" dirty="0"/>
              <a:t>名称，那么该名称就等</a:t>
            </a:r>
            <a:r>
              <a:rPr lang="en-US" altLang="zh-CN" sz="1000" dirty="0"/>
              <a:t>ME</a:t>
            </a:r>
            <a:r>
              <a:rPr lang="zh-CN" altLang="en-US" sz="1000" dirty="0"/>
              <a:t>上传</a:t>
            </a:r>
            <a:r>
              <a:rPr lang="en-US" altLang="zh-CN" sz="1000" dirty="0"/>
              <a:t>RFQ</a:t>
            </a:r>
            <a:r>
              <a:rPr lang="zh-CN" altLang="en-US" sz="1000" dirty="0"/>
              <a:t>后</a:t>
            </a:r>
            <a:r>
              <a:rPr lang="en-US" altLang="zh-CN" sz="1000" dirty="0"/>
              <a:t>AI</a:t>
            </a:r>
            <a:r>
              <a:rPr lang="zh-CN" altLang="en-US" sz="1000" dirty="0"/>
              <a:t>自动解析填充，系统让</a:t>
            </a:r>
            <a:r>
              <a:rPr lang="en-US" altLang="zh-CN" sz="1000" dirty="0"/>
              <a:t>PM</a:t>
            </a:r>
            <a:r>
              <a:rPr lang="zh-CN" altLang="en-US" sz="1000" dirty="0"/>
              <a:t>确认勾选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65BC3B1-DA6F-6A78-6AF4-064DBE7528F8}"/>
              </a:ext>
            </a:extLst>
          </p:cNvPr>
          <p:cNvSpPr txBox="1"/>
          <p:nvPr/>
        </p:nvSpPr>
        <p:spPr>
          <a:xfrm>
            <a:off x="325036" y="3082473"/>
            <a:ext cx="1986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Controller1_TH</a:t>
            </a:r>
            <a:endParaRPr lang="zh-CN" altLang="en-US" sz="10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6E602BA-5B42-798B-E389-A31C2EAAF17E}"/>
              </a:ext>
            </a:extLst>
          </p:cNvPr>
          <p:cNvSpPr txBox="1"/>
          <p:nvPr/>
        </p:nvSpPr>
        <p:spPr>
          <a:xfrm>
            <a:off x="2770501" y="3111831"/>
            <a:ext cx="1986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Controller1_MX</a:t>
            </a:r>
            <a:endParaRPr lang="zh-CN" altLang="en-US" sz="10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61357A4-8E7E-930B-E20B-CC201F65CDF0}"/>
              </a:ext>
            </a:extLst>
          </p:cNvPr>
          <p:cNvSpPr txBox="1"/>
          <p:nvPr/>
        </p:nvSpPr>
        <p:spPr>
          <a:xfrm>
            <a:off x="5308257" y="3095572"/>
            <a:ext cx="1986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Controller2_TH</a:t>
            </a:r>
            <a:endParaRPr lang="zh-CN" altLang="en-US" sz="10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F111810-FD66-0290-59E6-6D30E9733D34}"/>
              </a:ext>
            </a:extLst>
          </p:cNvPr>
          <p:cNvSpPr txBox="1"/>
          <p:nvPr/>
        </p:nvSpPr>
        <p:spPr>
          <a:xfrm>
            <a:off x="7895288" y="3082472"/>
            <a:ext cx="1986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Controller2_MX</a:t>
            </a:r>
            <a:endParaRPr lang="zh-CN" altLang="en-US" sz="1000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44A597F-DFF1-103D-3BE0-49DB15FE83D8}"/>
              </a:ext>
            </a:extLst>
          </p:cNvPr>
          <p:cNvSpPr/>
          <p:nvPr/>
        </p:nvSpPr>
        <p:spPr>
          <a:xfrm>
            <a:off x="320465" y="3473356"/>
            <a:ext cx="9830385" cy="5483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箭头: 右 51">
            <a:extLst>
              <a:ext uri="{FF2B5EF4-FFF2-40B4-BE49-F238E27FC236}">
                <a16:creationId xmlns:a16="http://schemas.microsoft.com/office/drawing/2014/main" id="{DC13485B-5FF5-EADD-D275-DDC3A6589D34}"/>
              </a:ext>
            </a:extLst>
          </p:cNvPr>
          <p:cNvSpPr/>
          <p:nvPr/>
        </p:nvSpPr>
        <p:spPr>
          <a:xfrm rot="10800000">
            <a:off x="10235178" y="3680354"/>
            <a:ext cx="1430867" cy="134314"/>
          </a:xfrm>
          <a:prstGeom prst="rightArrow">
            <a:avLst/>
          </a:prstGeom>
          <a:solidFill>
            <a:srgbClr val="047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8A30E11-9FF4-7F7F-F090-B3A0D8404783}"/>
              </a:ext>
            </a:extLst>
          </p:cNvPr>
          <p:cNvSpPr txBox="1"/>
          <p:nvPr/>
        </p:nvSpPr>
        <p:spPr>
          <a:xfrm>
            <a:off x="10457009" y="2993543"/>
            <a:ext cx="1734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第二次裂变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5E56B04-86FB-F4DD-FBEB-11AF412E7DF7}"/>
              </a:ext>
            </a:extLst>
          </p:cNvPr>
          <p:cNvSpPr txBox="1"/>
          <p:nvPr/>
        </p:nvSpPr>
        <p:spPr>
          <a:xfrm>
            <a:off x="10296048" y="3242523"/>
            <a:ext cx="147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上传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+AI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两层解析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+ME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手动确认后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CBADC6A-7D5C-05E5-1483-3FD579954F78}"/>
              </a:ext>
            </a:extLst>
          </p:cNvPr>
          <p:cNvSpPr txBox="1"/>
          <p:nvPr/>
        </p:nvSpPr>
        <p:spPr>
          <a:xfrm>
            <a:off x="320464" y="3540433"/>
            <a:ext cx="18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Component</a:t>
            </a:r>
          </a:p>
          <a:p>
            <a:r>
              <a:rPr lang="zh-CN" altLang="en-US" sz="800" dirty="0"/>
              <a:t>假设</a:t>
            </a:r>
            <a:r>
              <a:rPr lang="en-US" altLang="zh-CN" sz="800" dirty="0"/>
              <a:t>PCBA-01-24, PCBA-02-25. STR</a:t>
            </a:r>
          </a:p>
          <a:p>
            <a:r>
              <a:rPr lang="en-US" altLang="zh-CN" sz="800" dirty="0"/>
              <a:t>Packaging</a:t>
            </a:r>
            <a:endParaRPr lang="zh-CN" altLang="en-US" sz="8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9CA46C7-BB27-4DB0-F2D7-AADFDB5F5A4B}"/>
              </a:ext>
            </a:extLst>
          </p:cNvPr>
          <p:cNvSpPr txBox="1"/>
          <p:nvPr/>
        </p:nvSpPr>
        <p:spPr>
          <a:xfrm>
            <a:off x="320464" y="4156682"/>
            <a:ext cx="18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/>
              <a:t>Process_route_type</a:t>
            </a:r>
            <a:endParaRPr lang="en-US" altLang="zh-CN" sz="800" dirty="0"/>
          </a:p>
          <a:p>
            <a:endParaRPr lang="en-US" altLang="zh-CN" sz="800" dirty="0"/>
          </a:p>
          <a:p>
            <a:endParaRPr lang="en-US" altLang="zh-CN" sz="800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954139C-5D51-550D-9190-2C00F9895F47}"/>
              </a:ext>
            </a:extLst>
          </p:cNvPr>
          <p:cNvSpPr txBox="1"/>
          <p:nvPr/>
        </p:nvSpPr>
        <p:spPr>
          <a:xfrm>
            <a:off x="2821437" y="4153230"/>
            <a:ext cx="1809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/>
              <a:t>Process_route_type</a:t>
            </a:r>
            <a:endParaRPr lang="zh-CN" altLang="en-US" sz="8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F6E5BDA-09EF-02A2-D5D4-71F4EB4E7BC1}"/>
              </a:ext>
            </a:extLst>
          </p:cNvPr>
          <p:cNvSpPr txBox="1"/>
          <p:nvPr/>
        </p:nvSpPr>
        <p:spPr>
          <a:xfrm>
            <a:off x="5298870" y="3523500"/>
            <a:ext cx="180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Component</a:t>
            </a:r>
          </a:p>
          <a:p>
            <a:r>
              <a:rPr lang="zh-CN" altLang="en-US" sz="800" dirty="0"/>
              <a:t>假设</a:t>
            </a:r>
            <a:r>
              <a:rPr lang="en-US" altLang="zh-CN" sz="800" dirty="0"/>
              <a:t>PCBA-01-26</a:t>
            </a:r>
            <a:r>
              <a:rPr lang="zh-CN" altLang="en-US" sz="800" dirty="0"/>
              <a:t>， </a:t>
            </a:r>
            <a:r>
              <a:rPr lang="en-US" altLang="zh-CN" sz="800" dirty="0"/>
              <a:t>STR</a:t>
            </a:r>
          </a:p>
          <a:p>
            <a:r>
              <a:rPr lang="en-US" altLang="zh-CN" sz="800" dirty="0"/>
              <a:t>Packaging</a:t>
            </a:r>
            <a:endParaRPr lang="zh-CN" altLang="en-US" sz="800" dirty="0"/>
          </a:p>
          <a:p>
            <a:endParaRPr lang="zh-CN" altLang="en-US" sz="8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D8C7865-1314-4184-8D46-4CB63D10E653}"/>
              </a:ext>
            </a:extLst>
          </p:cNvPr>
          <p:cNvSpPr txBox="1"/>
          <p:nvPr/>
        </p:nvSpPr>
        <p:spPr>
          <a:xfrm>
            <a:off x="5298870" y="4168167"/>
            <a:ext cx="1809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/>
              <a:t>Process_route_type</a:t>
            </a:r>
            <a:endParaRPr lang="zh-CN" altLang="en-US" sz="8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63BB0FE-A235-7B61-2462-277C10453483}"/>
              </a:ext>
            </a:extLst>
          </p:cNvPr>
          <p:cNvSpPr txBox="1"/>
          <p:nvPr/>
        </p:nvSpPr>
        <p:spPr>
          <a:xfrm>
            <a:off x="7855807" y="3506569"/>
            <a:ext cx="180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Component</a:t>
            </a:r>
          </a:p>
          <a:p>
            <a:r>
              <a:rPr lang="zh-CN" altLang="en-US" sz="800" dirty="0"/>
              <a:t>假设</a:t>
            </a:r>
            <a:r>
              <a:rPr lang="en-US" altLang="zh-CN" sz="800" dirty="0"/>
              <a:t>PCBA-01-26 </a:t>
            </a:r>
            <a:r>
              <a:rPr lang="zh-CN" altLang="en-US" sz="800" dirty="0"/>
              <a:t>，</a:t>
            </a:r>
            <a:r>
              <a:rPr lang="en-US" altLang="zh-CN" sz="800" dirty="0"/>
              <a:t>STR</a:t>
            </a:r>
          </a:p>
          <a:p>
            <a:r>
              <a:rPr lang="en-US" altLang="zh-CN" sz="800" dirty="0"/>
              <a:t>Packaging</a:t>
            </a:r>
            <a:endParaRPr lang="zh-CN" altLang="en-US" sz="800" dirty="0"/>
          </a:p>
          <a:p>
            <a:endParaRPr lang="zh-CN" altLang="en-US" sz="8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1910E4E-5D7C-7490-F576-0EE7B8711EEA}"/>
              </a:ext>
            </a:extLst>
          </p:cNvPr>
          <p:cNvSpPr txBox="1"/>
          <p:nvPr/>
        </p:nvSpPr>
        <p:spPr>
          <a:xfrm>
            <a:off x="7783735" y="4168167"/>
            <a:ext cx="1809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/>
              <a:t>Process_route_type</a:t>
            </a:r>
            <a:endParaRPr lang="zh-CN" altLang="en-US" sz="800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816CD4A-9C57-08FB-22B6-488931D0CA06}"/>
              </a:ext>
            </a:extLst>
          </p:cNvPr>
          <p:cNvSpPr txBox="1"/>
          <p:nvPr/>
        </p:nvSpPr>
        <p:spPr>
          <a:xfrm>
            <a:off x="2783923" y="3552736"/>
            <a:ext cx="209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Component</a:t>
            </a:r>
          </a:p>
          <a:p>
            <a:r>
              <a:rPr lang="zh-CN" altLang="en-US" sz="800" dirty="0"/>
              <a:t>假设</a:t>
            </a:r>
            <a:r>
              <a:rPr lang="en-US" altLang="zh-CN" sz="800" dirty="0"/>
              <a:t>PCBA-01-24, PCBA-02-25</a:t>
            </a:r>
            <a:r>
              <a:rPr lang="zh-CN" altLang="en-US" sz="800" dirty="0"/>
              <a:t>，</a:t>
            </a:r>
            <a:r>
              <a:rPr lang="en-US" altLang="zh-CN" sz="800" dirty="0"/>
              <a:t> STR</a:t>
            </a:r>
          </a:p>
          <a:p>
            <a:r>
              <a:rPr lang="en-US" altLang="zh-CN" sz="800" dirty="0"/>
              <a:t>Packaging</a:t>
            </a:r>
            <a:endParaRPr lang="zh-CN" altLang="en-US" sz="800" dirty="0"/>
          </a:p>
        </p:txBody>
      </p:sp>
      <p:sp>
        <p:nvSpPr>
          <p:cNvPr id="64" name="箭头: 右 63">
            <a:extLst>
              <a:ext uri="{FF2B5EF4-FFF2-40B4-BE49-F238E27FC236}">
                <a16:creationId xmlns:a16="http://schemas.microsoft.com/office/drawing/2014/main" id="{CA6F23E4-5F87-5D4C-2561-0643C3370E56}"/>
              </a:ext>
            </a:extLst>
          </p:cNvPr>
          <p:cNvSpPr/>
          <p:nvPr/>
        </p:nvSpPr>
        <p:spPr>
          <a:xfrm rot="10800000">
            <a:off x="10296048" y="4931439"/>
            <a:ext cx="1430867" cy="134314"/>
          </a:xfrm>
          <a:prstGeom prst="rightArrow">
            <a:avLst/>
          </a:prstGeom>
          <a:solidFill>
            <a:srgbClr val="047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C0E612B-FC94-A0D4-F0A0-473787D52967}"/>
              </a:ext>
            </a:extLst>
          </p:cNvPr>
          <p:cNvSpPr txBox="1"/>
          <p:nvPr/>
        </p:nvSpPr>
        <p:spPr>
          <a:xfrm>
            <a:off x="10235178" y="4100442"/>
            <a:ext cx="187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手动选类型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系统自动生成命名发送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对应命名上传文件并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bulk uploading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9A296FF-7033-AFD4-E1E6-D4B7D649B66F}"/>
              </a:ext>
            </a:extLst>
          </p:cNvPr>
          <p:cNvSpPr txBox="1"/>
          <p:nvPr/>
        </p:nvSpPr>
        <p:spPr>
          <a:xfrm>
            <a:off x="406400" y="4439153"/>
            <a:ext cx="2276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选：</a:t>
            </a:r>
            <a:r>
              <a:rPr lang="en-US" altLang="zh-CN" sz="1100" dirty="0"/>
              <a:t>SMT&amp;TLA</a:t>
            </a:r>
          </a:p>
          <a:p>
            <a:r>
              <a:rPr lang="en-US" altLang="zh-CN" sz="1100" dirty="0"/>
              <a:t>SMT process:SMT01_</a:t>
            </a:r>
            <a:r>
              <a:rPr lang="zh-CN" altLang="en-US" sz="1100" dirty="0"/>
              <a:t>自动命名</a:t>
            </a:r>
            <a:endParaRPr lang="en-US" altLang="zh-CN" sz="1100" dirty="0"/>
          </a:p>
          <a:p>
            <a:r>
              <a:rPr lang="en-US" altLang="zh-CN" sz="1100" dirty="0"/>
              <a:t>                     SMT02_</a:t>
            </a:r>
            <a:r>
              <a:rPr lang="zh-CN" altLang="en-US" sz="1100" dirty="0"/>
              <a:t>自动命名</a:t>
            </a:r>
            <a:endParaRPr lang="en-US" altLang="zh-CN" sz="1100" dirty="0"/>
          </a:p>
          <a:p>
            <a:r>
              <a:rPr lang="en-US" altLang="zh-CN" sz="1100" dirty="0"/>
              <a:t>                     TLA_</a:t>
            </a:r>
            <a:r>
              <a:rPr lang="zh-CN" altLang="en-US" sz="1100" dirty="0"/>
              <a:t>自动命名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7BDD827-C937-E929-30CC-83BD19467306}"/>
              </a:ext>
            </a:extLst>
          </p:cNvPr>
          <p:cNvSpPr txBox="1"/>
          <p:nvPr/>
        </p:nvSpPr>
        <p:spPr>
          <a:xfrm>
            <a:off x="2821437" y="4448166"/>
            <a:ext cx="2276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选：</a:t>
            </a:r>
            <a:r>
              <a:rPr lang="en-US" altLang="zh-CN" sz="1100" dirty="0"/>
              <a:t>SMT&amp;TLA</a:t>
            </a:r>
          </a:p>
          <a:p>
            <a:r>
              <a:rPr lang="en-US" altLang="zh-CN" sz="1100" dirty="0"/>
              <a:t>SMT process:SMT01_</a:t>
            </a:r>
            <a:r>
              <a:rPr lang="zh-CN" altLang="en-US" sz="1100" dirty="0"/>
              <a:t>自动命名</a:t>
            </a:r>
            <a:endParaRPr lang="en-US" altLang="zh-CN" sz="1100" dirty="0"/>
          </a:p>
          <a:p>
            <a:r>
              <a:rPr lang="en-US" altLang="zh-CN" sz="1100" dirty="0"/>
              <a:t>                     SMT02_</a:t>
            </a:r>
            <a:r>
              <a:rPr lang="zh-CN" altLang="en-US" sz="1100" dirty="0"/>
              <a:t>自动命名</a:t>
            </a:r>
            <a:endParaRPr lang="en-US" altLang="zh-CN" sz="1100" dirty="0"/>
          </a:p>
          <a:p>
            <a:r>
              <a:rPr lang="en-US" altLang="zh-CN" sz="1100" dirty="0"/>
              <a:t>                     TLA_</a:t>
            </a:r>
            <a:r>
              <a:rPr lang="zh-CN" altLang="en-US" sz="1100" dirty="0"/>
              <a:t>自动命名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FFF1284-9FED-E660-A22A-FB3AE8605C5A}"/>
              </a:ext>
            </a:extLst>
          </p:cNvPr>
          <p:cNvSpPr txBox="1"/>
          <p:nvPr/>
        </p:nvSpPr>
        <p:spPr>
          <a:xfrm>
            <a:off x="5316043" y="4491389"/>
            <a:ext cx="22762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选：</a:t>
            </a:r>
            <a:r>
              <a:rPr lang="en-US" altLang="zh-CN" sz="1100" dirty="0"/>
              <a:t>SMT&amp;TLA</a:t>
            </a:r>
          </a:p>
          <a:p>
            <a:r>
              <a:rPr lang="en-US" altLang="zh-CN" sz="1100" dirty="0"/>
              <a:t>SMT process:SMT01_</a:t>
            </a:r>
            <a:r>
              <a:rPr lang="zh-CN" altLang="en-US" sz="1100" dirty="0"/>
              <a:t>自动命名</a:t>
            </a:r>
            <a:endParaRPr lang="en-US" altLang="zh-CN" sz="1100" dirty="0"/>
          </a:p>
          <a:p>
            <a:r>
              <a:rPr lang="en-US" altLang="zh-CN" sz="1100" dirty="0"/>
              <a:t>                     TLA_</a:t>
            </a:r>
            <a:r>
              <a:rPr lang="zh-CN" altLang="en-US" sz="1100" dirty="0"/>
              <a:t>自动命名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F373D27-6B09-2E11-8D1F-CA93DBF00FAE}"/>
              </a:ext>
            </a:extLst>
          </p:cNvPr>
          <p:cNvSpPr txBox="1"/>
          <p:nvPr/>
        </p:nvSpPr>
        <p:spPr>
          <a:xfrm>
            <a:off x="7783735" y="4465590"/>
            <a:ext cx="22762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选：</a:t>
            </a:r>
            <a:r>
              <a:rPr lang="en-US" altLang="zh-CN" sz="1100" dirty="0"/>
              <a:t>SMT&amp;TLA</a:t>
            </a:r>
          </a:p>
          <a:p>
            <a:r>
              <a:rPr lang="en-US" altLang="zh-CN" sz="1100" dirty="0"/>
              <a:t>SMT process:SMT01_</a:t>
            </a:r>
            <a:r>
              <a:rPr lang="zh-CN" altLang="en-US" sz="1100" dirty="0"/>
              <a:t>自动命名</a:t>
            </a:r>
            <a:endParaRPr lang="en-US" altLang="zh-CN" sz="1100" dirty="0"/>
          </a:p>
          <a:p>
            <a:r>
              <a:rPr lang="en-US" altLang="zh-CN" sz="1100" dirty="0"/>
              <a:t>                     TLA_</a:t>
            </a:r>
            <a:r>
              <a:rPr lang="zh-CN" altLang="en-US" sz="1100" dirty="0"/>
              <a:t>自动命名</a:t>
            </a:r>
          </a:p>
        </p:txBody>
      </p:sp>
    </p:spTree>
    <p:extLst>
      <p:ext uri="{BB962C8B-B14F-4D97-AF65-F5344CB8AC3E}">
        <p14:creationId xmlns:p14="http://schemas.microsoft.com/office/powerpoint/2010/main" val="202351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68630-3C68-7FE2-32E0-177BEBBB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2AC0731-3F7B-ED89-3331-E5F9BD2F2ED3}"/>
              </a:ext>
            </a:extLst>
          </p:cNvPr>
          <p:cNvSpPr txBox="1"/>
          <p:nvPr/>
        </p:nvSpPr>
        <p:spPr>
          <a:xfrm>
            <a:off x="608161" y="232295"/>
            <a:ext cx="103042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2471A3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全局业务逻架构（进一步细化文字说明）</a:t>
            </a:r>
            <a:endParaRPr lang="en-US" altLang="zh-CN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EF0BEA-F264-40C1-F646-AD64F6C59C98}"/>
              </a:ext>
            </a:extLst>
          </p:cNvPr>
          <p:cNvSpPr txBox="1"/>
          <p:nvPr/>
        </p:nvSpPr>
        <p:spPr>
          <a:xfrm>
            <a:off x="694423" y="1471540"/>
            <a:ext cx="336430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第一阶段：项目初始化与任务裂变</a:t>
            </a:r>
            <a:endParaRPr lang="en-US" altLang="zh-CN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系统逻辑的起点是 </a:t>
            </a:r>
            <a:r>
              <a:rPr lang="en-US" altLang="zh-CN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的录入，其核心在于“弹性建档”与“自动指派”。</a:t>
            </a:r>
            <a:endParaRPr lang="en-US" altLang="zh-CN" sz="1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弹性建档逻辑：</a:t>
            </a: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系统支持在缺项（如无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ID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）状态下建立临时档案，后期通过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补全功能自动同步所有关联子项。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多维任务矩阵生成：</a:t>
            </a:r>
          </a:p>
          <a:p>
            <a:r>
              <a:rPr lang="en-US" altLang="zh-CN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zh-CN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 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分发</a:t>
            </a:r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系统根据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选择的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数量（如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Thailand, Vietnam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），自动倍增对应的评估区域（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 Area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zh-CN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 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分发</a:t>
            </a:r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系统根据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选择的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shipment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单位（即此产品有几个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CAS),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自动倍增对应的评估数量。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任务预警：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任务下发后，系统根据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设置的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倒推，自动在截止日前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小时执行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Email-Notification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唤醒机制。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293F83-0EA3-2E48-D5F3-FF6557196BD0}"/>
              </a:ext>
            </a:extLst>
          </p:cNvPr>
          <p:cNvSpPr txBox="1"/>
          <p:nvPr/>
        </p:nvSpPr>
        <p:spPr>
          <a:xfrm>
            <a:off x="4293949" y="970472"/>
            <a:ext cx="3364302" cy="607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第二阶段：动态</a:t>
            </a:r>
            <a:r>
              <a:rPr lang="en-US" altLang="zh-CN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component&amp;</a:t>
            </a:r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工艺路由决策（核心）</a:t>
            </a:r>
          </a:p>
          <a:p>
            <a:endParaRPr lang="en-US" altLang="zh-CN" sz="1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第二阶段：这是系统的“大脑”，负责根据产品特性自动分流，简化用户操作。</a:t>
            </a:r>
            <a:endParaRPr lang="en-US" altLang="zh-CN" sz="1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en-US" altLang="zh-CN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 </a:t>
            </a:r>
            <a:r>
              <a:rPr lang="zh-CN" alt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结构以及归属精准定位</a:t>
            </a:r>
            <a:endParaRPr lang="en-US" altLang="zh-CN" sz="9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通过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两阶段解析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human-in the loop </a:t>
            </a:r>
            <a:endParaRPr lang="en-US" altLang="zh-CN" sz="9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9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CN" altLang="en-US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路径跳转策略 </a:t>
            </a:r>
            <a:r>
              <a:rPr lang="en-US" altLang="zh-CN" sz="9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(V_{route})</a:t>
            </a:r>
            <a:r>
              <a:rPr lang="zh-CN" altLang="en-US" sz="9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</a:t>
            </a:r>
          </a:p>
          <a:p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Case 1 (TLA_ONLY)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 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 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界面逻辑执行 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Hard-Skip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，完全屏蔽 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 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相关 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 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节点，直达 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TLA 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评估入口。</a:t>
            </a:r>
            <a:endParaRPr lang="en-US" altLang="zh-CN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9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Case 2 (SMT_ONLY)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 系统调取 </a:t>
            </a:r>
            <a:r>
              <a:rPr lang="en-US" altLang="zh-CN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PCBA_Quantity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变量，动态渲染对应数量的 </a:t>
            </a:r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 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评估子任务卡片。</a:t>
            </a:r>
            <a:endParaRPr lang="en-US" altLang="zh-CN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9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Case 3 (SMT_AND_TLA)</a:t>
            </a:r>
            <a:r>
              <a:rPr lang="zh-CN" altLang="en-US" sz="9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 执行串行评估逻辑，保证数据流的完整性。</a:t>
            </a:r>
            <a:endParaRPr lang="en-US" altLang="zh-CN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命名空间自动构建：</a:t>
            </a:r>
            <a:endParaRPr lang="en-US" altLang="zh-CN" sz="1000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系统根据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Product\_ID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自动裂变三级命名体系：</a:t>
            </a: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Level 1 (Unit): M098-01-G</a:t>
            </a: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Level 2 (Component): -PCBA01, -PCBA02, -STR</a:t>
            </a: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Level 3 (Process): -SMT01, -SMT02, -TLA</a:t>
            </a: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价值点： 这一步实现了“命名即关联”，彻底解决文件混乱导致的评估错误</a:t>
            </a:r>
            <a:endParaRPr lang="en-US" altLang="zh-CN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1.AI 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双层匹配算法：</a:t>
            </a: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第一层（标识符匹配）： 检索上传文件名中的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指纹，实现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物理匹配。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第二层（语义特征识别）： 解析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内部字段（如：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SPI, SMT B/</a:t>
            </a:r>
            <a:r>
              <a:rPr lang="en-US" altLang="zh-CN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Tside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或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），通过关键词加权计算，自动归类文件属性（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SMT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评估件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 TLA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评估件）。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CN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置信度看板与确认机制：</a:t>
            </a: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系统前端实时展示识别置信度（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Confidence Score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操作优化：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工程师无需手动关联项目，仅需一键执行“全部确认（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Bulk-Confirm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）”，数据即刻写入各 </a:t>
            </a:r>
            <a:r>
              <a:rPr lang="en-US" altLang="zh-CN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zh-CN" altLang="en-US" sz="10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记录。</a:t>
            </a:r>
            <a:endParaRPr lang="en-US" altLang="zh-CN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95F6851-D7E4-23F4-BDB2-A0AD9402204F}"/>
              </a:ext>
            </a:extLst>
          </p:cNvPr>
          <p:cNvSpPr txBox="1"/>
          <p:nvPr/>
        </p:nvSpPr>
        <p:spPr>
          <a:xfrm>
            <a:off x="7926800" y="1425744"/>
            <a:ext cx="30957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第三阶段：产出层</a:t>
            </a: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这是系统的“产出层”，利用 </a:t>
            </a:r>
            <a:r>
              <a:rPr lang="en-US" altLang="zh-CN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zh-CN" altLang="en-US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替代人工，实现一键式导出</a:t>
            </a:r>
            <a:r>
              <a:rPr lang="en-US" altLang="zh-CN" sz="1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CAS</a:t>
            </a:r>
            <a:endParaRPr lang="en-US" altLang="zh-CN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en-US" altLang="zh-CN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en-US" altLang="zh-CN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zh-CN" altLang="en-US" sz="10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F516DCF-2E70-2322-77EB-36213213D461}"/>
              </a:ext>
            </a:extLst>
          </p:cNvPr>
          <p:cNvSpPr/>
          <p:nvPr/>
        </p:nvSpPr>
        <p:spPr>
          <a:xfrm>
            <a:off x="612473" y="1181820"/>
            <a:ext cx="3441941" cy="55162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A4DFAA-75AC-8AA0-BFB9-7C4CF1CCBF45}"/>
              </a:ext>
            </a:extLst>
          </p:cNvPr>
          <p:cNvSpPr/>
          <p:nvPr/>
        </p:nvSpPr>
        <p:spPr>
          <a:xfrm>
            <a:off x="4241319" y="1181819"/>
            <a:ext cx="3364303" cy="55162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6DE3AA1-4D31-F078-2F2F-72DAA2C9B305}"/>
              </a:ext>
            </a:extLst>
          </p:cNvPr>
          <p:cNvSpPr/>
          <p:nvPr/>
        </p:nvSpPr>
        <p:spPr>
          <a:xfrm>
            <a:off x="7792526" y="1145838"/>
            <a:ext cx="3364303" cy="55522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505CD3-4964-37B7-C42A-492E53FC03A1}"/>
              </a:ext>
            </a:extLst>
          </p:cNvPr>
          <p:cNvSpPr/>
          <p:nvPr/>
        </p:nvSpPr>
        <p:spPr>
          <a:xfrm>
            <a:off x="608162" y="681487"/>
            <a:ext cx="3441941" cy="5779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输入层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4DEAF04-F4E3-77EB-2A05-8343ACBB212F}"/>
              </a:ext>
            </a:extLst>
          </p:cNvPr>
          <p:cNvSpPr/>
          <p:nvPr/>
        </p:nvSpPr>
        <p:spPr>
          <a:xfrm>
            <a:off x="4241320" y="681487"/>
            <a:ext cx="3364302" cy="57797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动态核心层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EC2AF0B-5425-CA04-02AF-7D175A13D958}"/>
              </a:ext>
            </a:extLst>
          </p:cNvPr>
          <p:cNvSpPr/>
          <p:nvPr/>
        </p:nvSpPr>
        <p:spPr>
          <a:xfrm>
            <a:off x="7792527" y="681487"/>
            <a:ext cx="3364302" cy="57797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结果层</a:t>
            </a:r>
          </a:p>
        </p:txBody>
      </p:sp>
    </p:spTree>
    <p:extLst>
      <p:ext uri="{BB962C8B-B14F-4D97-AF65-F5344CB8AC3E}">
        <p14:creationId xmlns:p14="http://schemas.microsoft.com/office/powerpoint/2010/main" val="300721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C65C85D8-E1C8-B4E1-F30E-2DA5885DD621}"/>
              </a:ext>
            </a:extLst>
          </p:cNvPr>
          <p:cNvSpPr/>
          <p:nvPr/>
        </p:nvSpPr>
        <p:spPr>
          <a:xfrm>
            <a:off x="2320505" y="2389517"/>
            <a:ext cx="6590581" cy="20789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RFQ PPT</a:t>
            </a:r>
            <a:r>
              <a:rPr lang="zh-CN" altLang="en-US" dirty="0"/>
              <a:t>文档解析设计</a:t>
            </a:r>
            <a:endParaRPr lang="en-US" altLang="zh-CN" dirty="0"/>
          </a:p>
          <a:p>
            <a:pPr algn="ctr"/>
            <a:r>
              <a:rPr lang="en-US" altLang="zh-CN" dirty="0"/>
              <a:t>----</a:t>
            </a:r>
            <a:r>
              <a:rPr lang="zh-CN" altLang="en-US" dirty="0"/>
              <a:t>第二层裂变数据基座</a:t>
            </a:r>
          </a:p>
        </p:txBody>
      </p:sp>
    </p:spTree>
    <p:extLst>
      <p:ext uri="{BB962C8B-B14F-4D97-AF65-F5344CB8AC3E}">
        <p14:creationId xmlns:p14="http://schemas.microsoft.com/office/powerpoint/2010/main" val="322213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12381</Words>
  <Application>Microsoft Office PowerPoint</Application>
  <PresentationFormat>宽屏</PresentationFormat>
  <Paragraphs>2106</Paragraphs>
  <Slides>48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4" baseType="lpstr">
      <vt:lpstr>Arial MT</vt:lpstr>
      <vt:lpstr>Menlo</vt:lpstr>
      <vt:lpstr>Microsoft JhengHei</vt:lpstr>
      <vt:lpstr>Microsoft JhengHei Light</vt:lpstr>
      <vt:lpstr>quote-cjk-patch</vt:lpstr>
      <vt:lpstr>等线</vt:lpstr>
      <vt:lpstr>等线 Light</vt:lpstr>
      <vt:lpstr>宋体</vt:lpstr>
      <vt:lpstr>微软雅黑</vt:lpstr>
      <vt:lpstr>幼圆</vt:lpstr>
      <vt:lpstr>Arial</vt:lpstr>
      <vt:lpstr>Calibri</vt:lpstr>
      <vt:lpstr>Courier New</vt:lpstr>
      <vt:lpstr>Times New Roman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Cecilia Wang</dc:creator>
  <cp:lastModifiedBy>Cecilia Wang</cp:lastModifiedBy>
  <cp:revision>48</cp:revision>
  <dcterms:created xsi:type="dcterms:W3CDTF">2026-04-08T11:25:42Z</dcterms:created>
  <dcterms:modified xsi:type="dcterms:W3CDTF">2026-04-13T06:22:10Z</dcterms:modified>
</cp:coreProperties>
</file>