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75" r:id="rId2"/>
    <p:sldId id="446" r:id="rId3"/>
    <p:sldId id="479" r:id="rId4"/>
    <p:sldId id="447" r:id="rId5"/>
    <p:sldId id="451" r:id="rId6"/>
    <p:sldId id="528" r:id="rId7"/>
    <p:sldId id="529" r:id="rId8"/>
    <p:sldId id="530" r:id="rId9"/>
    <p:sldId id="531" r:id="rId10"/>
    <p:sldId id="532" r:id="rId11"/>
    <p:sldId id="533" r:id="rId12"/>
    <p:sldId id="534" r:id="rId13"/>
    <p:sldId id="502" r:id="rId14"/>
    <p:sldId id="535" r:id="rId15"/>
    <p:sldId id="536" r:id="rId16"/>
    <p:sldId id="537" r:id="rId17"/>
    <p:sldId id="538" r:id="rId18"/>
    <p:sldId id="539" r:id="rId19"/>
    <p:sldId id="471" r:id="rId20"/>
    <p:sldId id="540" r:id="rId21"/>
    <p:sldId id="564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483" r:id="rId31"/>
    <p:sldId id="565" r:id="rId32"/>
    <p:sldId id="513" r:id="rId33"/>
    <p:sldId id="549" r:id="rId34"/>
    <p:sldId id="550" r:id="rId35"/>
    <p:sldId id="551" r:id="rId36"/>
    <p:sldId id="486" r:id="rId37"/>
    <p:sldId id="552" r:id="rId38"/>
    <p:sldId id="553" r:id="rId39"/>
    <p:sldId id="554" r:id="rId40"/>
    <p:sldId id="555" r:id="rId41"/>
    <p:sldId id="556" r:id="rId42"/>
    <p:sldId id="557" r:id="rId43"/>
    <p:sldId id="558" r:id="rId44"/>
    <p:sldId id="559" r:id="rId45"/>
    <p:sldId id="560" r:id="rId46"/>
    <p:sldId id="561" r:id="rId47"/>
    <p:sldId id="562" r:id="rId48"/>
    <p:sldId id="563" r:id="rId49"/>
    <p:sldId id="496" r:id="rId50"/>
    <p:sldId id="497" r:id="rId51"/>
    <p:sldId id="498" r:id="rId52"/>
    <p:sldId id="271" r:id="rId5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默认节" id="{B3D7F98C-C7A8-4A58-B4F1-97C95DEA3221}">
          <p14:sldIdLst>
            <p14:sldId id="375"/>
            <p14:sldId id="446"/>
            <p14:sldId id="479"/>
            <p14:sldId id="447"/>
            <p14:sldId id="451"/>
            <p14:sldId id="528"/>
            <p14:sldId id="529"/>
            <p14:sldId id="530"/>
            <p14:sldId id="531"/>
            <p14:sldId id="532"/>
            <p14:sldId id="533"/>
            <p14:sldId id="534"/>
            <p14:sldId id="502"/>
            <p14:sldId id="535"/>
            <p14:sldId id="536"/>
            <p14:sldId id="537"/>
            <p14:sldId id="538"/>
            <p14:sldId id="539"/>
            <p14:sldId id="471"/>
            <p14:sldId id="540"/>
            <p14:sldId id="564"/>
            <p14:sldId id="541"/>
            <p14:sldId id="542"/>
            <p14:sldId id="543"/>
            <p14:sldId id="544"/>
            <p14:sldId id="545"/>
            <p14:sldId id="546"/>
            <p14:sldId id="547"/>
            <p14:sldId id="548"/>
            <p14:sldId id="483"/>
            <p14:sldId id="565"/>
            <p14:sldId id="513"/>
            <p14:sldId id="549"/>
            <p14:sldId id="550"/>
            <p14:sldId id="551"/>
            <p14:sldId id="486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496"/>
            <p14:sldId id="497"/>
            <p14:sldId id="498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y Zhao" initials="TZ" lastIdx="1" clrIdx="0">
    <p:extLst>
      <p:ext uri="{19B8F6BF-5375-455C-9EA6-DF929625EA0E}">
        <p15:presenceInfo xmlns:p15="http://schemas.microsoft.com/office/powerpoint/2012/main" userId="S-1-5-21-3030528288-2350414734-776929003-156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FFFFFF"/>
    <a:srgbClr val="005CB9"/>
    <a:srgbClr val="0000FF"/>
    <a:srgbClr val="D9E2E7"/>
    <a:srgbClr val="B9CAD1"/>
    <a:srgbClr val="CDD7FF"/>
    <a:srgbClr val="BBD4FD"/>
    <a:srgbClr val="00B0F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0" autoAdjust="0"/>
    <p:restoredTop sz="96357" autoAdjust="0"/>
  </p:normalViewPr>
  <p:slideViewPr>
    <p:cSldViewPr snapToGrid="0">
      <p:cViewPr varScale="1">
        <p:scale>
          <a:sx n="49" d="100"/>
          <a:sy n="49" d="100"/>
        </p:scale>
        <p:origin x="312" y="6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98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image" Target="../media/image99.emf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4" Type="http://schemas.openxmlformats.org/officeDocument/2006/relationships/image" Target="../media/image59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image" Target="../media/image6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0D459-C328-4318-8651-A217CDEA5DF9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8F66D-6682-4B56-A62C-1A3FC46B3E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2118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5" name="Shape 38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16" name="Shape 38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7553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2200">
        <a:latin typeface="+mn-lt"/>
        <a:ea typeface="+mn-ea"/>
        <a:cs typeface="+mn-cs"/>
        <a:sym typeface="Lucida Grande"/>
      </a:defRPr>
    </a:lvl1pPr>
    <a:lvl2pPr indent="228600" defTabSz="457200" latinLnBrk="0">
      <a:defRPr sz="2200">
        <a:latin typeface="+mn-lt"/>
        <a:ea typeface="+mn-ea"/>
        <a:cs typeface="+mn-cs"/>
        <a:sym typeface="Lucida Grande"/>
      </a:defRPr>
    </a:lvl2pPr>
    <a:lvl3pPr indent="457200" defTabSz="457200" latinLnBrk="0">
      <a:defRPr sz="2200">
        <a:latin typeface="+mn-lt"/>
        <a:ea typeface="+mn-ea"/>
        <a:cs typeface="+mn-cs"/>
        <a:sym typeface="Lucida Grande"/>
      </a:defRPr>
    </a:lvl3pPr>
    <a:lvl4pPr indent="685800" defTabSz="457200" latinLnBrk="0">
      <a:defRPr sz="2200">
        <a:latin typeface="+mn-lt"/>
        <a:ea typeface="+mn-ea"/>
        <a:cs typeface="+mn-cs"/>
        <a:sym typeface="Lucida Grande"/>
      </a:defRPr>
    </a:lvl4pPr>
    <a:lvl5pPr indent="914400" defTabSz="457200" latinLnBrk="0">
      <a:defRPr sz="2200">
        <a:latin typeface="+mn-lt"/>
        <a:ea typeface="+mn-ea"/>
        <a:cs typeface="+mn-cs"/>
        <a:sym typeface="Lucida Grande"/>
      </a:defRPr>
    </a:lvl5pPr>
    <a:lvl6pPr indent="1143000" defTabSz="457200" latinLnBrk="0">
      <a:defRPr sz="2200">
        <a:latin typeface="+mn-lt"/>
        <a:ea typeface="+mn-ea"/>
        <a:cs typeface="+mn-cs"/>
        <a:sym typeface="Lucida Grande"/>
      </a:defRPr>
    </a:lvl6pPr>
    <a:lvl7pPr indent="1371600" defTabSz="457200" latinLnBrk="0">
      <a:defRPr sz="2200">
        <a:latin typeface="+mn-lt"/>
        <a:ea typeface="+mn-ea"/>
        <a:cs typeface="+mn-cs"/>
        <a:sym typeface="Lucida Grande"/>
      </a:defRPr>
    </a:lvl7pPr>
    <a:lvl8pPr indent="1600200" defTabSz="457200" latinLnBrk="0">
      <a:defRPr sz="2200">
        <a:latin typeface="+mn-lt"/>
        <a:ea typeface="+mn-ea"/>
        <a:cs typeface="+mn-cs"/>
        <a:sym typeface="Lucida Grande"/>
      </a:defRPr>
    </a:lvl8pPr>
    <a:lvl9pPr indent="1828800" defTabSz="457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Amphenol do not distribute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61D531-BB05-4573-A878-2C01DA04E50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w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"/>
          <p:cNvGrpSpPr/>
          <p:nvPr userDrawn="1"/>
        </p:nvGrpSpPr>
        <p:grpSpPr>
          <a:xfrm>
            <a:off x="20269519" y="12811779"/>
            <a:ext cx="4064002" cy="771073"/>
            <a:chOff x="0" y="0"/>
            <a:chExt cx="4064001" cy="771072"/>
          </a:xfrm>
        </p:grpSpPr>
        <p:pic>
          <p:nvPicPr>
            <p:cNvPr id="8" name="image1.jpeg" descr="image1.jpe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57777" y="-1"/>
              <a:ext cx="1806225" cy="771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2.png" descr="image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4904"/>
              <a:ext cx="2257780" cy="343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Rectangle"/>
          <p:cNvSpPr/>
          <p:nvPr userDrawn="1"/>
        </p:nvSpPr>
        <p:spPr>
          <a:xfrm>
            <a:off x="-57685" y="13225805"/>
            <a:ext cx="20146272" cy="152401"/>
          </a:xfrm>
          <a:prstGeom prst="rect">
            <a:avLst/>
          </a:prstGeom>
          <a:gradFill>
            <a:gsLst>
              <a:gs pos="0">
                <a:srgbClr val="316AB5"/>
              </a:gs>
              <a:gs pos="100000">
                <a:srgbClr val="316AB5">
                  <a:alpha val="15895"/>
                </a:srgbClr>
              </a:gs>
            </a:gsLst>
          </a:gradFill>
          <a:ln w="12700">
            <a:miter lim="400000"/>
          </a:ln>
          <a:effectLst>
            <a:outerShdw blurRad="165100" dist="38100" dir="2700000" rotWithShape="0">
              <a:srgbClr val="808080"/>
            </a:outerShdw>
          </a:effectLst>
        </p:spPr>
        <p:txBody>
          <a:bodyPr lIns="50800" tIns="50800" rIns="50800" bIns="50800"/>
          <a:lstStyle/>
          <a:p>
            <a:pPr algn="ctr" defTabSz="2438400">
              <a:spcBef>
                <a:spcPts val="16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1" name="Line"/>
          <p:cNvSpPr/>
          <p:nvPr userDrawn="1"/>
        </p:nvSpPr>
        <p:spPr>
          <a:xfrm>
            <a:off x="517059" y="1244600"/>
            <a:ext cx="23315956" cy="0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066800" y="190500"/>
            <a:ext cx="222377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idx="1"/>
          </p:nvPr>
        </p:nvSpPr>
        <p:spPr>
          <a:xfrm>
            <a:off x="1066800" y="1536700"/>
            <a:ext cx="22237700" cy="1123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2pPr>
              <a:buChar char="-"/>
            </a:lvl2pPr>
            <a:lvl3pPr>
              <a:buFont typeface="Lucida Grande"/>
              <a:buChar char="‣"/>
            </a:lvl3pPr>
            <a:lvl4pPr>
              <a:buChar char="-"/>
            </a:lvl4pPr>
            <a:lvl5pPr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42343" y="13394728"/>
            <a:ext cx="312014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 algn="ctr" defTabSz="825500">
              <a:defRPr sz="14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dirty="0"/>
              <a:t>2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1"/>
            <a:ext cx="24384000" cy="5715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31F1D6-7FAC-44E3-8F5E-6445124401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601" y="5613032"/>
            <a:ext cx="4679005" cy="3509253"/>
          </a:xfrm>
          <a:prstGeom prst="rect">
            <a:avLst/>
          </a:prstGeom>
        </p:spPr>
      </p:pic>
      <p:sp>
        <p:nvSpPr>
          <p:cNvPr id="19" name="Arc 20"/>
          <p:cNvSpPr/>
          <p:nvPr userDrawn="1"/>
        </p:nvSpPr>
        <p:spPr>
          <a:xfrm>
            <a:off x="21521592" y="11413228"/>
            <a:ext cx="2049611" cy="1283661"/>
          </a:xfrm>
          <a:prstGeom prst="arc">
            <a:avLst>
              <a:gd name="adj1" fmla="val 20172577"/>
              <a:gd name="adj2" fmla="val 16297434"/>
            </a:avLst>
          </a:prstGeom>
          <a:noFill/>
          <a:ln w="28575">
            <a:gradFill>
              <a:gsLst>
                <a:gs pos="0">
                  <a:srgbClr val="5BEEFF"/>
                </a:gs>
                <a:gs pos="100000">
                  <a:srgbClr val="75EBFC"/>
                </a:gs>
                <a:gs pos="52000">
                  <a:schemeClr val="bg1">
                    <a:alpha val="0"/>
                  </a:schemeClr>
                </a:gs>
              </a:gsLst>
              <a:lin ang="36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ym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6045200"/>
            <a:ext cx="4673600" cy="87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 userDrawn="1"/>
        </p:nvSpPr>
        <p:spPr>
          <a:xfrm>
            <a:off x="609600" y="3200400"/>
            <a:ext cx="12192000" cy="17336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333" b="1" dirty="0">
                <a:solidFill>
                  <a:schemeClr val="bg1"/>
                </a:solidFill>
              </a:rPr>
              <a:t>Enabling The</a:t>
            </a:r>
            <a:br>
              <a:rPr lang="en-US" sz="5333" b="1" dirty="0">
                <a:solidFill>
                  <a:schemeClr val="bg1"/>
                </a:solidFill>
              </a:rPr>
            </a:br>
            <a:r>
              <a:rPr lang="en-US" sz="5333" b="1" dirty="0">
                <a:solidFill>
                  <a:schemeClr val="bg1"/>
                </a:solidFill>
              </a:rPr>
              <a:t>Electronics Revolution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D5FC36-EECD-4D8E-81D5-1503F37CD0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687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"/>
          <p:cNvGrpSpPr/>
          <p:nvPr userDrawn="1"/>
        </p:nvGrpSpPr>
        <p:grpSpPr>
          <a:xfrm>
            <a:off x="20269519" y="12811779"/>
            <a:ext cx="4064002" cy="771073"/>
            <a:chOff x="0" y="0"/>
            <a:chExt cx="4064001" cy="771072"/>
          </a:xfrm>
        </p:grpSpPr>
        <p:pic>
          <p:nvPicPr>
            <p:cNvPr id="9" name="image1.jpeg" descr="image1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57777" y="-1"/>
              <a:ext cx="1806225" cy="7710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2.png" descr="image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314904"/>
              <a:ext cx="2257780" cy="343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Rectangle"/>
          <p:cNvSpPr/>
          <p:nvPr userDrawn="1"/>
        </p:nvSpPr>
        <p:spPr>
          <a:xfrm>
            <a:off x="-57685" y="13225805"/>
            <a:ext cx="20146272" cy="152401"/>
          </a:xfrm>
          <a:prstGeom prst="rect">
            <a:avLst/>
          </a:prstGeom>
          <a:gradFill>
            <a:gsLst>
              <a:gs pos="0">
                <a:srgbClr val="316AB5"/>
              </a:gs>
              <a:gs pos="100000">
                <a:srgbClr val="316AB5">
                  <a:alpha val="15895"/>
                </a:srgbClr>
              </a:gs>
            </a:gsLst>
          </a:gradFill>
          <a:ln w="12700">
            <a:miter lim="400000"/>
          </a:ln>
          <a:effectLst>
            <a:outerShdw blurRad="165100" dist="38100" dir="2700000" rotWithShape="0">
              <a:srgbClr val="808080"/>
            </a:outerShdw>
          </a:effectLst>
        </p:spPr>
        <p:txBody>
          <a:bodyPr lIns="50800" tIns="50800" rIns="50800" bIns="50800"/>
          <a:lstStyle/>
          <a:p>
            <a:pPr algn="ctr" defTabSz="2438400">
              <a:spcBef>
                <a:spcPts val="1600"/>
              </a:spcBef>
              <a:defRPr sz="26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" name="Line"/>
          <p:cNvSpPr/>
          <p:nvPr userDrawn="1"/>
        </p:nvSpPr>
        <p:spPr>
          <a:xfrm>
            <a:off x="517059" y="1244600"/>
            <a:ext cx="23315956" cy="0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066800" y="190500"/>
            <a:ext cx="222377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idx="1"/>
          </p:nvPr>
        </p:nvSpPr>
        <p:spPr>
          <a:xfrm>
            <a:off x="1066800" y="1536700"/>
            <a:ext cx="22237700" cy="1123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2pPr>
              <a:buChar char="-"/>
            </a:lvl2pPr>
            <a:lvl3pPr>
              <a:buFont typeface="Lucida Grande"/>
              <a:buChar char="‣"/>
            </a:lvl3pPr>
            <a:lvl4pPr>
              <a:buChar char="-"/>
            </a:lvl4pPr>
            <a:lvl5pPr>
              <a:buChar char="-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4"/>
          </p:nvPr>
        </p:nvSpPr>
        <p:spPr>
          <a:xfrm>
            <a:off x="12042343" y="13394728"/>
            <a:ext cx="312014" cy="3123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 algn="ctr" defTabSz="825500">
              <a:defRPr sz="1400">
                <a:solidFill>
                  <a:srgbClr val="5E5E5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dirty="0"/>
              <a:t>1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transition spd="med"/>
  <p:hf hdr="0" ftr="0" dt="0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96FF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titleStyle>
    <p:bodyStyle>
      <a:lvl1pPr marL="599440" marR="0" indent="-281940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1pPr>
      <a:lvl2pPr marL="1043939" marR="0" indent="-281940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-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2pPr>
      <a:lvl3pPr marL="1488439" marR="0" indent="-281939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‣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3pPr>
      <a:lvl4pPr marL="1932939" marR="0" indent="-281939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-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4pPr>
      <a:lvl5pPr marL="2377439" marR="0" indent="-281939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-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5pPr>
      <a:lvl6pPr marL="2733039" marR="0" indent="-281939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6pPr>
      <a:lvl7pPr marL="3088639" marR="0" indent="-281939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7pPr>
      <a:lvl8pPr marL="3444240" marR="0" indent="-281939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8pPr>
      <a:lvl9pPr marL="3799840" marR="0" indent="-281940" algn="l" defTabSz="825500" rtl="0" latinLnBrk="0">
        <a:lnSpc>
          <a:spcPct val="80000"/>
        </a:lnSpc>
        <a:spcBef>
          <a:spcPts val="1400"/>
        </a:spcBef>
        <a:spcAft>
          <a:spcPts val="0"/>
        </a:spcAft>
        <a:buClrTx/>
        <a:buSzPct val="75000"/>
        <a:buFontTx/>
        <a:buChar char="•"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Light"/>
          <a:ea typeface="Helvetica Neue Light"/>
          <a:cs typeface="Helvetica Neue Light"/>
          <a:sym typeface="Helvetica Neue Light"/>
        </a:defRPr>
      </a:lvl9pPr>
    </p:bodyStyle>
    <p:other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3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47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0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oleObject" Target="../embeddings/oleObject9.bin"/><Relationship Id="rId3" Type="http://schemas.openxmlformats.org/officeDocument/2006/relationships/image" Target="../media/image60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emf"/><Relationship Id="rId11" Type="http://schemas.openxmlformats.org/officeDocument/2006/relationships/image" Target="../media/image62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58.emf"/><Relationship Id="rId4" Type="http://schemas.openxmlformats.org/officeDocument/2006/relationships/image" Target="../media/image61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5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74.emf"/><Relationship Id="rId4" Type="http://schemas.openxmlformats.org/officeDocument/2006/relationships/oleObject" Target="../embeddings/oleObject1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78.e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80.e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3.emf"/><Relationship Id="rId4" Type="http://schemas.openxmlformats.org/officeDocument/2006/relationships/oleObject" Target="../embeddings/oleObject1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5.emf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oleObject" Target="../embeddings/oleObject22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96.e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8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3.e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95.emf"/><Relationship Id="rId4" Type="http://schemas.openxmlformats.org/officeDocument/2006/relationships/image" Target="../media/image92.emf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97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111.png"/><Relationship Id="rId3" Type="http://schemas.openxmlformats.org/officeDocument/2006/relationships/image" Target="../media/image106.png"/><Relationship Id="rId21" Type="http://schemas.openxmlformats.org/officeDocument/2006/relationships/image" Target="../media/image112.png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109.png"/><Relationship Id="rId17" Type="http://schemas.openxmlformats.org/officeDocument/2006/relationships/image" Target="../media/image103.e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8.bin"/><Relationship Id="rId20" Type="http://schemas.openxmlformats.org/officeDocument/2006/relationships/image" Target="../media/image104.e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7.png"/><Relationship Id="rId11" Type="http://schemas.openxmlformats.org/officeDocument/2006/relationships/image" Target="../media/image101.emf"/><Relationship Id="rId5" Type="http://schemas.openxmlformats.org/officeDocument/2006/relationships/image" Target="../media/image99.emf"/><Relationship Id="rId15" Type="http://schemas.openxmlformats.org/officeDocument/2006/relationships/image" Target="../media/image110.png"/><Relationship Id="rId23" Type="http://schemas.openxmlformats.org/officeDocument/2006/relationships/image" Target="../media/image105.emf"/><Relationship Id="rId10" Type="http://schemas.openxmlformats.org/officeDocument/2006/relationships/oleObject" Target="../embeddings/oleObject26.bin"/><Relationship Id="rId19" Type="http://schemas.openxmlformats.org/officeDocument/2006/relationships/oleObject" Target="../embeddings/oleObject29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108.png"/><Relationship Id="rId14" Type="http://schemas.openxmlformats.org/officeDocument/2006/relationships/image" Target="../media/image102.emf"/><Relationship Id="rId22" Type="http://schemas.openxmlformats.org/officeDocument/2006/relationships/oleObject" Target="../embeddings/oleObject3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13.emf"/><Relationship Id="rId4" Type="http://schemas.openxmlformats.org/officeDocument/2006/relationships/oleObject" Target="../embeddings/oleObject31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16.emf"/><Relationship Id="rId4" Type="http://schemas.openxmlformats.org/officeDocument/2006/relationships/oleObject" Target="../embeddings/oleObject3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1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34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2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24.emf"/><Relationship Id="rId4" Type="http://schemas.openxmlformats.org/officeDocument/2006/relationships/oleObject" Target="../embeddings/oleObject36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A457A05-85F2-40A5-9A1F-D88CFEF67E56}"/>
              </a:ext>
            </a:extLst>
          </p:cNvPr>
          <p:cNvSpPr txBox="1">
            <a:spLocks/>
          </p:cNvSpPr>
          <p:nvPr/>
        </p:nvSpPr>
        <p:spPr>
          <a:xfrm>
            <a:off x="4286723" y="7275648"/>
            <a:ext cx="17934922" cy="4939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defTabSz="1828800" eaLnBrk="1" hangingPunct="1">
              <a:lnSpc>
                <a:spcPts val="9000"/>
              </a:lnSpc>
              <a:buFont typeface="Arial" panose="020B0604020202020204" pitchFamily="34" charset="0"/>
              <a:defRPr sz="7200" kern="1200" spc="140">
                <a:solidFill>
                  <a:schemeClr val="tx1"/>
                </a:solidFill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914326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8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828652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4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2742978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36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3657304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36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5029200" indent="-457200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defTabSz="18288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6600" dirty="0">
                <a:latin typeface="Arial" panose="020B0604020202020204" pitchFamily="34" charset="0"/>
                <a:cs typeface="Arial" panose="020B0604020202020204" pitchFamily="34" charset="0"/>
              </a:rPr>
              <a:t>M354 Lighthouse</a:t>
            </a:r>
          </a:p>
          <a:p>
            <a:endParaRPr lang="fr-FR" sz="6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6600" dirty="0">
                <a:latin typeface="Arial" panose="020B0604020202020204" pitchFamily="34" charset="0"/>
                <a:cs typeface="Arial" panose="020B0604020202020204" pitchFamily="34" charset="0"/>
              </a:rPr>
              <a:t>RFQ V02</a:t>
            </a:r>
          </a:p>
          <a:p>
            <a:r>
              <a:rPr lang="fr-FR" sz="6600" dirty="0">
                <a:latin typeface="Arial" panose="020B0604020202020204" pitchFamily="34" charset="0"/>
                <a:cs typeface="Arial" panose="020B0604020202020204" pitchFamily="34" charset="0"/>
              </a:rPr>
              <a:t>2024-12-2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3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5631D10-D09B-44D5-B545-0EE078247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779" y="2411497"/>
            <a:ext cx="12476231" cy="7732564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Exploded view—M354-12 Lighthouse Top module ASY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D204A82-4073-4CAD-9C50-3071B7EA5F25}"/>
              </a:ext>
            </a:extLst>
          </p:cNvPr>
          <p:cNvGrpSpPr/>
          <p:nvPr/>
        </p:nvGrpSpPr>
        <p:grpSpPr>
          <a:xfrm>
            <a:off x="3699864" y="2390174"/>
            <a:ext cx="16974717" cy="6653260"/>
            <a:chOff x="2322286" y="1332899"/>
            <a:chExt cx="16974717" cy="665326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8DAEAD-66E4-4CCB-9C39-F9F12973E20F}"/>
                </a:ext>
              </a:extLst>
            </p:cNvPr>
            <p:cNvSpPr txBox="1"/>
            <p:nvPr/>
          </p:nvSpPr>
          <p:spPr bwMode="auto">
            <a:xfrm>
              <a:off x="2322286" y="1332899"/>
              <a:ext cx="3956019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M354-12-01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Grounding Sheet-metal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21EEA71-6EC9-4D34-97E6-84E634E2964B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6278305" y="1809953"/>
              <a:ext cx="2009352" cy="62395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334C3A5-25FA-431F-98D1-1F93782F9DA4}"/>
                </a:ext>
              </a:extLst>
            </p:cNvPr>
            <p:cNvSpPr txBox="1"/>
            <p:nvPr/>
          </p:nvSpPr>
          <p:spPr bwMode="auto">
            <a:xfrm>
              <a:off x="14054925" y="4803266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M354-12-02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GNSS PCBA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3F557A23-8C38-40A8-BA4C-7D27BF735916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12316917" y="5280320"/>
              <a:ext cx="1738008" cy="112815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31C1258F-7DC0-477E-B3E1-EB9022887F7A}"/>
                </a:ext>
              </a:extLst>
            </p:cNvPr>
            <p:cNvSpPr txBox="1"/>
            <p:nvPr/>
          </p:nvSpPr>
          <p:spPr bwMode="auto">
            <a:xfrm>
              <a:off x="16841668" y="6380946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M354-12-03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enclosure</a:t>
              </a:r>
            </a:p>
          </p:txBody>
        </p: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C5FA04B3-9DA3-45FF-97B2-D77D7433458A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15103660" y="6858000"/>
              <a:ext cx="1738008" cy="112815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4076109-F935-4B9B-9091-E15ADFC3601D}"/>
                </a:ext>
              </a:extLst>
            </p:cNvPr>
            <p:cNvSpPr txBox="1"/>
            <p:nvPr/>
          </p:nvSpPr>
          <p:spPr bwMode="auto">
            <a:xfrm>
              <a:off x="13673925" y="3138237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M354-12-02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GNSS PCBA</a:t>
              </a: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C9B78134-0195-4DC9-86F6-E342F28DD87D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11935917" y="3615291"/>
              <a:ext cx="1738008" cy="112815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946265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4398123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marL="514350" indent="-514350" fontAlgn="ctr"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PCBA SMT</a:t>
            </a:r>
          </a:p>
          <a:p>
            <a:pPr font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6 Modules’ PCBA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21D6D4-EBDC-43DA-ADBF-8CDCB0EF93E3}"/>
              </a:ext>
            </a:extLst>
          </p:cNvPr>
          <p:cNvSpPr txBox="1"/>
          <p:nvPr/>
        </p:nvSpPr>
        <p:spPr bwMode="auto">
          <a:xfrm>
            <a:off x="307159" y="2369304"/>
            <a:ext cx="9080029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Lighthouse microphones‘ PCBA</a:t>
            </a:r>
            <a:r>
              <a:rPr lang="en-US" altLang="zh-CN" sz="2800" dirty="0">
                <a:solidFill>
                  <a:srgbClr val="FF0000"/>
                </a:solidFill>
                <a:ea typeface="宋体" panose="02010600030101010101" pitchFamily="2" charset="-122"/>
              </a:rPr>
              <a:t>.(1 BLE antenna&amp;3 shields)</a:t>
            </a:r>
          </a:p>
          <a:p>
            <a:pPr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ICT test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ADD8400-405D-41DD-9A1A-E1F006B5437A}"/>
              </a:ext>
            </a:extLst>
          </p:cNvPr>
          <p:cNvSpPr txBox="1"/>
          <p:nvPr/>
        </p:nvSpPr>
        <p:spPr bwMode="auto">
          <a:xfrm>
            <a:off x="307158" y="8555936"/>
            <a:ext cx="8723888" cy="138499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Lighthouse map-light PCBA</a:t>
            </a:r>
          </a:p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Confirmed with customer this PCBA will provided by another supplier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915EA39-D92A-4C22-A6CC-2B4169DC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0" y="10356544"/>
            <a:ext cx="4405313" cy="2837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F80B30-274E-481A-A4EB-F127471FB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015" y="10290711"/>
            <a:ext cx="4360057" cy="2837700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56A3798-5CEE-49E8-8A3C-557959B59936}"/>
              </a:ext>
            </a:extLst>
          </p:cNvPr>
          <p:cNvCxnSpPr>
            <a:cxnSpLocks/>
          </p:cNvCxnSpPr>
          <p:nvPr/>
        </p:nvCxnSpPr>
        <p:spPr>
          <a:xfrm flipV="1">
            <a:off x="9472638" y="1247373"/>
            <a:ext cx="0" cy="1198549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AAD4A20D-140C-4F57-859D-A82BBEA75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227" y="2628157"/>
            <a:ext cx="6662712" cy="401291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2DE4293E-5C56-4D34-A3EE-B43E82260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987" y="2294111"/>
            <a:ext cx="7129463" cy="4252425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1AA2E2E-C7BC-49CB-A10F-C452616186A7}"/>
              </a:ext>
            </a:extLst>
          </p:cNvPr>
          <p:cNvSpPr txBox="1"/>
          <p:nvPr/>
        </p:nvSpPr>
        <p:spPr bwMode="auto">
          <a:xfrm>
            <a:off x="10378656" y="1245469"/>
            <a:ext cx="3049233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ICR PCBA</a:t>
            </a:r>
          </a:p>
          <a:p>
            <a:pPr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ICT/Flash/FCT test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3C88F8BF-9537-42CA-B29B-45F49EC52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0417" y="7954765"/>
            <a:ext cx="8620124" cy="510610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F363F2E-C22D-46A3-B61C-8588D6209D5B}"/>
              </a:ext>
            </a:extLst>
          </p:cNvPr>
          <p:cNvSpPr txBox="1"/>
          <p:nvPr/>
        </p:nvSpPr>
        <p:spPr bwMode="auto">
          <a:xfrm>
            <a:off x="10105592" y="7654646"/>
            <a:ext cx="6807665" cy="138499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RGB PCBA</a:t>
            </a:r>
          </a:p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Confirmed with customer this PCBA will provided by another supplier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C2ADB1-8294-454B-AF35-D85804A880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249"/>
          <a:stretch/>
        </p:blipFill>
        <p:spPr>
          <a:xfrm>
            <a:off x="753731" y="3885666"/>
            <a:ext cx="6294768" cy="20305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094EB56-78D9-4671-9391-495B00FBD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18" y="5916203"/>
            <a:ext cx="6484146" cy="237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859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4398123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marL="514350" indent="-514350" fontAlgn="ctr">
              <a:buAutoNum type="arabicPeriod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PCBA SMT</a:t>
            </a:r>
          </a:p>
          <a:p>
            <a:pPr font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6 Modules’ PCBA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D21D6D4-EBDC-43DA-ADBF-8CDCB0EF93E3}"/>
              </a:ext>
            </a:extLst>
          </p:cNvPr>
          <p:cNvSpPr txBox="1"/>
          <p:nvPr/>
        </p:nvSpPr>
        <p:spPr bwMode="auto">
          <a:xfrm>
            <a:off x="250180" y="2651586"/>
            <a:ext cx="5121915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hangingPunct="1"/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Lighthouse front module PCBA</a:t>
            </a:r>
          </a:p>
          <a:p>
            <a:pPr hangingPunct="1"/>
            <a:r>
              <a:rPr lang="en-US" altLang="zh-CN" sz="2800" dirty="0">
                <a:ea typeface="宋体" panose="02010600030101010101" pitchFamily="2" charset="-122"/>
              </a:rPr>
              <a:t>ICT/Flash/FCT test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56A3798-5CEE-49E8-8A3C-557959B59936}"/>
              </a:ext>
            </a:extLst>
          </p:cNvPr>
          <p:cNvCxnSpPr>
            <a:cxnSpLocks/>
          </p:cNvCxnSpPr>
          <p:nvPr/>
        </p:nvCxnSpPr>
        <p:spPr>
          <a:xfrm flipV="1">
            <a:off x="16078200" y="1186001"/>
            <a:ext cx="0" cy="1198549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604FE9E5-40A3-4637-8358-5B8C0258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8854" y="1340004"/>
            <a:ext cx="9101096" cy="548126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7D441E-3267-41DE-885E-4B87A6B9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052" y="5754342"/>
            <a:ext cx="7035480" cy="419928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95E8119-707A-4430-B538-CCBCCBB52460}"/>
              </a:ext>
            </a:extLst>
          </p:cNvPr>
          <p:cNvSpPr txBox="1"/>
          <p:nvPr/>
        </p:nvSpPr>
        <p:spPr bwMode="auto">
          <a:xfrm>
            <a:off x="16559256" y="2759205"/>
            <a:ext cx="2276585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hangingPunct="1"/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GNSS PCBA</a:t>
            </a:r>
          </a:p>
          <a:p>
            <a:pPr hangingPunct="1"/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ICT test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F66029-D433-4712-9D65-D5527ADC9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45" y="6975276"/>
            <a:ext cx="10422711" cy="524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35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23759998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marL="514350" indent="-514350" algn="ctr" fontAlgn="ctr">
              <a:buFont typeface="+mj-lt"/>
              <a:buAutoNum type="arabicPeriod" startAt="2"/>
            </a:pP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Semi module assembly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63A26AFF-BA68-49D7-B413-F492DCF6453D}"/>
              </a:ext>
            </a:extLst>
          </p:cNvPr>
          <p:cNvCxnSpPr>
            <a:cxnSpLocks/>
          </p:cNvCxnSpPr>
          <p:nvPr/>
        </p:nvCxnSpPr>
        <p:spPr>
          <a:xfrm flipV="1">
            <a:off x="7442063" y="1863224"/>
            <a:ext cx="0" cy="113374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230F2DAE-1E26-4149-A96B-54723AD66666}"/>
              </a:ext>
            </a:extLst>
          </p:cNvPr>
          <p:cNvSpPr txBox="1"/>
          <p:nvPr/>
        </p:nvSpPr>
        <p:spPr bwMode="auto">
          <a:xfrm>
            <a:off x="307223" y="2017227"/>
            <a:ext cx="6988522" cy="138499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M354-06 Microphones module Assembly</a:t>
            </a:r>
          </a:p>
          <a:p>
            <a:pPr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Pasting acoustic mesh with PCBA</a:t>
            </a:r>
          </a:p>
          <a:p>
            <a:pPr eaLnBrk="1" hangingPunct="1"/>
            <a:r>
              <a:rPr lang="en-US" altLang="zh-CN" sz="2800" dirty="0">
                <a:solidFill>
                  <a:srgbClr val="FF0000"/>
                </a:solidFill>
                <a:ea typeface="宋体" panose="02010600030101010101" pitchFamily="2" charset="-122"/>
              </a:rPr>
              <a:t>Mounting shield cover with shield frame</a:t>
            </a:r>
            <a:endParaRPr lang="zh-CN" altLang="en-US" sz="28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8669279-D442-453A-977E-0A0934EFCD96}"/>
              </a:ext>
            </a:extLst>
          </p:cNvPr>
          <p:cNvSpPr txBox="1"/>
          <p:nvPr/>
        </p:nvSpPr>
        <p:spPr bwMode="auto">
          <a:xfrm>
            <a:off x="7560196" y="2017227"/>
            <a:ext cx="7623378" cy="1815882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M354-08 Lighthouse map-light module</a:t>
            </a:r>
          </a:p>
          <a:p>
            <a:pPr eaLnBrk="1" hangingPunct="1"/>
            <a:r>
              <a:rPr lang="en-US" altLang="zh-CN" sz="2800" dirty="0">
                <a:ea typeface="宋体" panose="02010600030101010101" pitchFamily="2" charset="-122"/>
              </a:rPr>
              <a:t>Confirmed with customer the map-light module will be provided by another supplier, SAA just pasting the foam with map-light enclosure.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0E993B0B-8457-4E4F-AFFC-1BCA8BD32BBB}"/>
              </a:ext>
            </a:extLst>
          </p:cNvPr>
          <p:cNvCxnSpPr>
            <a:cxnSpLocks/>
          </p:cNvCxnSpPr>
          <p:nvPr/>
        </p:nvCxnSpPr>
        <p:spPr>
          <a:xfrm flipV="1">
            <a:off x="15303212" y="1863224"/>
            <a:ext cx="0" cy="113374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CCC9099E-0684-43F1-B113-0C030CBE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2848" y="4844443"/>
            <a:ext cx="8858209" cy="4726977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29E8620-3D97-4BB5-A8F5-60BD582DB5FF}"/>
              </a:ext>
            </a:extLst>
          </p:cNvPr>
          <p:cNvSpPr txBox="1"/>
          <p:nvPr/>
        </p:nvSpPr>
        <p:spPr bwMode="auto">
          <a:xfrm>
            <a:off x="15610370" y="2017227"/>
            <a:ext cx="7327728" cy="1815882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M354-09 Lighthouse front module, Bottom enclosure ASY</a:t>
            </a:r>
          </a:p>
          <a:p>
            <a:pPr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Mounting fan with bottom enclosure by 3 screw.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F79D68B-AF46-49D0-B155-84EF7DD87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08" y="8169447"/>
            <a:ext cx="5683080" cy="352932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9ECDCD5-4324-4E84-873E-CD0654242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352" y="5837110"/>
            <a:ext cx="6425688" cy="466467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BE98080-9882-432D-AAD4-C22D7DACE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53" y="5055704"/>
            <a:ext cx="5567069" cy="25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4191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23759993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3.1 Semi module assembly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30F2DAE-1E26-4149-A96B-54723AD66666}"/>
              </a:ext>
            </a:extLst>
          </p:cNvPr>
          <p:cNvSpPr txBox="1"/>
          <p:nvPr/>
        </p:nvSpPr>
        <p:spPr bwMode="auto">
          <a:xfrm>
            <a:off x="307223" y="1939403"/>
            <a:ext cx="6988522" cy="353943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Lighthouse front module, Semi-PCBA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Mounting shield cover with shield fram</a:t>
            </a:r>
            <a:r>
              <a:rPr lang="en-US" altLang="zh-CN" sz="2800" dirty="0">
                <a:ea typeface="宋体" panose="02010600030101010101" pitchFamily="2" charset="-122"/>
              </a:rPr>
              <a:t>e with PCBA (Top &amp; bottom side);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Mounting 2X micro-coax cable with PCBA, 5 GND clamps/cable (Same to TCU 5G);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zh-CN" sz="2800" dirty="0">
                <a:ea typeface="宋体" panose="02010600030101010101" pitchFamily="2" charset="-122"/>
              </a:rPr>
              <a:t>Mounting the ICR connector with PCBA (Press-fit pin).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40FAE39-F5AD-4B97-BBB1-A1C9AC95BDAE}"/>
              </a:ext>
            </a:extLst>
          </p:cNvPr>
          <p:cNvCxnSpPr>
            <a:cxnSpLocks/>
          </p:cNvCxnSpPr>
          <p:nvPr/>
        </p:nvCxnSpPr>
        <p:spPr>
          <a:xfrm flipV="1">
            <a:off x="7442063" y="1863224"/>
            <a:ext cx="0" cy="113374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D884B3DD-5385-4BED-BF47-4476DDD2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277" y="3803711"/>
            <a:ext cx="6886902" cy="46009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41591D-CE02-44E3-9B22-2726168E5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382" y="8349653"/>
            <a:ext cx="7166692" cy="485102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D24F14B-519D-48EB-9740-55A15274C024}"/>
              </a:ext>
            </a:extLst>
          </p:cNvPr>
          <p:cNvSpPr txBox="1"/>
          <p:nvPr/>
        </p:nvSpPr>
        <p:spPr bwMode="auto">
          <a:xfrm>
            <a:off x="7626656" y="1939403"/>
            <a:ext cx="16440555" cy="138499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ICR heat sink &amp; TCU heat sink Tim dispensing</a:t>
            </a: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Dispensing Tim on Top &amp; Bottom side of ICR heatsink;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Dispensing Tim on 2X side surface &amp; Bottom side of TCU heatsink.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4763E77-C9F6-4A84-969B-1AEC5819D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4839" y="4368641"/>
            <a:ext cx="9659161" cy="700339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8204B0E-8781-4F08-B7D2-1199EF8958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74" y="5987673"/>
            <a:ext cx="5477968" cy="29336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8D66E48-FC74-4DAA-BE24-6E500BD992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62769"/>
            <a:ext cx="6988516" cy="2818539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A0A3798-AA8C-4583-BE1C-0FF486BC83C2}"/>
              </a:ext>
            </a:extLst>
          </p:cNvPr>
          <p:cNvCxnSpPr/>
          <p:nvPr/>
        </p:nvCxnSpPr>
        <p:spPr>
          <a:xfrm flipV="1">
            <a:off x="1964987" y="9649838"/>
            <a:ext cx="1186775" cy="190662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55E33B1-83F3-4702-A452-34ED4FDD0C1C}"/>
              </a:ext>
            </a:extLst>
          </p:cNvPr>
          <p:cNvSpPr txBox="1"/>
          <p:nvPr/>
        </p:nvSpPr>
        <p:spPr bwMode="auto">
          <a:xfrm>
            <a:off x="2081494" y="9140998"/>
            <a:ext cx="3047630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sz="2800" dirty="0">
                <a:ea typeface="宋体" panose="02010600030101010101" pitchFamily="2" charset="-122"/>
              </a:rPr>
              <a:t>ICR</a:t>
            </a:r>
            <a:r>
              <a:rPr lang="zh-CN" altLang="en-US" sz="2800" dirty="0">
                <a:ea typeface="宋体" panose="02010600030101010101" pitchFamily="2" charset="-122"/>
              </a:rPr>
              <a:t> </a:t>
            </a:r>
            <a:r>
              <a:rPr lang="en-US" altLang="zh-CN" sz="2800" dirty="0">
                <a:ea typeface="宋体" panose="02010600030101010101" pitchFamily="2" charset="-122"/>
              </a:rPr>
              <a:t>CONNECTOR</a:t>
            </a:r>
            <a:endParaRPr lang="en-US" sz="2800" dirty="0">
              <a:latin typeface="Helvetica Ligh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590811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C7DBAE-82C3-4446-8F9A-C65AB16AE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5" r="11043"/>
          <a:stretch/>
        </p:blipFill>
        <p:spPr>
          <a:xfrm>
            <a:off x="30128" y="4803803"/>
            <a:ext cx="10153649" cy="443248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E90E6607-18DC-49E8-AE69-C3DFDF6A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575" y="5043136"/>
            <a:ext cx="5748613" cy="482439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2E7125C-4D96-49C0-A0B6-ABAF10739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3264" y="5315171"/>
            <a:ext cx="7180736" cy="407683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23759993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3.2 Semi module assembly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440FAE39-F5AD-4B97-BBB1-A1C9AC95BDAE}"/>
              </a:ext>
            </a:extLst>
          </p:cNvPr>
          <p:cNvCxnSpPr>
            <a:cxnSpLocks/>
          </p:cNvCxnSpPr>
          <p:nvPr/>
        </p:nvCxnSpPr>
        <p:spPr>
          <a:xfrm flipV="1">
            <a:off x="10233494" y="1886997"/>
            <a:ext cx="0" cy="113374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8D24F14B-519D-48EB-9740-55A15274C024}"/>
              </a:ext>
            </a:extLst>
          </p:cNvPr>
          <p:cNvSpPr txBox="1"/>
          <p:nvPr/>
        </p:nvSpPr>
        <p:spPr bwMode="auto">
          <a:xfrm>
            <a:off x="307223" y="2007601"/>
            <a:ext cx="9828993" cy="1384995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Semi-TCU Heatsink ASY</a:t>
            </a:r>
          </a:p>
          <a:p>
            <a:pPr hangingPunct="1"/>
            <a:r>
              <a:rPr lang="en-US" altLang="zh-CN" sz="2800" dirty="0">
                <a:ea typeface="宋体" panose="02010600030101010101" pitchFamily="2" charset="-122"/>
              </a:rPr>
              <a:t>Mounting 2X RGB PCBA &amp; Shield for RGB PCBA with TCU Heatsink by </a:t>
            </a:r>
            <a:r>
              <a:rPr lang="en-US" altLang="zh-CN" sz="2800" dirty="0">
                <a:solidFill>
                  <a:srgbClr val="FF0000"/>
                </a:solidFill>
                <a:ea typeface="宋体" panose="02010600030101010101" pitchFamily="2" charset="-122"/>
              </a:rPr>
              <a:t>6</a:t>
            </a:r>
            <a:r>
              <a:rPr lang="en-US" altLang="zh-CN" sz="2800" dirty="0">
                <a:ea typeface="宋体" panose="02010600030101010101" pitchFamily="2" charset="-122"/>
              </a:rPr>
              <a:t> Screws.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F821BAE-C53F-4974-B33A-11BDA2643C68}"/>
              </a:ext>
            </a:extLst>
          </p:cNvPr>
          <p:cNvGrpSpPr/>
          <p:nvPr/>
        </p:nvGrpSpPr>
        <p:grpSpPr>
          <a:xfrm>
            <a:off x="291861" y="4103851"/>
            <a:ext cx="9844355" cy="6242257"/>
            <a:chOff x="1577016" y="4306167"/>
            <a:chExt cx="12541776" cy="795267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9E77E78-56D1-419D-A1A1-6ED8B855B180}"/>
                </a:ext>
              </a:extLst>
            </p:cNvPr>
            <p:cNvSpPr txBox="1"/>
            <p:nvPr/>
          </p:nvSpPr>
          <p:spPr bwMode="auto">
            <a:xfrm>
              <a:off x="11478725" y="4506013"/>
              <a:ext cx="2640067" cy="12155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M354-05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1</a:t>
              </a:r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45333223-9153-43DF-84AF-2C6CC062C1EA}"/>
                </a:ext>
              </a:extLst>
            </p:cNvPr>
            <p:cNvCxnSpPr>
              <a:cxnSpLocks/>
            </p:cNvCxnSpPr>
            <p:nvPr/>
          </p:nvCxnSpPr>
          <p:spPr>
            <a:xfrm>
              <a:off x="12333861" y="5849397"/>
              <a:ext cx="1441330" cy="3418627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6690CF94-FA70-40F2-9D52-B694631DEAE3}"/>
                </a:ext>
              </a:extLst>
            </p:cNvPr>
            <p:cNvSpPr txBox="1"/>
            <p:nvPr/>
          </p:nvSpPr>
          <p:spPr bwMode="auto">
            <a:xfrm>
              <a:off x="1577016" y="4445815"/>
              <a:ext cx="4784968" cy="12155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M354-10-05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for RGB PCBA</a:t>
              </a: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A386DE6E-9B4F-43CD-8020-536A6024DE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7242" y="5345089"/>
              <a:ext cx="603703" cy="1911943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1243F51-A21A-442F-87B9-BCC96732E340}"/>
                </a:ext>
              </a:extLst>
            </p:cNvPr>
            <p:cNvSpPr txBox="1"/>
            <p:nvPr/>
          </p:nvSpPr>
          <p:spPr bwMode="auto">
            <a:xfrm>
              <a:off x="9523714" y="11043306"/>
              <a:ext cx="3234631" cy="12155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M354-10-06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RGB PCBA</a:t>
              </a: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2DA7D659-E9E2-4262-ACE2-E22D9AD7EE62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 flipV="1">
              <a:off x="8667624" y="9268024"/>
              <a:ext cx="856091" cy="2383053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E666E50-8D53-43FB-B102-C8D3ADE831E0}"/>
                </a:ext>
              </a:extLst>
            </p:cNvPr>
            <p:cNvSpPr txBox="1"/>
            <p:nvPr/>
          </p:nvSpPr>
          <p:spPr bwMode="auto">
            <a:xfrm>
              <a:off x="7699341" y="4306167"/>
              <a:ext cx="3327968" cy="12155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M354-10-07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TCU Heat sink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B928297B-0721-4270-AC17-7AF2B36A4BD3}"/>
                </a:ext>
              </a:extLst>
            </p:cNvPr>
            <p:cNvCxnSpPr>
              <a:cxnSpLocks/>
              <a:stCxn id="24" idx="1"/>
            </p:cNvCxnSpPr>
            <p:nvPr/>
          </p:nvCxnSpPr>
          <p:spPr>
            <a:xfrm flipH="1">
              <a:off x="6813400" y="4913937"/>
              <a:ext cx="885942" cy="2901034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32" name="箭头: 右 31">
            <a:extLst>
              <a:ext uri="{FF2B5EF4-FFF2-40B4-BE49-F238E27FC236}">
                <a16:creationId xmlns:a16="http://schemas.microsoft.com/office/drawing/2014/main" id="{52950707-3F75-4BFD-94CF-6F6E314105B8}"/>
              </a:ext>
            </a:extLst>
          </p:cNvPr>
          <p:cNvSpPr/>
          <p:nvPr/>
        </p:nvSpPr>
        <p:spPr>
          <a:xfrm>
            <a:off x="15564151" y="5883703"/>
            <a:ext cx="1485518" cy="1264595"/>
          </a:xfrm>
          <a:prstGeom prst="rightArrow">
            <a:avLst/>
          </a:prstGeom>
          <a:solidFill>
            <a:srgbClr val="92D050"/>
          </a:solidFill>
          <a:ln w="25400" cap="flat">
            <a:solidFill>
              <a:srgbClr val="92D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75A9715-8E11-4418-8622-7F4FFF6A3506}"/>
              </a:ext>
            </a:extLst>
          </p:cNvPr>
          <p:cNvSpPr txBox="1"/>
          <p:nvPr/>
        </p:nvSpPr>
        <p:spPr bwMode="auto">
          <a:xfrm>
            <a:off x="10472802" y="2032585"/>
            <a:ext cx="13603971" cy="2246769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CN" sz="2800" b="1" dirty="0">
                <a:ea typeface="宋体" panose="02010600030101010101" pitchFamily="2" charset="-122"/>
              </a:rPr>
              <a:t>M354-10 Lighthouse front module, PCBA ASY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Mounting Semi-ICR heatsink ASY &amp; TCU Heatsink ASY with Lighthouse front module, Semi-PCBA by 8 Screw;</a:t>
            </a:r>
          </a:p>
          <a:p>
            <a:pPr marL="457200" indent="-457200" eaLnBrk="1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Mounting ICR PCB with ICR heatsink &amp; ICR connector (pay attention to the mounting angel); then fixed the ICR PCBA with ICR heatsink by 2X screw.</a:t>
            </a:r>
          </a:p>
        </p:txBody>
      </p:sp>
    </p:spTree>
    <p:extLst>
      <p:ext uri="{BB962C8B-B14F-4D97-AF65-F5344CB8AC3E}">
        <p14:creationId xmlns:p14="http://schemas.microsoft.com/office/powerpoint/2010/main" val="13901517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23759993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4. Lighthouse Top module ASY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24F14B-519D-48EB-9740-55A15274C024}"/>
              </a:ext>
            </a:extLst>
          </p:cNvPr>
          <p:cNvSpPr txBox="1"/>
          <p:nvPr/>
        </p:nvSpPr>
        <p:spPr bwMode="auto">
          <a:xfrm>
            <a:off x="307223" y="2007601"/>
            <a:ext cx="9828993" cy="954107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hangingPunct="1"/>
            <a:r>
              <a:rPr lang="en-US" altLang="zh-CN" sz="2800" dirty="0">
                <a:ea typeface="宋体" panose="02010600030101010101" pitchFamily="2" charset="-122"/>
              </a:rPr>
              <a:t>Mounting 2X Grounding sheet-metal with Top enclosure;</a:t>
            </a:r>
          </a:p>
          <a:p>
            <a:pPr hangingPunct="1"/>
            <a:r>
              <a:rPr lang="en-US" altLang="zh-CN" sz="2800" dirty="0">
                <a:ea typeface="宋体" panose="02010600030101010101" pitchFamily="2" charset="-122"/>
              </a:rPr>
              <a:t>Mounting GNSS PCBA with top enclosure </a:t>
            </a:r>
            <a:r>
              <a:rPr lang="en-US" altLang="zh-CN" sz="2800" dirty="0">
                <a:solidFill>
                  <a:srgbClr val="FF0000"/>
                </a:solidFill>
                <a:ea typeface="宋体" panose="02010600030101010101" pitchFamily="2" charset="-122"/>
              </a:rPr>
              <a:t>by 3 screws.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AE853F1-6AA4-4855-8FA9-598F61EBB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048" y="3619500"/>
            <a:ext cx="15745904" cy="75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161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3B7723-4832-4562-9AFE-CC5D624DC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95" y="5807409"/>
            <a:ext cx="7080633" cy="5014361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340004"/>
            <a:ext cx="23759993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5. TLA Product ASY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24F14B-519D-48EB-9740-55A15274C024}"/>
              </a:ext>
            </a:extLst>
          </p:cNvPr>
          <p:cNvSpPr txBox="1"/>
          <p:nvPr/>
        </p:nvSpPr>
        <p:spPr bwMode="auto">
          <a:xfrm>
            <a:off x="307222" y="1946740"/>
            <a:ext cx="23759993" cy="3108543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Mounting map-light module with Bottom enclosure ASY by 3X Screws;</a:t>
            </a: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Mounting Microphone Module with Bottom enclosure ASY by 3X Screws.</a:t>
            </a: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Flip over the Semi-product, and then mounting </a:t>
            </a:r>
            <a:r>
              <a:rPr lang="en-US" altLang="zh-CN" sz="2800" b="1" dirty="0">
                <a:ea typeface="宋体" panose="02010600030101010101" pitchFamily="2" charset="-122"/>
              </a:rPr>
              <a:t>M354-10 Lighthouse front module-PCBA ASY </a:t>
            </a:r>
            <a:r>
              <a:rPr lang="en-US" altLang="zh-CN" sz="2800" dirty="0">
                <a:ea typeface="宋体" panose="02010600030101010101" pitchFamily="2" charset="-122"/>
              </a:rPr>
              <a:t>with bottom enclosure ASY and then mounting the Rosenberger EBC connector Barrel with </a:t>
            </a:r>
            <a:r>
              <a:rPr lang="en-US" altLang="zh-CN" sz="2800" b="1" dirty="0">
                <a:ea typeface="宋体" panose="02010600030101010101" pitchFamily="2" charset="-122"/>
              </a:rPr>
              <a:t>M354-10 Lighthouse front module-PCBA ASY. Mating the Fan wire connector &amp; Board connector.</a:t>
            </a: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Mounting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Lighthouse Top module ASY </a:t>
            </a:r>
            <a:r>
              <a:rPr lang="en-US" altLang="zh-CN" sz="2800" dirty="0">
                <a:ea typeface="宋体" panose="02010600030101010101" pitchFamily="2" charset="-122"/>
              </a:rPr>
              <a:t>with Semi-product. Pay attention to the Rosenberger connector mating position. And then fixed the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Lighthouse Top module ASY with semi-product by 5X Screw.</a:t>
            </a:r>
            <a:endParaRPr lang="en-US" altLang="zh-CN" sz="2800" dirty="0">
              <a:ea typeface="宋体" panose="02010600030101010101" pitchFamily="2" charset="-122"/>
            </a:endParaRP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endParaRPr lang="en-US" altLang="zh-CN" sz="2800" dirty="0"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0DF3E89-51F1-4023-8810-0FE78C29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576"/>
            <a:ext cx="6825618" cy="5014361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89EC5F2C-322E-4936-AAAC-27BF4318AF2E}"/>
              </a:ext>
            </a:extLst>
          </p:cNvPr>
          <p:cNvSpPr/>
          <p:nvPr/>
        </p:nvSpPr>
        <p:spPr>
          <a:xfrm>
            <a:off x="6193320" y="7049996"/>
            <a:ext cx="1485518" cy="1264595"/>
          </a:xfrm>
          <a:prstGeom prst="rightArrow">
            <a:avLst/>
          </a:prstGeom>
          <a:solidFill>
            <a:srgbClr val="92D050"/>
          </a:solidFill>
          <a:ln w="25400" cap="flat">
            <a:solidFill>
              <a:srgbClr val="92D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E54A6CD3-938E-482C-8696-8F0BBD4E76C0}"/>
              </a:ext>
            </a:extLst>
          </p:cNvPr>
          <p:cNvSpPr/>
          <p:nvPr/>
        </p:nvSpPr>
        <p:spPr>
          <a:xfrm>
            <a:off x="14585047" y="7049995"/>
            <a:ext cx="1485518" cy="1264595"/>
          </a:xfrm>
          <a:prstGeom prst="rightArrow">
            <a:avLst/>
          </a:prstGeom>
          <a:solidFill>
            <a:srgbClr val="92D050"/>
          </a:solidFill>
          <a:ln w="25400" cap="flat">
            <a:solidFill>
              <a:srgbClr val="92D05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zh-CN" altLang="en-US" sz="24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16C9441-8EF8-4264-8093-F0B2BEA3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6342" y="5138799"/>
            <a:ext cx="7436243" cy="71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909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B125C962-BCA9-44A4-9C97-0A16EE74A1C8}"/>
              </a:ext>
            </a:extLst>
          </p:cNvPr>
          <p:cNvGrpSpPr/>
          <p:nvPr/>
        </p:nvGrpSpPr>
        <p:grpSpPr>
          <a:xfrm>
            <a:off x="6203006" y="5092037"/>
            <a:ext cx="18180994" cy="8157497"/>
            <a:chOff x="1712071" y="5080682"/>
            <a:chExt cx="18180994" cy="815749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A56A4A1-8B7E-46C5-A25D-C57CDBE8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2133" y="5364987"/>
              <a:ext cx="11020932" cy="7500693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2EABD7A-075F-40DC-89B4-DD0B13C5C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2071" y="9115334"/>
              <a:ext cx="5992238" cy="412284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742440E-6790-4BA3-9F28-C2EDEA565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9293" y="5080682"/>
              <a:ext cx="5063752" cy="3474796"/>
            </a:xfrm>
            <a:prstGeom prst="rect">
              <a:avLst/>
            </a:prstGeom>
          </p:spPr>
        </p:pic>
        <p:sp>
          <p:nvSpPr>
            <p:cNvPr id="8" name="加号 7">
              <a:extLst>
                <a:ext uri="{FF2B5EF4-FFF2-40B4-BE49-F238E27FC236}">
                  <a16:creationId xmlns:a16="http://schemas.microsoft.com/office/drawing/2014/main" id="{36E07CC1-9E24-49F8-851C-1F5AE3A20D84}"/>
                </a:ext>
              </a:extLst>
            </p:cNvPr>
            <p:cNvSpPr/>
            <p:nvPr/>
          </p:nvSpPr>
          <p:spPr>
            <a:xfrm>
              <a:off x="3793790" y="8200934"/>
              <a:ext cx="914400" cy="914400"/>
            </a:xfrm>
            <a:prstGeom prst="mathPlus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13" name="箭头: 右 12">
              <a:extLst>
                <a:ext uri="{FF2B5EF4-FFF2-40B4-BE49-F238E27FC236}">
                  <a16:creationId xmlns:a16="http://schemas.microsoft.com/office/drawing/2014/main" id="{291F6510-E873-4E81-A30C-CECD9583473D}"/>
                </a:ext>
              </a:extLst>
            </p:cNvPr>
            <p:cNvSpPr/>
            <p:nvPr/>
          </p:nvSpPr>
          <p:spPr>
            <a:xfrm>
              <a:off x="7570934" y="8200934"/>
              <a:ext cx="1485518" cy="1264595"/>
            </a:xfrm>
            <a:prstGeom prst="rightArrow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endParaRPr lang="zh-CN" altLang="en-US" sz="2400" dirty="0"/>
            </a:p>
          </p:txBody>
        </p:sp>
      </p:grp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Process flow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16F5B5-C5DB-46D3-9C40-D3DD2E04EF61}"/>
              </a:ext>
            </a:extLst>
          </p:cNvPr>
          <p:cNvSpPr txBox="1"/>
          <p:nvPr/>
        </p:nvSpPr>
        <p:spPr bwMode="auto">
          <a:xfrm>
            <a:off x="307222" y="1291364"/>
            <a:ext cx="23759993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rtlCol="0">
            <a:spAutoFit/>
          </a:bodyPr>
          <a:lstStyle/>
          <a:p>
            <a:pPr algn="ctr" font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6. TLA Product ASY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D24F14B-519D-48EB-9740-55A15274C024}"/>
              </a:ext>
            </a:extLst>
          </p:cNvPr>
          <p:cNvSpPr txBox="1"/>
          <p:nvPr/>
        </p:nvSpPr>
        <p:spPr bwMode="auto">
          <a:xfrm>
            <a:off x="307222" y="1849461"/>
            <a:ext cx="23759993" cy="52629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rtlCol="0">
            <a:spAutoFit/>
          </a:bodyPr>
          <a:lstStyle/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Mounting Right light pipe &amp; Left light pipe &amp; Light pipe carrier with Semi-product. </a:t>
            </a: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Pasting product label.</a:t>
            </a:r>
          </a:p>
          <a:p>
            <a:pPr marL="457200" indent="-457200" hangingPunct="1">
              <a:buFont typeface="Wingdings" panose="05000000000000000000" pitchFamily="2" charset="2"/>
              <a:buChar char="Ø"/>
            </a:pPr>
            <a:r>
              <a:rPr lang="en-US" altLang="zh-CN" sz="2800" dirty="0">
                <a:ea typeface="宋体" panose="02010600030101010101" pitchFamily="2" charset="-122"/>
              </a:rPr>
              <a:t>Do the test that listed below.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Continuity test;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Grounding check;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GNSS testing;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Cellular/Wi-Fi/BT testing;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Microphone  testing;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Map light &amp; Ambient lighting test;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Fan acoustic testing;</a:t>
            </a:r>
          </a:p>
          <a:p>
            <a:pPr marL="514350" indent="-514350" hangingPunct="1">
              <a:buFont typeface="+mj-lt"/>
              <a:buAutoNum type="arabicPeriod"/>
            </a:pPr>
            <a:r>
              <a:rPr lang="en-US" altLang="zh-CN" sz="2800" b="1" dirty="0">
                <a:ea typeface="宋体" panose="02010600030101010101" pitchFamily="2" charset="-122"/>
              </a:rPr>
              <a:t>Passive entry BLE &amp; UWB testing.</a:t>
            </a:r>
          </a:p>
          <a:p>
            <a:pPr marL="514350" indent="-514350" hangingPunct="1">
              <a:buFont typeface="+mj-lt"/>
              <a:buAutoNum type="arabicPeriod"/>
            </a:pPr>
            <a:endParaRPr lang="en-US" altLang="zh-CN" sz="28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448581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M354-01-Light pipe carrier</a:t>
            </a:r>
          </a:p>
        </p:txBody>
      </p:sp>
      <p:sp>
        <p:nvSpPr>
          <p:cNvPr id="71" name="TextBox 5">
            <a:extLst>
              <a:ext uri="{FF2B5EF4-FFF2-40B4-BE49-F238E27FC236}">
                <a16:creationId xmlns:a16="http://schemas.microsoft.com/office/drawing/2014/main" id="{227FF6D6-FFDB-4E99-B3A2-5EFD5CC6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27761"/>
            <a:ext cx="24384000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</a:t>
            </a:r>
            <a:r>
              <a:rPr lang="zh-CN" altLang="en-US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：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Black PC, Covestro </a:t>
            </a:r>
            <a:r>
              <a:rPr lang="en-US" altLang="zh-CN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Makrolon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 2805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2F432B0-12A5-4B7F-A0B6-D05179BCBECC}"/>
              </a:ext>
            </a:extLst>
          </p:cNvPr>
          <p:cNvSpPr txBox="1"/>
          <p:nvPr/>
        </p:nvSpPr>
        <p:spPr bwMode="auto">
          <a:xfrm>
            <a:off x="1959998" y="4739015"/>
            <a:ext cx="3249608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Change the 3d data</a:t>
            </a:r>
            <a:endParaRPr lang="en-US" sz="2800" dirty="0">
              <a:latin typeface="Helvetica Light"/>
              <a:ea typeface="宋体" panose="02010600030101010101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E7EAB66-7D0A-4FFA-89A2-2EBA0506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7974" y="1189436"/>
            <a:ext cx="13279249" cy="9479610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A07B7BCC-0C38-4414-8B10-1483448C3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532631"/>
              </p:ext>
            </p:extLst>
          </p:nvPr>
        </p:nvGraphicFramePr>
        <p:xfrm>
          <a:off x="-79017" y="2919740"/>
          <a:ext cx="7327637" cy="181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5" name="包装程序外壳对象" showAsIcon="1" r:id="rId4" imgW="2071577" imgH="514350" progId="Package">
                  <p:embed/>
                </p:oleObj>
              </mc:Choice>
              <mc:Fallback>
                <p:oleObj name="包装程序外壳对象" showAsIcon="1" r:id="rId4" imgW="207157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79017" y="2919740"/>
                        <a:ext cx="7327637" cy="1819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280365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sz="5000" dirty="0">
                <a:solidFill>
                  <a:schemeClr val="bg1"/>
                </a:solidFill>
              </a:rPr>
              <a:t>Revision History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782D858-BE81-458E-9271-1309432003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635680"/>
              </p:ext>
            </p:extLst>
          </p:nvPr>
        </p:nvGraphicFramePr>
        <p:xfrm>
          <a:off x="1382523" y="1603204"/>
          <a:ext cx="21712485" cy="1004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64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49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01567">
                  <a:extLst>
                    <a:ext uri="{9D8B030D-6E8A-4147-A177-3AD203B41FA5}">
                      <a16:colId xmlns:a16="http://schemas.microsoft.com/office/drawing/2014/main" val="433409356"/>
                    </a:ext>
                  </a:extLst>
                </a:gridCol>
                <a:gridCol w="3601567">
                  <a:extLst>
                    <a:ext uri="{9D8B030D-6E8A-4147-A177-3AD203B41FA5}">
                      <a16:colId xmlns:a16="http://schemas.microsoft.com/office/drawing/2014/main" val="2773400862"/>
                    </a:ext>
                  </a:extLst>
                </a:gridCol>
                <a:gridCol w="36015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5743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Date</a:t>
                      </a:r>
                      <a:endParaRPr kumimoji="0" lang="zh-CN" altLang="en-US" sz="3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000" b="0" i="0" u="none" strike="noStrike" cap="none" spc="0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Version No.</a:t>
                      </a:r>
                      <a:endParaRPr kumimoji="0" lang="zh-CN" altLang="en-US" sz="3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Description</a:t>
                      </a:r>
                      <a:endParaRPr kumimoji="0" lang="zh-CN" altLang="en-US" sz="3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Engineer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anose="020B0604020202020204" pitchFamily="34" charset="0"/>
                          <a:cs typeface="Helvetica" panose="020B0604020202020204" pitchFamily="34" charset="0"/>
                          <a:sym typeface="Helvetica Light"/>
                        </a:rPr>
                        <a:t>Checked By</a:t>
                      </a:r>
                      <a:endParaRPr kumimoji="0" lang="en-US" altLang="en-US" sz="3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Helvetica" panose="020B0604020202020204" pitchFamily="34" charset="0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Remark</a:t>
                      </a:r>
                      <a:endParaRPr kumimoji="0" lang="zh-CN" altLang="en-US" sz="3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C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294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2024-11-21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01</a:t>
                      </a: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Initial RFQ</a:t>
                      </a: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微软雅黑" pitchFamily="34" charset="-122"/>
                        <a:cs typeface="Helvetica" panose="020B0604020202020204" pitchFamily="34" charset="0"/>
                        <a:sym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Tony Zhao</a:t>
                      </a:r>
                    </a:p>
                  </a:txBody>
                  <a:tcPr marL="257060" marR="257060" marT="103225" marB="1032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Tony Chen</a:t>
                      </a:r>
                      <a:endParaRPr kumimoji="0" lang="zh-CN" altLang="zh-CN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微软雅黑" pitchFamily="34" charset="-122"/>
                        <a:cs typeface="Helvetica" panose="020B0604020202020204" pitchFamily="34" charset="0"/>
                        <a:sym typeface="微软雅黑" pitchFamily="34" charset="-122"/>
                      </a:endParaRPr>
                    </a:p>
                  </a:txBody>
                  <a:tcPr marL="257060" marR="257060" marT="103225" marB="1032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2024-11-21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02</a:t>
                      </a: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AutoNum type="arabicPeriod"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Delete M354-06-01-Conductive sponge from Bom and assembly process;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2. Bom has been changed.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3. E BOM of front module has been updated.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4. Update assembly process.</a:t>
                      </a: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微软雅黑" pitchFamily="34" charset="-122"/>
                        <a:cs typeface="Helvetica" panose="020B0604020202020204" pitchFamily="34" charset="0"/>
                        <a:sym typeface="微软雅黑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NANNAN.H</a:t>
                      </a:r>
                    </a:p>
                  </a:txBody>
                  <a:tcPr marL="257060" marR="257060" marT="103225" marB="1032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Tony Chen</a:t>
                      </a:r>
                      <a:endParaRPr kumimoji="0" lang="zh-CN" altLang="zh-CN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微软雅黑" pitchFamily="34" charset="-122"/>
                        <a:cs typeface="Helvetica" panose="020B0604020202020204" pitchFamily="34" charset="0"/>
                        <a:sym typeface="微软雅黑" pitchFamily="34" charset="-122"/>
                      </a:endParaRPr>
                    </a:p>
                  </a:txBody>
                  <a:tcPr marL="257060" marR="257060" marT="103225" marB="1032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2025-02-05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Helvetica Light"/>
                          <a:cs typeface="Helvetica" panose="020B0604020202020204" pitchFamily="34" charset="0"/>
                          <a:sym typeface="Helvetica Light"/>
                        </a:rPr>
                        <a:t>03</a:t>
                      </a: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+mj-lt"/>
                        <a:buAutoNum type="arabicPeriod"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Light pipe carrier &amp; RH/LH light pipe structure change;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+mj-lt"/>
                        <a:buAutoNum type="arabicPeriod"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Screw 1 &amp; Screw for heatsink changed;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+mj-lt"/>
                        <a:buAutoNum type="arabicPeriod"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Foam seal/Bottom enclosure/Shield for RGB PCBA/TCU Heatsink/Grounding Sheetmetal structure change;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9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Tony Zhao</a:t>
                      </a:r>
                    </a:p>
                  </a:txBody>
                  <a:tcPr marL="257060" marR="257060" marT="103225" marB="1032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CN" sz="24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Helvetica" panose="020B0604020202020204" pitchFamily="34" charset="0"/>
                          <a:ea typeface="微软雅黑" pitchFamily="34" charset="-122"/>
                          <a:cs typeface="Helvetica" panose="020B0604020202020204" pitchFamily="34" charset="0"/>
                          <a:sym typeface="微软雅黑" pitchFamily="34" charset="-122"/>
                        </a:rPr>
                        <a:t>Tony Chen</a:t>
                      </a:r>
                      <a:endParaRPr kumimoji="0" lang="zh-CN" altLang="zh-CN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微软雅黑" pitchFamily="34" charset="-122"/>
                        <a:cs typeface="Helvetica" panose="020B0604020202020204" pitchFamily="34" charset="0"/>
                        <a:sym typeface="微软雅黑" pitchFamily="34" charset="-122"/>
                      </a:endParaRPr>
                    </a:p>
                  </a:txBody>
                  <a:tcPr marL="257060" marR="257060" marT="103225" marB="1032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77798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2400" b="0" i="0" u="none" strike="noStrike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FillTx/>
                        <a:latin typeface="Helvetica" panose="020B0604020202020204" pitchFamily="34" charset="0"/>
                        <a:ea typeface="Helvetica Light"/>
                        <a:cs typeface="Helvetica" panose="020B0604020202020204" pitchFamily="34" charset="0"/>
                        <a:sym typeface="Helvetica Ligh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5776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M354-02 &amp; 03-Right &amp; Left pipe carrier</a:t>
            </a:r>
          </a:p>
        </p:txBody>
      </p:sp>
      <p:sp>
        <p:nvSpPr>
          <p:cNvPr id="71" name="TextBox 5">
            <a:extLst>
              <a:ext uri="{FF2B5EF4-FFF2-40B4-BE49-F238E27FC236}">
                <a16:creationId xmlns:a16="http://schemas.microsoft.com/office/drawing/2014/main" id="{227FF6D6-FFDB-4E99-B3A2-5EFD5CC6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27761"/>
            <a:ext cx="24384000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</a:t>
            </a:r>
            <a:r>
              <a:rPr lang="zh-CN" altLang="en-US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：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Transparent PC, Covestro </a:t>
            </a:r>
            <a:r>
              <a:rPr lang="en-US" altLang="zh-CN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Makrolon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 2805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E8E5578-37B7-4AE3-9CF3-63712B39000A}"/>
              </a:ext>
            </a:extLst>
          </p:cNvPr>
          <p:cNvGrpSpPr/>
          <p:nvPr/>
        </p:nvGrpSpPr>
        <p:grpSpPr>
          <a:xfrm>
            <a:off x="6158814" y="2019839"/>
            <a:ext cx="17785688" cy="6238875"/>
            <a:chOff x="6281535" y="2242333"/>
            <a:chExt cx="17785688" cy="62388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BA50A3-2AF7-4605-AB19-9FD538C5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37548" y="2242333"/>
              <a:ext cx="8829675" cy="6238875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87E84CF-F8C4-4267-8519-5D985FB21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1535" y="3081467"/>
              <a:ext cx="8856637" cy="4253188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303578C4-B0A0-431B-AD36-8F37351D4294}"/>
                </a:ext>
              </a:extLst>
            </p:cNvPr>
            <p:cNvSpPr/>
            <p:nvPr/>
          </p:nvSpPr>
          <p:spPr>
            <a:xfrm>
              <a:off x="6534126" y="3665016"/>
              <a:ext cx="518603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M354-02 Right light pipe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11F248C-341A-4D18-8F34-E7D46DC58F46}"/>
                </a:ext>
              </a:extLst>
            </p:cNvPr>
            <p:cNvSpPr/>
            <p:nvPr/>
          </p:nvSpPr>
          <p:spPr>
            <a:xfrm>
              <a:off x="18268998" y="6238963"/>
              <a:ext cx="487825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600" dirty="0">
                  <a:latin typeface="Arial" panose="020B0604020202020204" pitchFamily="34" charset="0"/>
                  <a:cs typeface="Arial" panose="020B0604020202020204" pitchFamily="34" charset="0"/>
                </a:rPr>
                <a:t>M354-03 Left light pipe</a:t>
              </a:r>
              <a:endParaRPr lang="zh-CN" alt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AA979B05-1046-43F3-98FD-5909833C25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716179"/>
              </p:ext>
            </p:extLst>
          </p:nvPr>
        </p:nvGraphicFramePr>
        <p:xfrm>
          <a:off x="307223" y="1345745"/>
          <a:ext cx="5744662" cy="151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2" name="包装程序外壳对象" showAsIcon="1" r:id="rId5" imgW="1952847" imgH="514350" progId="Package">
                  <p:embed/>
                </p:oleObj>
              </mc:Choice>
              <mc:Fallback>
                <p:oleObj name="包装程序外壳对象" showAsIcon="1" r:id="rId5" imgW="195284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223" y="1345745"/>
                        <a:ext cx="5744662" cy="15132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F265EE03-6BF8-455F-8FDB-9625E8BF79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491226"/>
              </p:ext>
            </p:extLst>
          </p:nvPr>
        </p:nvGraphicFramePr>
        <p:xfrm>
          <a:off x="307223" y="3018716"/>
          <a:ext cx="5949364" cy="166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83" name="包装程序外壳对象" showAsIcon="1" r:id="rId7" imgW="1842977" imgH="514350" progId="Package">
                  <p:embed/>
                </p:oleObj>
              </mc:Choice>
              <mc:Fallback>
                <p:oleObj name="包装程序外壳对象" showAsIcon="1" r:id="rId7" imgW="184297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7223" y="3018716"/>
                        <a:ext cx="5949364" cy="166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510451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M354-05 Screw 1</a:t>
            </a:r>
          </a:p>
        </p:txBody>
      </p:sp>
      <p:sp>
        <p:nvSpPr>
          <p:cNvPr id="71" name="TextBox 5">
            <a:extLst>
              <a:ext uri="{FF2B5EF4-FFF2-40B4-BE49-F238E27FC236}">
                <a16:creationId xmlns:a16="http://schemas.microsoft.com/office/drawing/2014/main" id="{227FF6D6-FFDB-4E99-B3A2-5EFD5CC6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656944"/>
            <a:ext cx="24384000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</a:t>
            </a:r>
            <a:r>
              <a:rPr lang="zh-CN" altLang="en-US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：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AISI 1022/SWCH 22A THRU hardened HRC 23~34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；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Finished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: Grade 01 per TM-0009F-M</a:t>
            </a: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4CB9BC-2CF9-474D-B03F-8D39880F5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74" y="1390282"/>
            <a:ext cx="20020016" cy="737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171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M354-06-02-Lighthouse microphones' PCBA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37A0E-FED5-48DE-AE1A-05FAB23EB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2" y="1428605"/>
            <a:ext cx="7416539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2 Side SMT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38C5C6-EB59-4EAF-AD46-6258DC8BD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9047" y="1364609"/>
            <a:ext cx="9746294" cy="489437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32F9EB5-ABB0-4DBA-BE23-26A23C6AD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5407" y="6143124"/>
            <a:ext cx="9504917" cy="6580327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AC5F7C10-E15B-4596-ADF4-E884A176A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00716"/>
              </p:ext>
            </p:extLst>
          </p:nvPr>
        </p:nvGraphicFramePr>
        <p:xfrm>
          <a:off x="1803661" y="4615946"/>
          <a:ext cx="4423659" cy="4008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03" name="Worksheet" showAsIcon="1" r:id="rId5" imgW="914400" imgH="828521" progId="Excel.Sheet.12">
                  <p:embed/>
                </p:oleObj>
              </mc:Choice>
              <mc:Fallback>
                <p:oleObj name="Worksheet" showAsIcon="1" r:id="rId5" imgW="914400" imgH="8285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3661" y="4615946"/>
                        <a:ext cx="4423659" cy="40089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214998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M354-06-02-01-Lighthouse microphones' PCB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4947821-6F13-4CEC-BB12-DD69641D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2" y="1391403"/>
            <a:ext cx="7597872" cy="67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层数：四层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材质：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FR-4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成品铜厚：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0.5Oz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是否含卤：无卤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成品板厚：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1.6mm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连片方式：整版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表面处理方式：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ENIG (IPC 4552 with 8w%~10w% P Minimum)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文字颜色：白色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防焊颜色：绿色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FE922B-53C5-444E-9A93-6CDF1714C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984" y="1391403"/>
            <a:ext cx="16041904" cy="92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5036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M354-06-02-02-BLE stamping antenna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7A45AC-52C2-4FA1-9BBA-8A7998B6D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748" y="1371948"/>
            <a:ext cx="11801475" cy="8353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9048A6-2C3E-48CF-ACAE-72790B7F8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8" y="9179605"/>
            <a:ext cx="243840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  <a:b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dirty="0"/>
              <a:t>SPCC, 1/2H; T=0.6mm; Pre-Ni Plating 3-5um</a:t>
            </a:r>
            <a:r>
              <a:rPr lang="en-US" dirty="0"/>
              <a:t>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6D5CEF36-1502-4983-BB1A-4BAE4B57337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6777" y="1659714"/>
          <a:ext cx="7027095" cy="125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22" name="包装程序外壳对象" showAsIcon="1" r:id="rId4" imgW="2871677" imgH="514350" progId="Package">
                  <p:embed/>
                </p:oleObj>
              </mc:Choice>
              <mc:Fallback>
                <p:oleObj name="包装程序外壳对象" showAsIcon="1" r:id="rId4" imgW="2871677" imgH="514350" progId="Package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6D5CEF36-1502-4983-BB1A-4BAE4B5733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777" y="1659714"/>
                        <a:ext cx="7027095" cy="1258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52021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M354-06-02-03/04/05/06-Shield 1/2/3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048A6-2C3E-48CF-ACAE-72790B7F8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77" y="9083818"/>
            <a:ext cx="2438400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</a:t>
            </a:r>
          </a:p>
          <a:p>
            <a:pPr marL="0" indent="0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Shield 1: </a:t>
            </a:r>
            <a:r>
              <a:rPr lang="de-DE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Nickel Silver C7701, T=0.25mm; Shiled 2 &amp; 3: Nickel Silver C7701, T=0.2mm.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7C89790-635A-4857-84BA-566520BF7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73" y="2467795"/>
            <a:ext cx="7260357" cy="26706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A9572B0-CAD3-443E-A7CB-ECF1B55BC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363" y="1948302"/>
            <a:ext cx="4832949" cy="3709633"/>
          </a:xfrm>
          <a:prstGeom prst="rect">
            <a:avLst/>
          </a:prstGeom>
        </p:spPr>
      </p:pic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377249E0-46F3-4162-A31B-C9D541CF90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7910449"/>
              </p:ext>
            </p:extLst>
          </p:nvPr>
        </p:nvGraphicFramePr>
        <p:xfrm>
          <a:off x="644792" y="6050955"/>
          <a:ext cx="5904663" cy="160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8" name="包装程序外壳对象" showAsIcon="1" r:id="rId5" imgW="1895697" imgH="514350" progId="Package">
                  <p:embed/>
                </p:oleObj>
              </mc:Choice>
              <mc:Fallback>
                <p:oleObj name="包装程序外壳对象" showAsIcon="1" r:id="rId5" imgW="1895697" imgH="514350" progId="Package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377249E0-46F3-4162-A31B-C9D541CF90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4792" y="6050955"/>
                        <a:ext cx="5904663" cy="1602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24847C9F-37AA-420C-BD55-1BC1A442D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9692464"/>
              </p:ext>
            </p:extLst>
          </p:nvPr>
        </p:nvGraphicFramePr>
        <p:xfrm>
          <a:off x="6902650" y="6138594"/>
          <a:ext cx="5904662" cy="160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9" name="包装程序外壳对象" showAsIcon="1" r:id="rId7" imgW="1895697" imgH="514350" progId="Package">
                  <p:embed/>
                </p:oleObj>
              </mc:Choice>
              <mc:Fallback>
                <p:oleObj name="包装程序外壳对象" showAsIcon="1" r:id="rId7" imgW="1895697" imgH="514350" progId="Package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24847C9F-37AA-420C-BD55-1BC1A442D1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902650" y="6138594"/>
                        <a:ext cx="5904662" cy="1602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BEF8C2A1-1E0C-4BFD-B8A2-06F25789FC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782608"/>
              </p:ext>
            </p:extLst>
          </p:nvPr>
        </p:nvGraphicFramePr>
        <p:xfrm>
          <a:off x="12266140" y="5672721"/>
          <a:ext cx="6316949" cy="1759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0" name="包装程序外壳对象" showAsIcon="1" r:id="rId9" imgW="1914514" imgH="533464" progId="Package">
                  <p:embed/>
                </p:oleObj>
              </mc:Choice>
              <mc:Fallback>
                <p:oleObj name="包装程序外壳对象" showAsIcon="1" r:id="rId9" imgW="1914514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266140" y="5672721"/>
                        <a:ext cx="6316949" cy="1759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58B3754D-6BC6-483D-947D-D3EECFC2CB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42645" y="2516108"/>
            <a:ext cx="4302988" cy="252020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28524E95-04AA-4EC0-8946-988970F818C8}"/>
              </a:ext>
            </a:extLst>
          </p:cNvPr>
          <p:cNvSpPr txBox="1"/>
          <p:nvPr/>
        </p:nvSpPr>
        <p:spPr bwMode="auto">
          <a:xfrm>
            <a:off x="12807312" y="7763665"/>
            <a:ext cx="4913526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Change the 3d data of shield 3</a:t>
            </a:r>
            <a:endParaRPr lang="en-US" sz="2800" dirty="0">
              <a:latin typeface="Helvetica Light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3C23232-20B2-4FE9-BD5E-A5DDFF92D7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23997" y="2856958"/>
            <a:ext cx="5381330" cy="1269752"/>
          </a:xfrm>
          <a:prstGeom prst="rect">
            <a:avLst/>
          </a:prstGeom>
        </p:spPr>
      </p:pic>
      <p:graphicFrame>
        <p:nvGraphicFramePr>
          <p:cNvPr id="10" name="对象 9">
            <a:extLst>
              <a:ext uri="{FF2B5EF4-FFF2-40B4-BE49-F238E27FC236}">
                <a16:creationId xmlns:a16="http://schemas.microsoft.com/office/drawing/2014/main" id="{C9A85FEF-7041-4C2E-B607-8A28FBBE60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6757985"/>
              </p:ext>
            </p:extLst>
          </p:nvPr>
        </p:nvGraphicFramePr>
        <p:xfrm>
          <a:off x="18523997" y="5914577"/>
          <a:ext cx="5231989" cy="1518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1" name="包装程序外壳对象" showAsIcon="1" r:id="rId13" imgW="1838170" imgH="533464" progId="Package">
                  <p:embed/>
                </p:oleObj>
              </mc:Choice>
              <mc:Fallback>
                <p:oleObj name="包装程序外壳对象" showAsIcon="1" r:id="rId13" imgW="1838170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8523997" y="5914577"/>
                        <a:ext cx="5231989" cy="1518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5228F8DF-BD64-46D3-BDB8-9D44621F3401}"/>
              </a:ext>
            </a:extLst>
          </p:cNvPr>
          <p:cNvSpPr txBox="1"/>
          <p:nvPr/>
        </p:nvSpPr>
        <p:spPr bwMode="auto">
          <a:xfrm>
            <a:off x="21139991" y="7548864"/>
            <a:ext cx="819456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new</a:t>
            </a:r>
            <a:endParaRPr lang="en-US" sz="2800" dirty="0">
              <a:latin typeface="Helvetica Ligh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86041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Connectors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2AD938DA-D56C-4714-9C43-FDA87734F0F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223" y="3862387"/>
          <a:ext cx="10179802" cy="7196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4" name="Acrobat Document" r:id="rId3" imgW="5672027" imgH="4009803" progId="AcroExch.Document.DC">
                  <p:embed/>
                </p:oleObj>
              </mc:Choice>
              <mc:Fallback>
                <p:oleObj name="Acrobat Document" r:id="rId3" imgW="5672027" imgH="4009803" progId="AcroExch.Document.DC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2AD938DA-D56C-4714-9C43-FDA87734F0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223" y="3862387"/>
                        <a:ext cx="10179802" cy="7196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70417994-B5E2-406C-B6DF-0B8439DBC61A}"/>
              </a:ext>
            </a:extLst>
          </p:cNvPr>
          <p:cNvSpPr/>
          <p:nvPr/>
        </p:nvSpPr>
        <p:spPr>
          <a:xfrm>
            <a:off x="2509154" y="2777906"/>
            <a:ext cx="57759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08-0128X000</a:t>
            </a:r>
          </a:p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Hirose, FX23-40S-0.5SV10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C8E800C0-40DA-470F-89FC-489909A9859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896724" y="3978235"/>
          <a:ext cx="5343525" cy="691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55" name="Acrobat Document" r:id="rId5" imgW="2914650" imgH="3771900" progId="AcroExch.Document.DC">
                  <p:embed/>
                </p:oleObj>
              </mc:Choice>
              <mc:Fallback>
                <p:oleObj name="Acrobat Document" r:id="rId5" imgW="2914650" imgH="3771900" progId="AcroExch.Document.DC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C8E800C0-40DA-470F-89FC-489909A985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896724" y="3978235"/>
                        <a:ext cx="5343525" cy="691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7A2EF6EA-16E7-4D8B-9C38-3A5AFA1E0C58}"/>
              </a:ext>
            </a:extLst>
          </p:cNvPr>
          <p:cNvSpPr/>
          <p:nvPr/>
        </p:nvSpPr>
        <p:spPr>
          <a:xfrm>
            <a:off x="10770011" y="2847796"/>
            <a:ext cx="759695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M354-06-02-03</a:t>
            </a:r>
          </a:p>
          <a:p>
            <a:pPr algn="ctr"/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	KYOCERA AVX: 009159004551906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6700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M354-06-04-Acoustic mesh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6E8A014-4593-42F8-A3E1-7DAAA66EE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447" y="1738313"/>
            <a:ext cx="4969627" cy="9667052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82BA77B-A71E-4745-A3A7-463458120F75}"/>
              </a:ext>
            </a:extLst>
          </p:cNvPr>
          <p:cNvGrpSpPr/>
          <p:nvPr/>
        </p:nvGrpSpPr>
        <p:grpSpPr>
          <a:xfrm>
            <a:off x="307223" y="1719263"/>
            <a:ext cx="11690729" cy="2345210"/>
            <a:chOff x="9978647" y="1719263"/>
            <a:chExt cx="11690729" cy="234521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856E49A-1E26-49AB-94B8-39837FD25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06188" y="1719263"/>
              <a:ext cx="10263188" cy="232616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005C0D6-9722-4CDD-A4B3-87FAE117F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8647" y="1738313"/>
              <a:ext cx="1456116" cy="2326160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071B568D-A776-4229-81A3-66E93C1E5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998" y="4872037"/>
            <a:ext cx="12220575" cy="4543425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D792F191-34C2-4132-A8CA-8887CF80F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3" y="11091874"/>
            <a:ext cx="7945037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8X2.5K/week*3years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8X5K/week*3Years</a:t>
            </a:r>
          </a:p>
        </p:txBody>
      </p:sp>
    </p:spTree>
    <p:extLst>
      <p:ext uri="{BB962C8B-B14F-4D97-AF65-F5344CB8AC3E}">
        <p14:creationId xmlns:p14="http://schemas.microsoft.com/office/powerpoint/2010/main" val="13654657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M354-08-01—Foam Seal, Inlet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792F191-34C2-4132-A8CA-8887CF80F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2" y="10644402"/>
            <a:ext cx="14702557" cy="252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Material: </a:t>
            </a:r>
            <a:r>
              <a:rPr lang="en-US" altLang="zh-CN" dirty="0"/>
              <a:t>Rogers PORON 4790-15375-04 + 3M 9495LE</a:t>
            </a: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7C69690-1F46-4336-92C2-309F985FE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933" y="1362378"/>
            <a:ext cx="12853845" cy="1087501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38B1857-2BD0-45D7-B620-253B0CCA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64" y="1438781"/>
            <a:ext cx="7513714" cy="59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0406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M354-08-02--Lighthouse map-light Housing-ASY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792F191-34C2-4132-A8CA-8887CF80F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3" y="10454061"/>
            <a:ext cx="23654200" cy="26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buNone/>
            </a:pPr>
            <a:r>
              <a:rPr lang="en-US" altLang="zh-CN" sz="4400" b="1" dirty="0">
                <a:cs typeface="Arial" panose="020B0604020202020204" pitchFamily="34" charset="0"/>
              </a:rPr>
              <a:t>Customer confirmed that this module provided by another supplier. </a:t>
            </a:r>
          </a:p>
          <a:p>
            <a:pPr marL="0" indent="0"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12002C5-E58A-43AC-AFC1-731E7C57A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77" y="1996977"/>
            <a:ext cx="11356242" cy="68737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98EFB5F-769F-44E5-B0BC-8EF834306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983" y="1743201"/>
            <a:ext cx="11250440" cy="738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5670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41729" y="0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Initial BOM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317D704-D98F-4DE0-BEAD-96D8A91300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099309"/>
              </p:ext>
            </p:extLst>
          </p:nvPr>
        </p:nvGraphicFramePr>
        <p:xfrm>
          <a:off x="6555964" y="1361597"/>
          <a:ext cx="16868241" cy="11607111"/>
        </p:xfrm>
        <a:graphic>
          <a:graphicData uri="http://schemas.openxmlformats.org/drawingml/2006/table">
            <a:tbl>
              <a:tblPr firstRow="1" firstCol="1" bandRow="1"/>
              <a:tblGrid>
                <a:gridCol w="1705429">
                  <a:extLst>
                    <a:ext uri="{9D8B030D-6E8A-4147-A177-3AD203B41FA5}">
                      <a16:colId xmlns:a16="http://schemas.microsoft.com/office/drawing/2014/main" val="3910441031"/>
                    </a:ext>
                  </a:extLst>
                </a:gridCol>
                <a:gridCol w="1705429">
                  <a:extLst>
                    <a:ext uri="{9D8B030D-6E8A-4147-A177-3AD203B41FA5}">
                      <a16:colId xmlns:a16="http://schemas.microsoft.com/office/drawing/2014/main" val="3108878003"/>
                    </a:ext>
                  </a:extLst>
                </a:gridCol>
                <a:gridCol w="3829462">
                  <a:extLst>
                    <a:ext uri="{9D8B030D-6E8A-4147-A177-3AD203B41FA5}">
                      <a16:colId xmlns:a16="http://schemas.microsoft.com/office/drawing/2014/main" val="4104050045"/>
                    </a:ext>
                  </a:extLst>
                </a:gridCol>
                <a:gridCol w="527132">
                  <a:extLst>
                    <a:ext uri="{9D8B030D-6E8A-4147-A177-3AD203B41FA5}">
                      <a16:colId xmlns:a16="http://schemas.microsoft.com/office/drawing/2014/main" val="2151157362"/>
                    </a:ext>
                  </a:extLst>
                </a:gridCol>
                <a:gridCol w="4201556">
                  <a:extLst>
                    <a:ext uri="{9D8B030D-6E8A-4147-A177-3AD203B41FA5}">
                      <a16:colId xmlns:a16="http://schemas.microsoft.com/office/drawing/2014/main" val="625578404"/>
                    </a:ext>
                  </a:extLst>
                </a:gridCol>
                <a:gridCol w="620156">
                  <a:extLst>
                    <a:ext uri="{9D8B030D-6E8A-4147-A177-3AD203B41FA5}">
                      <a16:colId xmlns:a16="http://schemas.microsoft.com/office/drawing/2014/main" val="3037205410"/>
                    </a:ext>
                  </a:extLst>
                </a:gridCol>
                <a:gridCol w="1426359">
                  <a:extLst>
                    <a:ext uri="{9D8B030D-6E8A-4147-A177-3AD203B41FA5}">
                      <a16:colId xmlns:a16="http://schemas.microsoft.com/office/drawing/2014/main" val="141183201"/>
                    </a:ext>
                  </a:extLst>
                </a:gridCol>
                <a:gridCol w="2852718">
                  <a:extLst>
                    <a:ext uri="{9D8B030D-6E8A-4147-A177-3AD203B41FA5}">
                      <a16:colId xmlns:a16="http://schemas.microsoft.com/office/drawing/2014/main" val="74011126"/>
                    </a:ext>
                  </a:extLst>
                </a:gridCol>
              </a:tblGrid>
              <a:tr h="1959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Part no.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Customer PN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Part name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Source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Material/Spec./Size.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Unit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Usage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Remarks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38316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2087072-03-B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 pipe carrier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Black PC,  Material: Covestro Makrolon 2805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the 3d data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63624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2087072-02-B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Right light pipe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Transparent PC,  Material: Covestro Makrolon 2805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3D structure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610201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2087072-01-B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Left light pipe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Transparent PC,  Material: Covestro Makrolon 2805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3D structure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51418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2056109-00-A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Product label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Fasson 72825T, 50*24mm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 to C-D540-04-000-95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4485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2075230-00-A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BLT,PN,M2x5,STL,G0109[B]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dimension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41332"/>
                  </a:ext>
                </a:extLst>
              </a:tr>
              <a:tr h="208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2063153-00-A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microphones ASY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PCBA + Acoustic mesh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delete M354-06-01-Conductive sponge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540872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2007839-10-A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microphones'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PCB + E-components +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34732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2007839-00-A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microphones' 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FR-4, 207*70*1.6mm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614142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2154655-00-A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BLE stamping antenna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SPCC, 1/2H; T=0.6mm; Pre-Ni Plating 3-5um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89712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M354-06-02-03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2136899-00-A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T=0.25mm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65270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M354-06-02-04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2154658-00-A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91124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M354-06-02-05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2154657-00-A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the 3d data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559114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M354-06-02-06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2157664-00-A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cover 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63299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08-0085X000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1784146-00-A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Receptacle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Hirose, KMS-560A(800)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038085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08-0128X000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2144255-00-A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 44pin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Hirose, FX23-40S-0.5SV10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88834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08-0129X000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2121500-00-A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4pin, Vertical SMD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KYOCERA AVX: 009159004551906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to SAA part no.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25888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SO-PA-37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Indium10.8 HF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Sn96.5Ag3.0Cu0.5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6968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M354-06-04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2157741-00-A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Acoustic mesh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Foam + adhesive + Acoustic mesh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96957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1643719-00-A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ST4X12-(1.46) Screw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 to N-G325-04-003-85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43909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2123618-00-A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maplight module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Foam + Housing Asy + PCBA + Screw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82035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2136903-00-A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Foam seal, Inlet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Rogers PORON 4790-15375-04 + 3M 9495LE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Foam outline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46084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maplight Housing-ASY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Housing + PCBA + Screw 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461878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M354-08-02-01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2123618-02-A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maplight Housing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80426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M354-08-02-02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2134814-01-A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maplight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PCB + E-components + Shield frame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72954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M354-08-02-02-01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2134814-00-A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maplight 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FR-4, 143*45*1.6mm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33213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M354-08-02-02-02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2157663-00-A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maplight shiled frame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648471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SO-PA-37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Indium10.8 HF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Sn96.5Ag3.0Cu0.5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155026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M354-08-04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1809323-00-A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PTFS,PF,20x9,STL,G0109.1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1709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2063151-00-A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front module, Bottom enclosure ASY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1 + Fan + Bottom enclosure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62892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2075230-00-A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BLT,PN,M2x5,STL,G0109[B]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94975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M354-09-01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2008907-00-A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Fan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Multimaterial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 to N-G629-04-T00-96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899868"/>
                  </a:ext>
                </a:extLst>
              </a:tr>
              <a:tr h="312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M354-09-02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2063152-00-A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Bottom enclosure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Plastic cover: PC+ABS, Sabic Cycoloy C1200HF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Compression limiter: S10C (1008)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Metal insert: Brass, with M2*3 Screw hole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3D structure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98686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2063149-00-A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front module, PCBA ASY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Multimaterial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396971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2157162-00-A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for heatsink (ICR &amp; TCU)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M3X0.5-6g screw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type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92935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1616631-10-N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Radar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ICR PCB + E-Components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 to N-G737-04-T00-75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53902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M354-10-02-01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1616631-00-N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Radar 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ICR PCB, FR-4, 45*50*1.6mm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 to N-G737-04-000-74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82366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SO-PA-37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Indium10.8 HF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Sn96.5Ag3.0Cu0.5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546432"/>
                  </a:ext>
                </a:extLst>
              </a:tr>
              <a:tr h="416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1619330-00-D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2136902-00-A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2136901-00-A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2157660-00-A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Thermally conductive silicone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Lord CoolTherm SC-1600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Refer GA-GL-172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81448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2063159-00-B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ICR Heatsink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A304, SURTEC 650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63942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2063163-00-A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for RGB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SUS 301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3D structure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56687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2091685-01-A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RGB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RGB PCB + E-Components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Provided by another supplier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30330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M354-10-06-01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2091685-00-A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RGB 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76*22*1.6mm, FR-4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47011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2063157-00-B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TCU Heatsink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A304, SURTEC 650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3D structure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374628"/>
                  </a:ext>
                </a:extLst>
              </a:tr>
              <a:tr h="208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2087405-01-A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front module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front module PCB + Connector + Shield frame + E-Components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E BOM and gerber file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0689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2087405-00-A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front module 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EM-827, 329*145*1.6mm.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the gerber file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5084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08-0013A000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1501758-00-A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Molex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Molex LLC 5040500491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82050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08-0127X000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2101754-00-A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 40Pin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Hirose, FX23-40P-0.5SV15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69803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08-0100X000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2018695-00-A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EBC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Rosenberger, EBCK111-40MN5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021492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08-0122Z000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2133470-00-A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Rosenberger H-MTD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Rosenberger, E6S20D-40MT5-Z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to SAA part no.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924431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08-0133X000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2141140-00-A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 20Pin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Hirose, FX23-20P-0.5SV20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the connector type.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918994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08-0085X000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1784146-00-A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                 Receptacle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Hirose, KMS-560A(800)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10046"/>
                  </a:ext>
                </a:extLst>
              </a:tr>
              <a:tr h="3155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08-0125X000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2025081-00-A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Samtec 10Pin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TSM-105-02-L-DV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|TSM-105-02-L-DV-TR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b="1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Samtec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to SAA part no.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7564"/>
                  </a:ext>
                </a:extLst>
              </a:tr>
              <a:tr h="3123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09-00000035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1949388-00-A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On Board clamp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KITAGAWA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OGC-224018U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the quantity form 10 to 12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44227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08-0081X000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1919021-00-A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700" kern="0">
                          <a:effectLst/>
                          <a:latin typeface="宋体" panose="02010600030101010101" pitchFamily="2" charset="-122"/>
                          <a:ea typeface="等线" panose="02010600030101010101" pitchFamily="2" charset="-122"/>
                          <a:cs typeface="宋体" panose="02010600030101010101" pitchFamily="2" charset="-122"/>
                        </a:rPr>
                        <a:t>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Hirose, U.FL-R-SMT-K(800)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4409534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08-0098X000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1673815-00-A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C-Grid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Molex, 87898-0304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149173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08-0125X000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1096510-00-A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Type C RA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Molex, 1054500101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66040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08-0084X000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1100658-00-A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SIM connector with card detect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Yamaichi Electronics FMS006-2340-0-VE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43975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N-H045-04-000-89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2024814-00-A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OHC SHIELD FENCE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Laird, 2024814-00-A; Nickel Silver C7701, T=0.3mm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to SAA part no.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959504"/>
                  </a:ext>
                </a:extLst>
              </a:tr>
              <a:tr h="208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M354-10-08-04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2148026-00-A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with Spring Fingers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Laird, BMI-S-608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|CT-BMI-S-608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546997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2136894-00-A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frame 1 for GNSS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10200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M354-10-08-06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2136897-00-A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frame 2 for GNSS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4378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M354-10-08-07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2136895-00-A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frame for maplight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83255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M354-10-08-08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2123617-00-A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WiFi Stamping antenna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SPCC, 1/2H; T=0.4mm; Pre-Ni Plating 3-5um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121047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2154656-00-A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fan shield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34415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SO-PA-37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Indium10.8 HF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Sn96.5Ag3.0Cu0.5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746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GA-GL-171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Surface mount adhesive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LOCTITE 3609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51496"/>
                  </a:ext>
                </a:extLst>
              </a:tr>
              <a:tr h="2082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N-H045-04-001-89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2042355-00-A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OHC SHIELD cover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T=0.15mm;</a:t>
                      </a:r>
                      <a:b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</a:b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With dieletric coating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to SAA part no.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46521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M354-10-08-11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2157662-00-A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cover 1 for GNSS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69859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M354-10-08-12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2157661-00-A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Shield cover 2 for GNSS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Nickel Silver C7701, T=0.2mm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new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330622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M354-10-10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2063160-00-B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Micro-coax cable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Hirose U.FL-LPKT-066 + </a:t>
                      </a:r>
                      <a:r>
                        <a:rPr lang="en-US" sz="60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lang="en-US" sz="5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1.32 Micro cable + GND Clamp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31249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M354-10-11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2171692-00-A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ICR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Press-fit pin + Plastic housing 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76457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2123616-00-A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Rosenberger EBC connector Barrel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Rosenberger EBCS10D-S13N1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27202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2060992-00-A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Lighthouse Top module ASY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Top cover + GNSS PCBA + Grounding Sheetmetal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1647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M354-12-01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2136896-00-A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Grounding Sheetmetal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CR3-140-270-S-GI60/60-E, Zn Plating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3D structure change, Material change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417710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M354-12-02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2040885-10-C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GNSS PCBA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GNSS PCB + Connector + E-Components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07438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M354-12-02-01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2040885-00-C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GNSS PCB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FR-4, </a:t>
                      </a:r>
                      <a:r>
                        <a:rPr lang="en-US" sz="600" ker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lang="en-US" sz="7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100*1.4mm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354339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M354-05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2075230-00-A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Screw 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BLT,PN,M2x5,STL,G0109[B]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4031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M354-12-02-02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2018721-00-A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Rosenberger EBC connector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Rosenberg EBCK11T-40MN5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273464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SO-PA-37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N/A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Indium10.8 HF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Sn96.5Ag3.0Cu0.5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G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CN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　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511166"/>
                  </a:ext>
                </a:extLst>
              </a:tr>
              <a:tr h="128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M354-12-03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2060994-00-A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Top Enclosure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PC+ABS, Sabic Cycoloy C1200HF+insert mold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PCS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kern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7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600" kern="0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change the 3d data</a:t>
                      </a:r>
                      <a:endParaRPr lang="zh-CN" sz="7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2557" marR="425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107663"/>
                  </a:ext>
                </a:extLst>
              </a:tr>
            </a:tbl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B625D560-99B9-4ADD-914C-366751B638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570700"/>
              </p:ext>
            </p:extLst>
          </p:nvPr>
        </p:nvGraphicFramePr>
        <p:xfrm>
          <a:off x="651315" y="3273965"/>
          <a:ext cx="5533599" cy="1268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68" name="包装程序外壳对象" showAsIcon="1" r:id="rId3" imgW="2243027" imgH="514350" progId="Package">
                  <p:embed/>
                </p:oleObj>
              </mc:Choice>
              <mc:Fallback>
                <p:oleObj name="包装程序外壳对象" showAsIcon="1" r:id="rId3" imgW="224302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315" y="3273965"/>
                        <a:ext cx="5533599" cy="1268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21081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M354-09-02--Bottom enclosure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9E226-6967-4E8A-B5D0-4459C838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63646"/>
            <a:ext cx="24384000" cy="533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Plastic cover: PC+ABS, </a:t>
            </a:r>
            <a:r>
              <a:rPr lang="en-US" altLang="zh-CN" dirty="0" err="1">
                <a:latin typeface="Helvetica" panose="020B0604020202020204" pitchFamily="34" charset="0"/>
                <a:cs typeface="Helvetica" panose="020B0604020202020204" pitchFamily="34" charset="0"/>
              </a:rPr>
              <a:t>Sabic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dirty="0" err="1">
                <a:latin typeface="Helvetica" panose="020B0604020202020204" pitchFamily="34" charset="0"/>
                <a:cs typeface="Helvetica" panose="020B0604020202020204" pitchFamily="34" charset="0"/>
              </a:rPr>
              <a:t>Cycoloy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 C1200HF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	Compression limiter: S10C (1008)</a:t>
            </a:r>
            <a:r>
              <a:rPr lang="zh-CN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，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 Zn-Ni plating, T=8~25μm,</a:t>
            </a:r>
            <a:r>
              <a:rPr lang="zh-CN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Nickel</a:t>
            </a:r>
            <a:r>
              <a:rPr lang="zh-CN" alt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content 10~15%, 240h no white rust, 1000h no red rust.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	Metal insert: Brass, with M2*3 Screw hole</a:t>
            </a:r>
            <a:endParaRPr lang="it-IT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054B2C83-647A-4695-B5A1-CE681E675E88}"/>
              </a:ext>
            </a:extLst>
          </p:cNvPr>
          <p:cNvGrpSpPr/>
          <p:nvPr/>
        </p:nvGrpSpPr>
        <p:grpSpPr>
          <a:xfrm>
            <a:off x="17417678" y="2237362"/>
            <a:ext cx="6649545" cy="1897667"/>
            <a:chOff x="17417678" y="2237362"/>
            <a:chExt cx="6649545" cy="189766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DBD468B5-11A9-4106-8E79-02DA88180CAA}"/>
                </a:ext>
              </a:extLst>
            </p:cNvPr>
            <p:cNvSpPr/>
            <p:nvPr/>
          </p:nvSpPr>
          <p:spPr>
            <a:xfrm>
              <a:off x="17417678" y="2237362"/>
              <a:ext cx="690664" cy="807396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D0597A-DB73-4B22-8B41-A8FC7AAAFFB8}"/>
                </a:ext>
              </a:extLst>
            </p:cNvPr>
            <p:cNvSpPr/>
            <p:nvPr/>
          </p:nvSpPr>
          <p:spPr>
            <a:xfrm>
              <a:off x="17476044" y="3560324"/>
              <a:ext cx="573932" cy="5747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/>
              <a:endParaRPr lang="zh-CN" altLang="en-US" sz="2400" dirty="0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5027F047-8E25-4783-83FB-C38CAFDE59D7}"/>
                </a:ext>
              </a:extLst>
            </p:cNvPr>
            <p:cNvSpPr txBox="1"/>
            <p:nvPr/>
          </p:nvSpPr>
          <p:spPr bwMode="auto">
            <a:xfrm>
              <a:off x="18183881" y="2379450"/>
              <a:ext cx="3241593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 algn="r" eaLnBrk="1" hangingPunct="1"/>
              <a:r>
                <a:rPr lang="en-US" altLang="zh-CN" sz="2800" dirty="0">
                  <a:latin typeface="Helvetica Light"/>
                  <a:ea typeface="宋体" panose="02010600030101010101" pitchFamily="2" charset="-122"/>
                </a:rPr>
                <a:t>Compression limiter</a:t>
              </a:r>
              <a:endParaRPr lang="zh-CN" altLang="en-US" sz="2800" dirty="0">
                <a:latin typeface="Helvetica Light"/>
                <a:ea typeface="宋体" panose="02010600030101010101" pitchFamily="2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F506ABC-C714-4400-A538-5B31D41A1106}"/>
                </a:ext>
              </a:extLst>
            </p:cNvPr>
            <p:cNvSpPr txBox="1"/>
            <p:nvPr/>
          </p:nvSpPr>
          <p:spPr bwMode="auto">
            <a:xfrm>
              <a:off x="18183881" y="3586066"/>
              <a:ext cx="5883342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altLang="zh-CN" sz="2800" dirty="0">
                  <a:latin typeface="Helvetica Light"/>
                  <a:ea typeface="宋体" panose="02010600030101010101" pitchFamily="2" charset="-122"/>
                </a:rPr>
                <a:t>Metal insert: Brass, M2*3 Screw hole</a:t>
              </a:r>
              <a:endParaRPr lang="zh-CN" altLang="en-US" sz="2800" dirty="0">
                <a:latin typeface="Helvetica Light"/>
                <a:ea typeface="宋体" panose="02010600030101010101" pitchFamily="2" charset="-122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4F261FDF-6161-4104-A843-B7D14EC45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08" y="1370138"/>
            <a:ext cx="10855765" cy="7288960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37DAC5FF-CEC7-4CFF-A7FC-E7F32E49E6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642389"/>
              </p:ext>
            </p:extLst>
          </p:nvPr>
        </p:nvGraphicFramePr>
        <p:xfrm>
          <a:off x="307223" y="1453508"/>
          <a:ext cx="6390781" cy="1366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94" name="包装程序外壳对象" showAsIcon="1" r:id="rId4" imgW="2405173" imgH="514350" progId="Package">
                  <p:embed/>
                </p:oleObj>
              </mc:Choice>
              <mc:Fallback>
                <p:oleObj name="包装程序外壳对象" showAsIcon="1" r:id="rId4" imgW="2405173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223" y="1453508"/>
                        <a:ext cx="6390781" cy="1366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232712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M354-10-01 Screw for heatsink (ICR &amp; TCU)</a:t>
            </a:r>
          </a:p>
        </p:txBody>
      </p:sp>
      <p:sp>
        <p:nvSpPr>
          <p:cNvPr id="71" name="TextBox 5">
            <a:extLst>
              <a:ext uri="{FF2B5EF4-FFF2-40B4-BE49-F238E27FC236}">
                <a16:creationId xmlns:a16="http://schemas.microsoft.com/office/drawing/2014/main" id="{227FF6D6-FFDB-4E99-B3A2-5EFD5CC6B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173689"/>
            <a:ext cx="24384000" cy="302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</a:t>
            </a:r>
            <a:r>
              <a:rPr lang="zh-CN" altLang="en-US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：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Bolt C170 Per TM-0027M-F; Washer 420SS, Spring temper </a:t>
            </a:r>
            <a:r>
              <a:rPr lang="en-US" altLang="zh-CN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rockwell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 C45~ C50;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Finished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: Passivated + </a:t>
            </a:r>
            <a:r>
              <a:rPr lang="en-US" altLang="zh-CN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finigard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>
                <a:latin typeface="Helvetica" panose="020B0604020202020204" pitchFamily="34" charset="0"/>
                <a:cs typeface="Helvetica" panose="020B0604020202020204" pitchFamily="34" charset="0"/>
              </a:rPr>
              <a:t>105 with COEF 0.12~0.18</a:t>
            </a:r>
            <a:r>
              <a:rPr lang="en-US" altLang="zh-CN" sz="3600" b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eaLnBrk="1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  <a:endParaRPr lang="en-US" altLang="zh-CN" sz="3600" b="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87A0600-3A00-4454-BC88-0B050E20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860" y="1275453"/>
            <a:ext cx="10420412" cy="89876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0CB37B-3D96-48B4-B62C-45D2387F7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31" y="1404661"/>
            <a:ext cx="5354086" cy="809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2596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M354-10-04--ICR heatsink</a:t>
            </a:r>
            <a:endParaRPr lang="en-US" altLang="zh-CN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8F3ACDF-4F60-4326-96DB-DD8F2533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79604"/>
            <a:ext cx="243840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  <a:b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/>
              <a:t>GRADE 304-F-C-HP-ST-1 per TM-2006, SURFACE TREATMENT: SURTEC 650.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A5C8C8-68A6-4DB2-BE01-E01A00805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598" y="1344949"/>
            <a:ext cx="13382625" cy="8010525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E586AF95-6456-406F-B934-AD14E43A3C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6777" y="1344949"/>
          <a:ext cx="5057058" cy="127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18" name="包装程序外壳对象" showAsIcon="1" r:id="rId4" imgW="2038350" imgH="514350" progId="Package">
                  <p:embed/>
                </p:oleObj>
              </mc:Choice>
              <mc:Fallback>
                <p:oleObj name="包装程序外壳对象" showAsIcon="1" r:id="rId4" imgW="2038350" imgH="514350" progId="Package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E586AF95-6456-406F-B934-AD14E43A3C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777" y="1344949"/>
                        <a:ext cx="5057058" cy="127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6183375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M354-10-05--Shield for RGB PCBA</a:t>
            </a:r>
            <a:endParaRPr lang="en-US" altLang="zh-CN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8F3ACDF-4F60-4326-96DB-DD8F2533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77210"/>
            <a:ext cx="24384000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Material: SUS 301, T=0.2mm;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2*2.5K/week*3years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2*5K/week*3Years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698E470-28A1-4277-BA8C-8F2FAF74C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562" y="1298744"/>
            <a:ext cx="14514661" cy="9111652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45756D0C-F7CB-432A-9340-AFAB7230A3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06771"/>
              </p:ext>
            </p:extLst>
          </p:nvPr>
        </p:nvGraphicFramePr>
        <p:xfrm>
          <a:off x="455748" y="1342068"/>
          <a:ext cx="10890165" cy="2150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42" name="包装程序外壳对象" showAsIcon="1" r:id="rId4" imgW="2604977" imgH="514350" progId="Package">
                  <p:embed/>
                </p:oleObj>
              </mc:Choice>
              <mc:Fallback>
                <p:oleObj name="包装程序外壳对象" showAsIcon="1" r:id="rId4" imgW="260497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5748" y="1342068"/>
                        <a:ext cx="10890165" cy="21501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562543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M354-10-06--RGB PCBA</a:t>
            </a:r>
            <a:endParaRPr lang="en-US" altLang="zh-CN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8F3ACDF-4F60-4326-96DB-DD8F2533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77" y="10686164"/>
            <a:ext cx="24384000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Customer confirmed this PCBA provided by another supplier.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2*2.5K/week*3years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2*5K/week*3Years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9B52EED-5F16-4142-8161-1E830FF19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6998" y="1443018"/>
            <a:ext cx="13230225" cy="787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611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M354-10-07--TCU heatsink</a:t>
            </a:r>
            <a:endParaRPr lang="en-US" altLang="zh-CN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28F3ACDF-4F60-4326-96DB-DD8F25333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79604"/>
            <a:ext cx="243840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  <a:b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dirty="0"/>
              <a:t>GRADE 304-F-C-HP-ST-1 per TM-2006, SURFACE TREATMENT: SURTEC 650.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F47F25E-A364-4F6F-8E80-734C3E29B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979" y="1205457"/>
            <a:ext cx="13181798" cy="8442478"/>
          </a:xfrm>
          <a:prstGeom prst="rect">
            <a:avLst/>
          </a:prstGeom>
        </p:spPr>
      </p:pic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1A681136-7828-4226-987B-3E1242CC21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920265"/>
              </p:ext>
            </p:extLst>
          </p:nvPr>
        </p:nvGraphicFramePr>
        <p:xfrm>
          <a:off x="307223" y="1536497"/>
          <a:ext cx="6730056" cy="1644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66" name="包装程序外壳对象" showAsIcon="1" r:id="rId4" imgW="2105247" imgH="514350" progId="Package">
                  <p:embed/>
                </p:oleObj>
              </mc:Choice>
              <mc:Fallback>
                <p:oleObj name="包装程序外壳对象" showAsIcon="1" r:id="rId4" imgW="210524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223" y="1536497"/>
                        <a:ext cx="6730056" cy="1644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7908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M354-10-08-Lighthouse front module PCBA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4947821-6F13-4CEC-BB12-DD69641D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3" y="1428605"/>
            <a:ext cx="6336768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2 Side SMT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29454F4F-3E62-4BB2-8C59-B9CA7A1E4D3E}"/>
              </a:ext>
            </a:extLst>
          </p:cNvPr>
          <p:cNvGrpSpPr/>
          <p:nvPr/>
        </p:nvGrpSpPr>
        <p:grpSpPr>
          <a:xfrm>
            <a:off x="13611864" y="1299398"/>
            <a:ext cx="10375461" cy="11706991"/>
            <a:chOff x="13611864" y="1299398"/>
            <a:chExt cx="10375461" cy="11706991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0F7B18B-AB0D-4E23-877D-A7D69F95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11864" y="1299398"/>
              <a:ext cx="10375461" cy="610364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182FB08-3507-4084-9CD3-68BCA35E1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866707" y="7270803"/>
              <a:ext cx="9865774" cy="5735586"/>
            </a:xfrm>
            <a:prstGeom prst="rect">
              <a:avLst/>
            </a:prstGeom>
          </p:spPr>
        </p:pic>
      </p:grpSp>
      <p:graphicFrame>
        <p:nvGraphicFramePr>
          <p:cNvPr id="6" name="对象 5">
            <a:extLst>
              <a:ext uri="{FF2B5EF4-FFF2-40B4-BE49-F238E27FC236}">
                <a16:creationId xmlns:a16="http://schemas.microsoft.com/office/drawing/2014/main" id="{0C224AE8-8D82-4B39-A4A1-BF9D19975F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718898"/>
              </p:ext>
            </p:extLst>
          </p:nvPr>
        </p:nvGraphicFramePr>
        <p:xfrm>
          <a:off x="1638300" y="5565851"/>
          <a:ext cx="3762652" cy="3409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91" name="Worksheet" showAsIcon="1" r:id="rId5" imgW="914400" imgH="828521" progId="Excel.Sheet.12">
                  <p:embed/>
                </p:oleObj>
              </mc:Choice>
              <mc:Fallback>
                <p:oleObj name="Worksheet" showAsIcon="1" r:id="rId5" imgW="914400" imgH="8285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38300" y="5565851"/>
                        <a:ext cx="3762652" cy="3409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456325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M354-10-08-PCB-Lighthouse front module PCB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4947821-6F13-4CEC-BB12-DD69641D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2" y="1452298"/>
            <a:ext cx="905375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EM-827, 329*145*1.6mm.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Finish: ENIG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dirty="0"/>
              <a:t>BOW AND TWIST IS NOT TO EXCEED 0.5%.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2000" dirty="0"/>
              <a:t>PCB CLEANLINESS: SEE TABLE.</a:t>
            </a:r>
            <a:endParaRPr lang="en-US" altLang="zh-CN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20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9B2D3A-A97D-4023-ADFE-2360CB512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844" y="1428605"/>
            <a:ext cx="13506934" cy="645131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6E81ACC-8C54-4589-8D0E-BE77F8A5B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85057"/>
            <a:ext cx="7763198" cy="449333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3F6CDF-AF5B-48B8-8336-89D09F56D5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823" y="8542252"/>
            <a:ext cx="4096726" cy="437894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6E756F7-48EF-4905-95BC-4C23F3A5F2AE}"/>
              </a:ext>
            </a:extLst>
          </p:cNvPr>
          <p:cNvSpPr txBox="1"/>
          <p:nvPr/>
        </p:nvSpPr>
        <p:spPr bwMode="auto">
          <a:xfrm>
            <a:off x="3336405" y="7917702"/>
            <a:ext cx="1871026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sz="2800" dirty="0">
                <a:latin typeface="Helvetica Light"/>
                <a:ea typeface="宋体" panose="02010600030101010101" pitchFamily="2" charset="-122"/>
              </a:rPr>
              <a:t>STACK UP</a:t>
            </a: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812821D4-09D4-4834-84AC-14C2E6B8D1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400217"/>
              </p:ext>
            </p:extLst>
          </p:nvPr>
        </p:nvGraphicFramePr>
        <p:xfrm>
          <a:off x="2995155" y="5301039"/>
          <a:ext cx="3141725" cy="1556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17" name="包装程序外壳对象" showAsIcon="1" r:id="rId6" imgW="1076459" imgH="533464" progId="Package">
                  <p:embed/>
                </p:oleObj>
              </mc:Choice>
              <mc:Fallback>
                <p:oleObj name="包装程序外壳对象" showAsIcon="1" r:id="rId6" imgW="1076459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95155" y="5301039"/>
                        <a:ext cx="3141725" cy="1556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98064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Connector For Lighthouse front module</a:t>
            </a:r>
            <a:endParaRPr lang="en-US" sz="5000" dirty="0">
              <a:solidFill>
                <a:schemeClr val="bg1"/>
              </a:solidFill>
            </a:endParaRP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AAE283BA-7F38-4E8F-9B0B-BDBB3CDB40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650" y="2012743"/>
          <a:ext cx="7732338" cy="5466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2" name="Acrobat Document" r:id="rId3" imgW="5672027" imgH="4009803" progId="AcroExch.Document.DC">
                  <p:embed/>
                </p:oleObj>
              </mc:Choice>
              <mc:Fallback>
                <p:oleObj name="Acrobat Document" r:id="rId3" imgW="5672027" imgH="4009803" progId="AcroExch.Document.DC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AAE283BA-7F38-4E8F-9B0B-BDBB3CDB40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1650" y="2012743"/>
                        <a:ext cx="7732338" cy="5466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1F36887E-D3B1-44D5-8FBF-EB6ECC364BC1}"/>
              </a:ext>
            </a:extLst>
          </p:cNvPr>
          <p:cNvSpPr/>
          <p:nvPr/>
        </p:nvSpPr>
        <p:spPr>
          <a:xfrm>
            <a:off x="1969590" y="1310953"/>
            <a:ext cx="39164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08-0127X000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Hirose, FX23-40P-0.5SV15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E5C29383-9B5A-49E0-81C4-71C5EDB9A9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52355" y="2137695"/>
          <a:ext cx="3662704" cy="5183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3" name="Acrobat Document" r:id="rId5" imgW="2833577" imgH="4009803" progId="AcroExch.Document.DC">
                  <p:embed/>
                </p:oleObj>
              </mc:Choice>
              <mc:Fallback>
                <p:oleObj name="Acrobat Document" r:id="rId5" imgW="2833577" imgH="4009803" progId="AcroExch.Document.DC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E5C29383-9B5A-49E0-81C4-71C5EDB9A9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52355" y="2137695"/>
                        <a:ext cx="3662704" cy="5183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4A5985E9-B27F-4F41-B5AA-1F1A83BDD5AA}"/>
              </a:ext>
            </a:extLst>
          </p:cNvPr>
          <p:cNvSpPr/>
          <p:nvPr/>
        </p:nvSpPr>
        <p:spPr>
          <a:xfrm>
            <a:off x="7704641" y="1264691"/>
            <a:ext cx="45865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08-0100X000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Rosenberger, EBCK111-40MN5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9DB67F5B-CB7D-4F0F-AE4B-F4D2438F54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62109" y="2137694"/>
          <a:ext cx="3662704" cy="5183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4" name="Acrobat Document" r:id="rId7" imgW="2833577" imgH="4009803" progId="AcroExch.Document.DC">
                  <p:embed/>
                </p:oleObj>
              </mc:Choice>
              <mc:Fallback>
                <p:oleObj name="Acrobat Document" r:id="rId7" imgW="2833577" imgH="4009803" progId="AcroExch.Document.DC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9DB67F5B-CB7D-4F0F-AE4B-F4D2438F54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462109" y="2137694"/>
                        <a:ext cx="3662704" cy="5183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矩形 11">
            <a:extLst>
              <a:ext uri="{FF2B5EF4-FFF2-40B4-BE49-F238E27FC236}">
                <a16:creationId xmlns:a16="http://schemas.microsoft.com/office/drawing/2014/main" id="{17984613-42B2-4354-A77E-97FC43CA686F}"/>
              </a:ext>
            </a:extLst>
          </p:cNvPr>
          <p:cNvSpPr/>
          <p:nvPr/>
        </p:nvSpPr>
        <p:spPr>
          <a:xfrm>
            <a:off x="12558964" y="1310953"/>
            <a:ext cx="4636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M354-10-08-01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Rosenberger, E6S20D-40MT5-Z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A2BC3E0D-71E5-4335-A101-7D5479A7094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10810" y="2137694"/>
          <a:ext cx="7056413" cy="4988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5" name="Acrobat Document" r:id="rId9" imgW="5672027" imgH="4009803" progId="AcroExch.Document.DC">
                  <p:embed/>
                </p:oleObj>
              </mc:Choice>
              <mc:Fallback>
                <p:oleObj name="Acrobat Document" r:id="rId9" imgW="5672027" imgH="4009803" progId="AcroExch.Document.DC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A2BC3E0D-71E5-4335-A101-7D5479A70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7010810" y="2137694"/>
                        <a:ext cx="7056413" cy="4988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矩形 13">
            <a:extLst>
              <a:ext uri="{FF2B5EF4-FFF2-40B4-BE49-F238E27FC236}">
                <a16:creationId xmlns:a16="http://schemas.microsoft.com/office/drawing/2014/main" id="{3BE3797F-EBEE-4B36-BA49-2FA5D7A7C6DF}"/>
              </a:ext>
            </a:extLst>
          </p:cNvPr>
          <p:cNvSpPr/>
          <p:nvPr/>
        </p:nvSpPr>
        <p:spPr>
          <a:xfrm>
            <a:off x="18840996" y="1310953"/>
            <a:ext cx="35734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08-0124X000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Hirose, FX23-20S-0.5SV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7F328DFF-3C88-45C7-83A4-C2FD8533F7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223" y="8038204"/>
          <a:ext cx="6671572" cy="5155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6" name="Acrobat Document" r:id="rId11" imgW="3771900" imgH="2914650" progId="AcroExch.Document.DC">
                  <p:embed/>
                </p:oleObj>
              </mc:Choice>
              <mc:Fallback>
                <p:oleObj name="Acrobat Document" r:id="rId11" imgW="3771900" imgH="2914650" progId="AcroExch.Document.DC">
                  <p:embed/>
                  <p:pic>
                    <p:nvPicPr>
                      <p:cNvPr id="13" name="对象 12">
                        <a:extLst>
                          <a:ext uri="{FF2B5EF4-FFF2-40B4-BE49-F238E27FC236}">
                            <a16:creationId xmlns:a16="http://schemas.microsoft.com/office/drawing/2014/main" id="{7F328DFF-3C88-45C7-83A4-C2FD8533F7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7223" y="8038204"/>
                        <a:ext cx="6671572" cy="5155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4FEBD048-902A-43A9-BF16-6F3AD9EC70EA}"/>
              </a:ext>
            </a:extLst>
          </p:cNvPr>
          <p:cNvSpPr/>
          <p:nvPr/>
        </p:nvSpPr>
        <p:spPr>
          <a:xfrm>
            <a:off x="1843694" y="7320883"/>
            <a:ext cx="3914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M354-10-08-02</a:t>
            </a:r>
          </a:p>
          <a:p>
            <a:r>
              <a:rPr lang="en-US" altLang="zh-CN" sz="2400" dirty="0" err="1">
                <a:latin typeface="Arial" panose="020B0604020202020204" pitchFamily="34" charset="0"/>
                <a:cs typeface="Arial" panose="020B0604020202020204" pitchFamily="34" charset="0"/>
              </a:rPr>
              <a:t>Samtec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, TSM-105-02-L-DV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313D6617-EF55-43E6-813A-67625873080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3988" y="8038204"/>
          <a:ext cx="7224038" cy="510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7" name="Acrobat Document" r:id="rId13" imgW="5672027" imgH="4009803" progId="AcroExch.Document.DC">
                  <p:embed/>
                </p:oleObj>
              </mc:Choice>
              <mc:Fallback>
                <p:oleObj name="Acrobat Document" r:id="rId13" imgW="5672027" imgH="4009803" progId="AcroExch.Document.DC">
                  <p:embed/>
                  <p:pic>
                    <p:nvPicPr>
                      <p:cNvPr id="15" name="对象 14">
                        <a:extLst>
                          <a:ext uri="{FF2B5EF4-FFF2-40B4-BE49-F238E27FC236}">
                            <a16:creationId xmlns:a16="http://schemas.microsoft.com/office/drawing/2014/main" id="{313D6617-EF55-43E6-813A-6762587308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793988" y="8038204"/>
                        <a:ext cx="7224038" cy="510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矩形 19">
            <a:extLst>
              <a:ext uri="{FF2B5EF4-FFF2-40B4-BE49-F238E27FC236}">
                <a16:creationId xmlns:a16="http://schemas.microsoft.com/office/drawing/2014/main" id="{CF06ADBE-8C6D-4F59-AFAE-03D267BED749}"/>
              </a:ext>
            </a:extLst>
          </p:cNvPr>
          <p:cNvSpPr/>
          <p:nvPr/>
        </p:nvSpPr>
        <p:spPr>
          <a:xfrm>
            <a:off x="9330459" y="7252526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08-0098X000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Molex, 87898-0304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对象 20">
            <a:extLst>
              <a:ext uri="{FF2B5EF4-FFF2-40B4-BE49-F238E27FC236}">
                <a16:creationId xmlns:a16="http://schemas.microsoft.com/office/drawing/2014/main" id="{BA9ECDAB-F790-43DF-9593-B0DF264D6A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554497" y="7953099"/>
          <a:ext cx="7224037" cy="5107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48" name="Acrobat Document" r:id="rId15" imgW="5672027" imgH="4009803" progId="AcroExch.Document.DC">
                  <p:embed/>
                </p:oleObj>
              </mc:Choice>
              <mc:Fallback>
                <p:oleObj name="Acrobat Document" r:id="rId15" imgW="5672027" imgH="4009803" progId="AcroExch.Document.DC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BA9ECDAB-F790-43DF-9593-B0DF264D6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554497" y="7953099"/>
                        <a:ext cx="7224037" cy="51071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>
            <a:extLst>
              <a:ext uri="{FF2B5EF4-FFF2-40B4-BE49-F238E27FC236}">
                <a16:creationId xmlns:a16="http://schemas.microsoft.com/office/drawing/2014/main" id="{36BFBA37-B598-4965-AC8C-1E884EBB41BA}"/>
              </a:ext>
            </a:extLst>
          </p:cNvPr>
          <p:cNvSpPr/>
          <p:nvPr/>
        </p:nvSpPr>
        <p:spPr>
          <a:xfrm>
            <a:off x="19216098" y="7124230"/>
            <a:ext cx="28921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08-0125X000</a:t>
            </a:r>
          </a:p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Molex, 1054500101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2078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Shield frame &amp; Shield cover For Lighthouse front module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168F42D-5FEE-4567-997D-AFF6294E4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662" y="1603269"/>
            <a:ext cx="5633633" cy="4564744"/>
          </a:xfrm>
          <a:prstGeom prst="rect">
            <a:avLst/>
          </a:prstGeom>
        </p:spPr>
      </p:pic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id="{4FCD4202-093E-495F-9FDA-E2404F4316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742583"/>
              </p:ext>
            </p:extLst>
          </p:nvPr>
        </p:nvGraphicFramePr>
        <p:xfrm>
          <a:off x="1985112" y="3042943"/>
          <a:ext cx="4874402" cy="80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1" name="包装程序外壳对象" showAsIcon="1" r:id="rId4" imgW="3110023" imgH="514350" progId="Package">
                  <p:embed/>
                </p:oleObj>
              </mc:Choice>
              <mc:Fallback>
                <p:oleObj name="包装程序外壳对象" showAsIcon="1" r:id="rId4" imgW="3110023" imgH="514350" progId="Package">
                  <p:embed/>
                  <p:pic>
                    <p:nvPicPr>
                      <p:cNvPr id="9" name="对象 8">
                        <a:extLst>
                          <a:ext uri="{FF2B5EF4-FFF2-40B4-BE49-F238E27FC236}">
                            <a16:creationId xmlns:a16="http://schemas.microsoft.com/office/drawing/2014/main" id="{4FCD4202-093E-495F-9FDA-E2404F4316A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5112" y="3042943"/>
                        <a:ext cx="4874402" cy="806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6">
            <a:extLst>
              <a:ext uri="{FF2B5EF4-FFF2-40B4-BE49-F238E27FC236}">
                <a16:creationId xmlns:a16="http://schemas.microsoft.com/office/drawing/2014/main" id="{FD6CF11E-4F0A-4342-8F72-02867C11A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8745" y="1428540"/>
            <a:ext cx="6618356" cy="5209770"/>
          </a:xfrm>
          <a:prstGeom prst="rect">
            <a:avLst/>
          </a:prstGeom>
        </p:spPr>
      </p:pic>
      <p:graphicFrame>
        <p:nvGraphicFramePr>
          <p:cNvPr id="19" name="对象 18">
            <a:extLst>
              <a:ext uri="{FF2B5EF4-FFF2-40B4-BE49-F238E27FC236}">
                <a16:creationId xmlns:a16="http://schemas.microsoft.com/office/drawing/2014/main" id="{17D54C92-D719-4670-BC89-B0E40D549F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642899"/>
              </p:ext>
            </p:extLst>
          </p:nvPr>
        </p:nvGraphicFramePr>
        <p:xfrm>
          <a:off x="8796335" y="2916036"/>
          <a:ext cx="4801114" cy="826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2" name="包装程序外壳对象" showAsIcon="1" r:id="rId7" imgW="2985977" imgH="514350" progId="Package">
                  <p:embed/>
                </p:oleObj>
              </mc:Choice>
              <mc:Fallback>
                <p:oleObj name="包装程序外壳对象" showAsIcon="1" r:id="rId7" imgW="2985977" imgH="514350" progId="Package">
                  <p:embed/>
                  <p:pic>
                    <p:nvPicPr>
                      <p:cNvPr id="19" name="对象 18">
                        <a:extLst>
                          <a:ext uri="{FF2B5EF4-FFF2-40B4-BE49-F238E27FC236}">
                            <a16:creationId xmlns:a16="http://schemas.microsoft.com/office/drawing/2014/main" id="{17D54C92-D719-4670-BC89-B0E40D549F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796335" y="2916036"/>
                        <a:ext cx="4801114" cy="826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图片 22">
            <a:extLst>
              <a:ext uri="{FF2B5EF4-FFF2-40B4-BE49-F238E27FC236}">
                <a16:creationId xmlns:a16="http://schemas.microsoft.com/office/drawing/2014/main" id="{7F78644D-D5DA-4A1D-AE9B-A32AC37B1F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95076" y="3015363"/>
            <a:ext cx="5571593" cy="3501430"/>
          </a:xfrm>
          <a:prstGeom prst="rect">
            <a:avLst/>
          </a:prstGeom>
        </p:spPr>
      </p:pic>
      <p:graphicFrame>
        <p:nvGraphicFramePr>
          <p:cNvPr id="24" name="对象 23">
            <a:extLst>
              <a:ext uri="{FF2B5EF4-FFF2-40B4-BE49-F238E27FC236}">
                <a16:creationId xmlns:a16="http://schemas.microsoft.com/office/drawing/2014/main" id="{B2AB7499-8066-4DCB-BAE0-5735B64EC3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615904"/>
              </p:ext>
            </p:extLst>
          </p:nvPr>
        </p:nvGraphicFramePr>
        <p:xfrm>
          <a:off x="18951175" y="1607695"/>
          <a:ext cx="5881975" cy="1013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3" name="包装程序外壳对象" showAsIcon="1" r:id="rId10" imgW="2985977" imgH="514350" progId="Package">
                  <p:embed/>
                </p:oleObj>
              </mc:Choice>
              <mc:Fallback>
                <p:oleObj name="包装程序外壳对象" showAsIcon="1" r:id="rId10" imgW="2985977" imgH="514350" progId="Package">
                  <p:embed/>
                  <p:pic>
                    <p:nvPicPr>
                      <p:cNvPr id="24" name="对象 23">
                        <a:extLst>
                          <a:ext uri="{FF2B5EF4-FFF2-40B4-BE49-F238E27FC236}">
                            <a16:creationId xmlns:a16="http://schemas.microsoft.com/office/drawing/2014/main" id="{B2AB7499-8066-4DCB-BAE0-5735B64EC3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951175" y="1607695"/>
                        <a:ext cx="5881975" cy="1013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图片 24">
            <a:extLst>
              <a:ext uri="{FF2B5EF4-FFF2-40B4-BE49-F238E27FC236}">
                <a16:creationId xmlns:a16="http://schemas.microsoft.com/office/drawing/2014/main" id="{780B2AA8-A6FE-4033-9047-14148A3036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49328" y="2620858"/>
            <a:ext cx="3839120" cy="4130830"/>
          </a:xfrm>
          <a:prstGeom prst="rect">
            <a:avLst/>
          </a:prstGeom>
        </p:spPr>
      </p:pic>
      <p:graphicFrame>
        <p:nvGraphicFramePr>
          <p:cNvPr id="26" name="对象 25">
            <a:extLst>
              <a:ext uri="{FF2B5EF4-FFF2-40B4-BE49-F238E27FC236}">
                <a16:creationId xmlns:a16="http://schemas.microsoft.com/office/drawing/2014/main" id="{981042CC-8E45-4F90-B280-304372E3D6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8664167"/>
              </p:ext>
            </p:extLst>
          </p:nvPr>
        </p:nvGraphicFramePr>
        <p:xfrm>
          <a:off x="14207424" y="2053924"/>
          <a:ext cx="4693252" cy="78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4" name="包装程序外壳对象" showAsIcon="1" r:id="rId13" imgW="3071923" imgH="514350" progId="Package">
                  <p:embed/>
                </p:oleObj>
              </mc:Choice>
              <mc:Fallback>
                <p:oleObj name="包装程序外壳对象" showAsIcon="1" r:id="rId13" imgW="3071923" imgH="514350" progId="Package">
                  <p:embed/>
                  <p:pic>
                    <p:nvPicPr>
                      <p:cNvPr id="26" name="对象 25">
                        <a:extLst>
                          <a:ext uri="{FF2B5EF4-FFF2-40B4-BE49-F238E27FC236}">
                            <a16:creationId xmlns:a16="http://schemas.microsoft.com/office/drawing/2014/main" id="{981042CC-8E45-4F90-B280-304372E3D6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207424" y="2053924"/>
                        <a:ext cx="4693252" cy="785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5">
            <a:extLst>
              <a:ext uri="{FF2B5EF4-FFF2-40B4-BE49-F238E27FC236}">
                <a16:creationId xmlns:a16="http://schemas.microsoft.com/office/drawing/2014/main" id="{FC4C0A46-E0FE-4356-83E2-629A65BF5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768" y="9220641"/>
            <a:ext cx="9010901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de-DE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Nickel Silver C7701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C8A0DCE-2915-4B15-AE9C-2B0E9F910B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669" y="9848608"/>
            <a:ext cx="3877809" cy="1648897"/>
          </a:xfrm>
          <a:prstGeom prst="rect">
            <a:avLst/>
          </a:prstGeom>
        </p:spPr>
      </p:pic>
      <p:graphicFrame>
        <p:nvGraphicFramePr>
          <p:cNvPr id="11" name="对象 10">
            <a:extLst>
              <a:ext uri="{FF2B5EF4-FFF2-40B4-BE49-F238E27FC236}">
                <a16:creationId xmlns:a16="http://schemas.microsoft.com/office/drawing/2014/main" id="{7CD933A5-251D-46C6-9198-6054021249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693779"/>
              </p:ext>
            </p:extLst>
          </p:nvPr>
        </p:nvGraphicFramePr>
        <p:xfrm>
          <a:off x="0" y="8122037"/>
          <a:ext cx="5222456" cy="1373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5" name="包装程序外壳对象" showAsIcon="1" r:id="rId16" imgW="2028684" imgH="533464" progId="Package">
                  <p:embed/>
                </p:oleObj>
              </mc:Choice>
              <mc:Fallback>
                <p:oleObj name="包装程序外壳对象" showAsIcon="1" r:id="rId16" imgW="2028684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0" y="8122037"/>
                        <a:ext cx="5222456" cy="1373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9E46056C-3596-497C-A397-66220B6351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33811" y="9562341"/>
            <a:ext cx="4164087" cy="2475246"/>
          </a:xfrm>
          <a:prstGeom prst="rect">
            <a:avLst/>
          </a:prstGeom>
        </p:spPr>
      </p:pic>
      <p:graphicFrame>
        <p:nvGraphicFramePr>
          <p:cNvPr id="13" name="对象 12">
            <a:extLst>
              <a:ext uri="{FF2B5EF4-FFF2-40B4-BE49-F238E27FC236}">
                <a16:creationId xmlns:a16="http://schemas.microsoft.com/office/drawing/2014/main" id="{583ACC05-FF73-47CB-9E6D-F516883DC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400161"/>
              </p:ext>
            </p:extLst>
          </p:nvPr>
        </p:nvGraphicFramePr>
        <p:xfrm>
          <a:off x="6544428" y="7831613"/>
          <a:ext cx="3598179" cy="1439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6" name="包装程序外壳对象" showAsIcon="1" r:id="rId19" imgW="1333601" imgH="533464" progId="Package">
                  <p:embed/>
                </p:oleObj>
              </mc:Choice>
              <mc:Fallback>
                <p:oleObj name="包装程序外壳对象" showAsIcon="1" r:id="rId19" imgW="1333601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544428" y="7831613"/>
                        <a:ext cx="3598179" cy="1439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2B71A586-C193-4561-B5E6-C551D7B2248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15546" y="9777977"/>
            <a:ext cx="3043238" cy="1924642"/>
          </a:xfrm>
          <a:prstGeom prst="rect">
            <a:avLst/>
          </a:prstGeom>
        </p:spPr>
      </p:pic>
      <p:graphicFrame>
        <p:nvGraphicFramePr>
          <p:cNvPr id="15" name="对象 14">
            <a:extLst>
              <a:ext uri="{FF2B5EF4-FFF2-40B4-BE49-F238E27FC236}">
                <a16:creationId xmlns:a16="http://schemas.microsoft.com/office/drawing/2014/main" id="{9A729BFC-7AB1-4148-95CB-ECF8C202B1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99232"/>
              </p:ext>
            </p:extLst>
          </p:nvPr>
        </p:nvGraphicFramePr>
        <p:xfrm>
          <a:off x="11051150" y="7904080"/>
          <a:ext cx="3598178" cy="1439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787" name="包装程序外壳对象" showAsIcon="1" r:id="rId22" imgW="1333601" imgH="533464" progId="Package">
                  <p:embed/>
                </p:oleObj>
              </mc:Choice>
              <mc:Fallback>
                <p:oleObj name="包装程序外壳对象" showAsIcon="1" r:id="rId22" imgW="1333601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051150" y="7904080"/>
                        <a:ext cx="3598178" cy="1439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581970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Outline dimension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CB91BC5-EE9D-436D-83D9-E5865E83AA34}"/>
              </a:ext>
            </a:extLst>
          </p:cNvPr>
          <p:cNvSpPr/>
          <p:nvPr/>
        </p:nvSpPr>
        <p:spPr>
          <a:xfrm>
            <a:off x="297212" y="1365054"/>
            <a:ext cx="45224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Outline dimension</a:t>
            </a:r>
          </a:p>
          <a:p>
            <a:r>
              <a:rPr lang="en-US" sz="4400" dirty="0"/>
              <a:t>Unit:</a:t>
            </a:r>
            <a:r>
              <a:rPr lang="zh-CN" altLang="en-US" sz="4400" dirty="0"/>
              <a:t> </a:t>
            </a:r>
            <a:r>
              <a:rPr lang="en-US" sz="4400" dirty="0"/>
              <a:t>mm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4232C15-722F-4D8E-97B6-497586D75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0657"/>
            <a:ext cx="8048089" cy="372721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17A8473-E060-4F4B-AB48-04F5E483B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96924"/>
            <a:ext cx="8320088" cy="3871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520034-AFF9-4869-82E2-FB9500583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088" y="1365054"/>
            <a:ext cx="15903734" cy="1046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18438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M354-10-08-08- </a:t>
            </a:r>
            <a:r>
              <a:rPr lang="en-US" altLang="zh-CN" sz="5000" dirty="0" err="1">
                <a:solidFill>
                  <a:schemeClr val="bg1"/>
                </a:solidFill>
              </a:rPr>
              <a:t>WiFi</a:t>
            </a:r>
            <a:r>
              <a:rPr lang="en-US" altLang="zh-CN" sz="5000" dirty="0">
                <a:solidFill>
                  <a:schemeClr val="bg1"/>
                </a:solidFill>
              </a:rPr>
              <a:t> Stamping antenna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048A6-2C3E-48CF-ACAE-72790B7F8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8" y="9179605"/>
            <a:ext cx="243840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  <a:b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dirty="0"/>
              <a:t>SPCC, 1/2H; T=0.4mm; Pre-Ni Plating 3-5um</a:t>
            </a:r>
            <a:r>
              <a:rPr lang="en-US" dirty="0"/>
              <a:t>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6A4274B-8E05-4450-9998-93407880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3407" y="1487559"/>
            <a:ext cx="6619875" cy="10429875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C8FA444F-BA54-4F48-9F8C-C884966868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7223" y="2634886"/>
          <a:ext cx="6955771" cy="1198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6" name="包装程序外壳对象" showAsIcon="1" r:id="rId4" imgW="2985977" imgH="514350" progId="Package">
                  <p:embed/>
                </p:oleObj>
              </mc:Choice>
              <mc:Fallback>
                <p:oleObj name="包装程序外壳对象" showAsIcon="1" r:id="rId4" imgW="2985977" imgH="514350" progId="Package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C8FA444F-BA54-4F48-9F8C-C884966868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223" y="2634886"/>
                        <a:ext cx="6955771" cy="1198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436463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M354-10-10- Micro-coax cable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048A6-2C3E-48CF-ACAE-72790B7F8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77" y="11426695"/>
            <a:ext cx="24384000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2*2.5K/week*3years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2*5K/week*3Years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2CF7B3-8299-4AE3-A1AD-B91D42B7C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298" y="1335424"/>
            <a:ext cx="15020925" cy="1077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905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CB63EB-1215-4B1D-AB3F-6A129A0EC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426" y="1277678"/>
            <a:ext cx="4787319" cy="8341445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M354-10-11- ICR Connector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45E926A-7A14-4FF0-9A31-E15CE91A7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179604"/>
            <a:ext cx="24384000" cy="413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  <a:b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Plastic: PBT, press-fit pin: CuSn560, Tin plating 1~2.5μm after Ni plating 1~3μm</a:t>
            </a:r>
            <a:r>
              <a:rPr lang="en-US" dirty="0"/>
              <a:t>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EEC1ACE0-3447-4AC0-9498-A49477306212}"/>
              </a:ext>
            </a:extLst>
          </p:cNvPr>
          <p:cNvCxnSpPr>
            <a:cxnSpLocks/>
          </p:cNvCxnSpPr>
          <p:nvPr/>
        </p:nvCxnSpPr>
        <p:spPr>
          <a:xfrm>
            <a:off x="13881370" y="1770434"/>
            <a:ext cx="3797030" cy="1001711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26372DB-F6E1-4A21-B2B1-CF09A6E99EE8}"/>
              </a:ext>
            </a:extLst>
          </p:cNvPr>
          <p:cNvCxnSpPr/>
          <p:nvPr/>
        </p:nvCxnSpPr>
        <p:spPr>
          <a:xfrm flipV="1">
            <a:off x="14916150" y="5586649"/>
            <a:ext cx="2914650" cy="77845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1E4BDEF-5E44-4B69-96D5-4D028D91DBAB}"/>
              </a:ext>
            </a:extLst>
          </p:cNvPr>
          <p:cNvSpPr txBox="1"/>
          <p:nvPr/>
        </p:nvSpPr>
        <p:spPr bwMode="auto">
          <a:xfrm>
            <a:off x="16776391" y="2772145"/>
            <a:ext cx="1968809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sz="2800" dirty="0">
                <a:latin typeface="Helvetica Light"/>
                <a:ea typeface="宋体" panose="02010600030101010101" pitchFamily="2" charset="-122"/>
              </a:rPr>
              <a:t>Press fit pin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9764D63-20AD-4F91-B3EF-8AB3BFDF21DE}"/>
              </a:ext>
            </a:extLst>
          </p:cNvPr>
          <p:cNvSpPr txBox="1"/>
          <p:nvPr/>
        </p:nvSpPr>
        <p:spPr bwMode="auto">
          <a:xfrm>
            <a:off x="17678400" y="5325039"/>
            <a:ext cx="1393330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algn="r" eaLnBrk="1" hangingPunct="1"/>
            <a:r>
              <a:rPr lang="en-US" sz="2800" dirty="0">
                <a:latin typeface="Helvetica Light"/>
                <a:ea typeface="宋体" panose="02010600030101010101" pitchFamily="2" charset="-122"/>
              </a:rPr>
              <a:t>housing</a:t>
            </a:r>
          </a:p>
        </p:txBody>
      </p:sp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0234F601-8981-4846-BF4E-6DFF575065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5435085"/>
              </p:ext>
            </p:extLst>
          </p:nvPr>
        </p:nvGraphicFramePr>
        <p:xfrm>
          <a:off x="407717" y="1355968"/>
          <a:ext cx="7746326" cy="18306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9" name="包装程序外壳对象" showAsIcon="1" r:id="rId4" imgW="2176573" imgH="514350" progId="Package">
                  <p:embed/>
                </p:oleObj>
              </mc:Choice>
              <mc:Fallback>
                <p:oleObj name="包装程序外壳对象" showAsIcon="1" r:id="rId4" imgW="2176573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7717" y="1355968"/>
                        <a:ext cx="7746326" cy="18306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665778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M354-11-Rosenberger EBC connector Barrel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45E926A-7A14-4FF0-9A31-E15CE91A7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77" y="11300233"/>
            <a:ext cx="24384000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graphicFrame>
        <p:nvGraphicFramePr>
          <p:cNvPr id="2" name="对象 1">
            <a:extLst>
              <a:ext uri="{FF2B5EF4-FFF2-40B4-BE49-F238E27FC236}">
                <a16:creationId xmlns:a16="http://schemas.microsoft.com/office/drawing/2014/main" id="{6CCEF711-824C-470A-A045-974CE2ADBB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40429" y="1515698"/>
          <a:ext cx="7550285" cy="10684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4" name="Acrobat Document" r:id="rId3" imgW="2833577" imgH="4009803" progId="AcroExch.Document.DC">
                  <p:embed/>
                </p:oleObj>
              </mc:Choice>
              <mc:Fallback>
                <p:oleObj name="Acrobat Document" r:id="rId3" imgW="2833577" imgH="4009803" progId="AcroExch.Document.DC">
                  <p:embed/>
                  <p:pic>
                    <p:nvPicPr>
                      <p:cNvPr id="2" name="对象 1">
                        <a:extLst>
                          <a:ext uri="{FF2B5EF4-FFF2-40B4-BE49-F238E27FC236}">
                            <a16:creationId xmlns:a16="http://schemas.microsoft.com/office/drawing/2014/main" id="{6CCEF711-824C-470A-A045-974CE2ADBB3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40429" y="1515698"/>
                        <a:ext cx="7550285" cy="106846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058809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M354-12-01-Grounding Sheetmetal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9048A6-2C3E-48CF-ACAE-72790B7F8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48" y="9179605"/>
            <a:ext cx="24384000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  <a:b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dirty="0"/>
              <a:t>CR3-140-270-S-GI60/60-E, Zn Plating</a:t>
            </a:r>
            <a:r>
              <a:rPr lang="en-US" dirty="0"/>
              <a:t>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</a:t>
            </a:r>
            <a:r>
              <a:rPr lang="zh-CN" alt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Thailand.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2*2.5K/week*3years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2*5K/week*3Years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AE103C4-456C-4414-9108-DAEC9424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223" y="1506064"/>
            <a:ext cx="11496675" cy="8524875"/>
          </a:xfrm>
          <a:prstGeom prst="rect">
            <a:avLst/>
          </a:prstGeom>
        </p:spPr>
      </p:pic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71A7474D-9CA1-4B72-95E1-921815B6D7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788419"/>
              </p:ext>
            </p:extLst>
          </p:nvPr>
        </p:nvGraphicFramePr>
        <p:xfrm>
          <a:off x="307223" y="1575240"/>
          <a:ext cx="8771941" cy="1673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7" name="包装程序外壳对象" showAsIcon="1" r:id="rId4" imgW="2695797" imgH="514350" progId="Package">
                  <p:embed/>
                </p:oleObj>
              </mc:Choice>
              <mc:Fallback>
                <p:oleObj name="包装程序外壳对象" showAsIcon="1" r:id="rId4" imgW="2695797" imgH="51435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223" y="1575240"/>
                        <a:ext cx="8771941" cy="16737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463067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M354-12-02-GNSS PCBA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337A0E-FED5-48DE-AE1A-05FAB23EB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2" y="1428605"/>
            <a:ext cx="7416539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1 Side SMT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DB78BAD-E615-431F-BBEA-3CFE8D329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5298" y="1428605"/>
            <a:ext cx="11591925" cy="740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8123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M354-12-02-01-Lighthouse microphones' PCB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4947821-6F13-4CEC-BB12-DD69641D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12" y="1391403"/>
            <a:ext cx="9705743" cy="67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hangingPunct="1">
              <a:spcBef>
                <a:spcPct val="0"/>
              </a:spcBef>
              <a:buNone/>
            </a:pP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Ø100*1.4mm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层数：两层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材质：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FR-4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成品铜厚：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0.5Oz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是否含卤：无卤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成品板厚：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1.4mm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连片方式：整版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表面处理方式：</a:t>
            </a:r>
            <a:r>
              <a:rPr lang="en-US" altLang="zh-CN" sz="2400" dirty="0">
                <a:latin typeface="Helvetica" panose="020B0604020202020204" pitchFamily="34" charset="0"/>
                <a:cs typeface="Helvetica" panose="020B0604020202020204" pitchFamily="34" charset="0"/>
              </a:rPr>
              <a:t>ENIG (IPC 4552 with 8w%~10w% P Minimum)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文字颜色：白色</a:t>
            </a:r>
          </a:p>
          <a:p>
            <a:pPr hangingPunct="1">
              <a:spcBef>
                <a:spcPct val="0"/>
              </a:spcBef>
              <a:buNone/>
            </a:pPr>
            <a:r>
              <a:rPr lang="zh-CN" alt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防焊颜色：绿色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zh-CN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AD66898-42AB-45E9-B5D2-1A604DC78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223" y="1911180"/>
            <a:ext cx="10848975" cy="820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232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M354-12-02-02-Rosenberger EBC connector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4947821-6F13-4CEC-BB12-DD69641DB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223" y="11235794"/>
            <a:ext cx="9705743" cy="180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6499AF30-A8C4-4130-A4C0-9707542974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93563" y="1660740"/>
          <a:ext cx="8051627" cy="11394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2" name="Acrobat Document" r:id="rId3" imgW="2833577" imgH="4009803" progId="AcroExch.Document.DC">
                  <p:embed/>
                </p:oleObj>
              </mc:Choice>
              <mc:Fallback>
                <p:oleObj name="Acrobat Document" r:id="rId3" imgW="2833577" imgH="4009803" progId="AcroExch.Document.DC">
                  <p:embed/>
                  <p:pic>
                    <p:nvPicPr>
                      <p:cNvPr id="3" name="对象 2">
                        <a:extLst>
                          <a:ext uri="{FF2B5EF4-FFF2-40B4-BE49-F238E27FC236}">
                            <a16:creationId xmlns:a16="http://schemas.microsoft.com/office/drawing/2014/main" id="{6499AF30-A8C4-4130-A4C0-9707542974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93563" y="1660740"/>
                        <a:ext cx="8051627" cy="11394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38641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M354-12-03 Top Enclosure</a:t>
            </a:r>
            <a:endParaRPr lang="en-US" sz="5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59E226-6967-4E8A-B5D0-4459C8385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50" y="8342250"/>
            <a:ext cx="24384000" cy="478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indent="-74295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Material &amp; Treatment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PC+ABS, </a:t>
            </a:r>
            <a:r>
              <a:rPr lang="en-US" altLang="zh-CN" dirty="0" err="1">
                <a:latin typeface="Helvetica" panose="020B0604020202020204" pitchFamily="34" charset="0"/>
                <a:cs typeface="Helvetica" panose="020B0604020202020204" pitchFamily="34" charset="0"/>
              </a:rPr>
              <a:t>Sabic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zh-CN" dirty="0" err="1">
                <a:latin typeface="Helvetica" panose="020B0604020202020204" pitchFamily="34" charset="0"/>
                <a:cs typeface="Helvetica" panose="020B0604020202020204" pitchFamily="34" charset="0"/>
              </a:rPr>
              <a:t>Cycoloy</a:t>
            </a: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 C1200HF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dirty="0">
                <a:latin typeface="Helvetica" panose="020B0604020202020204" pitchFamily="34" charset="0"/>
                <a:cs typeface="Helvetica" panose="020B0604020202020204" pitchFamily="34" charset="0"/>
              </a:rPr>
              <a:t>Insert mold: </a:t>
            </a:r>
            <a:r>
              <a:rPr lang="en-US" altLang="zh-CN" dirty="0">
                <a:latin typeface="Helvetica Light"/>
              </a:rPr>
              <a:t>Brass, M2*3 Screw hole</a:t>
            </a:r>
            <a:endParaRPr lang="it-IT" altLang="zh-CN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Detail please refer to 3D drawing.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b="0" dirty="0">
                <a:latin typeface="Helvetica" panose="020B0604020202020204" pitchFamily="34" charset="0"/>
                <a:cs typeface="Helvetica" panose="020B0604020202020204" pitchFamily="34" charset="0"/>
              </a:rPr>
              <a:t>DFM.</a:t>
            </a:r>
          </a:p>
          <a:p>
            <a:pPr marL="742950" indent="-742950" hangingPunct="1">
              <a:lnSpc>
                <a:spcPct val="90000"/>
              </a:lnSpc>
              <a:buFont typeface="+mj-lt"/>
              <a:buAutoNum type="arabicPeriod" startAt="2"/>
            </a:pPr>
            <a:r>
              <a:rPr lang="en-US" altLang="zh-CN" sz="3600" dirty="0">
                <a:latin typeface="Helvetica" panose="020B0604020202020204" pitchFamily="34" charset="0"/>
                <a:cs typeface="Helvetica" panose="020B0604020202020204" pitchFamily="34" charset="0"/>
              </a:rPr>
              <a:t>Volume: Thailand</a:t>
            </a:r>
            <a:endParaRPr lang="en-US" altLang="zh-CN" sz="3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1: 2.5K/week*3years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zh-CN" sz="3600" b="1" dirty="0">
                <a:latin typeface="Helvetica" panose="020B0604020202020204" pitchFamily="34" charset="0"/>
                <a:cs typeface="Helvetica" panose="020B0604020202020204" pitchFamily="34" charset="0"/>
              </a:rPr>
              <a:t>Volume 2: 5K/week*3Years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E14E733-037D-4EC3-8CA6-3D2B7203F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3312" y="1916058"/>
            <a:ext cx="11420475" cy="56483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E48B194-AF90-4E48-BF42-2C3FA1E596DB}"/>
              </a:ext>
            </a:extLst>
          </p:cNvPr>
          <p:cNvSpPr/>
          <p:nvPr/>
        </p:nvSpPr>
        <p:spPr>
          <a:xfrm>
            <a:off x="13563600" y="4825969"/>
            <a:ext cx="685800" cy="59055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339D98-14DC-435C-9973-0708857BB79F}"/>
              </a:ext>
            </a:extLst>
          </p:cNvPr>
          <p:cNvSpPr/>
          <p:nvPr/>
        </p:nvSpPr>
        <p:spPr>
          <a:xfrm>
            <a:off x="15716250" y="3892519"/>
            <a:ext cx="685800" cy="59055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4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D525F0-5478-4D23-A067-BC1F9B4ADF95}"/>
              </a:ext>
            </a:extLst>
          </p:cNvPr>
          <p:cNvSpPr/>
          <p:nvPr/>
        </p:nvSpPr>
        <p:spPr>
          <a:xfrm>
            <a:off x="15373350" y="5986370"/>
            <a:ext cx="685800" cy="59055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endParaRPr lang="en-US" sz="2400" dirty="0"/>
          </a:p>
        </p:txBody>
      </p:sp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ADA8F071-E829-4163-A593-74BBE93F19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686276"/>
              </p:ext>
            </p:extLst>
          </p:nvPr>
        </p:nvGraphicFramePr>
        <p:xfrm>
          <a:off x="1209675" y="3018200"/>
          <a:ext cx="7939088" cy="254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6" name="包装程序外壳对象" showAsIcon="1" r:id="rId4" imgW="2343085" imgH="533464" progId="Package">
                  <p:embed/>
                </p:oleObj>
              </mc:Choice>
              <mc:Fallback>
                <p:oleObj name="包装程序外壳对象" showAsIcon="1" r:id="rId4" imgW="2343085" imgH="533464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09675" y="3018200"/>
                        <a:ext cx="7939088" cy="2543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734187F1-DDBE-467F-BAFC-C0C1B3CE2C6D}"/>
              </a:ext>
            </a:extLst>
          </p:cNvPr>
          <p:cNvSpPr txBox="1"/>
          <p:nvPr/>
        </p:nvSpPr>
        <p:spPr bwMode="auto">
          <a:xfrm>
            <a:off x="11549062" y="7910933"/>
            <a:ext cx="5883342" cy="52322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rtlCol="0">
            <a:spAutoFit/>
          </a:bodyPr>
          <a:lstStyle/>
          <a:p>
            <a:pPr eaLnBrk="1" hangingPunct="1"/>
            <a:r>
              <a:rPr lang="en-US" altLang="zh-CN" sz="2800" dirty="0">
                <a:latin typeface="Helvetica Light"/>
                <a:ea typeface="宋体" panose="02010600030101010101" pitchFamily="2" charset="-122"/>
              </a:rPr>
              <a:t>Metal insert: Brass, M2*3 Screw hole</a:t>
            </a:r>
            <a:endParaRPr lang="zh-CN" altLang="en-US" sz="2800" dirty="0">
              <a:latin typeface="Helvetica Ligh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0309164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Packaging—Initial BOM</a:t>
            </a:r>
            <a:endParaRPr lang="en-US" sz="5000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5970AB1-B938-4DBC-8BC2-624749F7AB2C}"/>
              </a:ext>
            </a:extLst>
          </p:cNvPr>
          <p:cNvGraphicFramePr>
            <a:graphicFrameLocks noGrp="1"/>
          </p:cNvGraphicFramePr>
          <p:nvPr/>
        </p:nvGraphicFramePr>
        <p:xfrm>
          <a:off x="307223" y="1770434"/>
          <a:ext cx="23760000" cy="9319098"/>
        </p:xfrm>
        <a:graphic>
          <a:graphicData uri="http://schemas.openxmlformats.org/drawingml/2006/table">
            <a:tbl>
              <a:tblPr/>
              <a:tblGrid>
                <a:gridCol w="25784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0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84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4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819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Part no.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Part name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Material/Spec./Size.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Unit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Usage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Carton box</a:t>
                      </a:r>
                      <a:endParaRPr kumimoji="0" lang="zh-CN" alt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Outsize</a:t>
                      </a:r>
                      <a:r>
                        <a:rPr kumimoji="0" lang="zh-CN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960*560*240mm</a:t>
                      </a:r>
                      <a:r>
                        <a:rPr kumimoji="0" lang="zh-CN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，</a:t>
                      </a: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corrugated paper(T=7mm)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33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Paper board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Outsize</a:t>
                      </a:r>
                      <a:r>
                        <a:rPr kumimoji="0" lang="zh-CN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940*540*7</a:t>
                      </a: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mm</a:t>
                      </a:r>
                      <a:r>
                        <a:rPr kumimoji="0" lang="zh-CN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，</a:t>
                      </a: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corrugated paper(T=7mm)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0.125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11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EPE TRAY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Outsize</a:t>
                      </a:r>
                      <a:r>
                        <a:rPr kumimoji="0" lang="zh-CN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940*540*97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corrugated paper(T=7mm)+EPE(ESD 25kg/m^3)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5114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EPE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Outsize</a:t>
                      </a:r>
                      <a:r>
                        <a:rPr kumimoji="0" lang="zh-CN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940*50*20</a:t>
                      </a:r>
                      <a:r>
                        <a:rPr kumimoji="0" lang="en-US" alt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EPE(</a:t>
                      </a: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ESD 20kg</a:t>
                      </a: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/m^3)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0.25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991996"/>
                  </a:ext>
                </a:extLst>
              </a:tr>
              <a:tr h="11601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PE ESD bag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36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750*600mm,</a:t>
                      </a:r>
                      <a:r>
                        <a:rPr lang="en-US" altLang="zh-CN" sz="3600" dirty="0"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LDPE (T=0.06mm) LDPE ESD</a:t>
                      </a:r>
                      <a:endParaRPr kumimoji="0" lang="en-US" altLang="zh-CN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016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P15-01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Desiccant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P15-01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PLT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95360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Exploded view—TLA product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07EF568-587D-4B3B-B494-4BBD97A0B47E}"/>
              </a:ext>
            </a:extLst>
          </p:cNvPr>
          <p:cNvGrpSpPr/>
          <p:nvPr/>
        </p:nvGrpSpPr>
        <p:grpSpPr>
          <a:xfrm>
            <a:off x="2798207" y="1186001"/>
            <a:ext cx="18778032" cy="11898142"/>
            <a:chOff x="171450" y="1280400"/>
            <a:chExt cx="18778032" cy="11898142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AFB574F-EA28-4C0A-87BE-321FF5BA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91712" y="1280400"/>
              <a:ext cx="7346768" cy="11898142"/>
            </a:xfrm>
            <a:prstGeom prst="rect">
              <a:avLst/>
            </a:prstGeom>
          </p:spPr>
        </p:pic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FB7FFC82-1481-44AF-BDD4-8DAB4BEDE1AE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8091712" y="1757454"/>
              <a:ext cx="1528943" cy="57145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8DAEAD-66E4-4CCB-9C39-F9F12973E20F}"/>
                </a:ext>
              </a:extLst>
            </p:cNvPr>
            <p:cNvSpPr txBox="1"/>
            <p:nvPr/>
          </p:nvSpPr>
          <p:spPr bwMode="auto">
            <a:xfrm>
              <a:off x="4523073" y="1280400"/>
              <a:ext cx="3568639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M354-01</a:t>
              </a:r>
            </a:p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 pipe carrier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86AAB71-7FCA-4926-B372-FC2E289984F0}"/>
                </a:ext>
              </a:extLst>
            </p:cNvPr>
            <p:cNvSpPr txBox="1"/>
            <p:nvPr/>
          </p:nvSpPr>
          <p:spPr bwMode="auto">
            <a:xfrm>
              <a:off x="15438480" y="1566126"/>
              <a:ext cx="263689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M354-02</a:t>
              </a:r>
            </a:p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Right light pipe</a:t>
              </a:r>
            </a:p>
          </p:txBody>
        </p: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319153B6-7645-4FA4-904A-9316B233D051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13900826" y="2043180"/>
              <a:ext cx="1537654" cy="2256446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0B0E3C98-5DBD-42B6-A367-26C1E60A8DBE}"/>
                </a:ext>
              </a:extLst>
            </p:cNvPr>
            <p:cNvSpPr txBox="1"/>
            <p:nvPr/>
          </p:nvSpPr>
          <p:spPr bwMode="auto">
            <a:xfrm>
              <a:off x="15438480" y="4274911"/>
              <a:ext cx="263689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M354-03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Left light pipe</a:t>
              </a:r>
            </a:p>
          </p:txBody>
        </p: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8BF11431-6092-4737-9E2C-1C6FE08382E4}"/>
                </a:ext>
              </a:extLst>
            </p:cNvPr>
            <p:cNvCxnSpPr>
              <a:cxnSpLocks/>
              <a:stCxn id="58" idx="1"/>
            </p:cNvCxnSpPr>
            <p:nvPr/>
          </p:nvCxnSpPr>
          <p:spPr>
            <a:xfrm flipH="1" flipV="1">
              <a:off x="14474758" y="4572001"/>
              <a:ext cx="963722" cy="179964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E8262BDB-5287-4C45-96DB-9DAFAD7D7311}"/>
                </a:ext>
              </a:extLst>
            </p:cNvPr>
            <p:cNvSpPr txBox="1"/>
            <p:nvPr/>
          </p:nvSpPr>
          <p:spPr bwMode="auto">
            <a:xfrm>
              <a:off x="15438480" y="4235596"/>
              <a:ext cx="263689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M354-03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Left light pipe</a:t>
              </a: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BE62C964-6C41-45A9-B943-C3E57F0E9E64}"/>
                </a:ext>
              </a:extLst>
            </p:cNvPr>
            <p:cNvSpPr txBox="1"/>
            <p:nvPr/>
          </p:nvSpPr>
          <p:spPr bwMode="auto">
            <a:xfrm>
              <a:off x="15438480" y="5304783"/>
              <a:ext cx="263689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M354-04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Product label</a:t>
              </a:r>
            </a:p>
          </p:txBody>
        </p: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93253A20-ABD7-460F-97B9-6A7A423C685E}"/>
                </a:ext>
              </a:extLst>
            </p:cNvPr>
            <p:cNvCxnSpPr>
              <a:cxnSpLocks/>
              <a:stCxn id="62" idx="1"/>
            </p:cNvCxnSpPr>
            <p:nvPr/>
          </p:nvCxnSpPr>
          <p:spPr>
            <a:xfrm flipH="1">
              <a:off x="13356077" y="5781837"/>
              <a:ext cx="2082403" cy="23315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id="{574012C1-0DDE-4999-B42B-AECDB426D74E}"/>
                </a:ext>
              </a:extLst>
            </p:cNvPr>
            <p:cNvSpPr txBox="1"/>
            <p:nvPr/>
          </p:nvSpPr>
          <p:spPr bwMode="auto">
            <a:xfrm>
              <a:off x="15438480" y="6258890"/>
              <a:ext cx="263689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M354-05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1</a:t>
              </a:r>
            </a:p>
          </p:txBody>
        </p:sp>
        <p:cxnSp>
          <p:nvCxnSpPr>
            <p:cNvPr id="69" name="直接箭头连接符 68">
              <a:extLst>
                <a:ext uri="{FF2B5EF4-FFF2-40B4-BE49-F238E27FC236}">
                  <a16:creationId xmlns:a16="http://schemas.microsoft.com/office/drawing/2014/main" id="{6D299827-83E3-4319-A842-D1CF88358EB8}"/>
                </a:ext>
              </a:extLst>
            </p:cNvPr>
            <p:cNvCxnSpPr>
              <a:cxnSpLocks/>
              <a:stCxn id="68" idx="1"/>
            </p:cNvCxnSpPr>
            <p:nvPr/>
          </p:nvCxnSpPr>
          <p:spPr>
            <a:xfrm flipH="1" flipV="1">
              <a:off x="13803550" y="6492044"/>
              <a:ext cx="1634930" cy="24390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84F27FA9-AE30-4BBB-B658-8731DBD552D6}"/>
                </a:ext>
              </a:extLst>
            </p:cNvPr>
            <p:cNvSpPr txBox="1"/>
            <p:nvPr/>
          </p:nvSpPr>
          <p:spPr bwMode="auto">
            <a:xfrm>
              <a:off x="15438480" y="7208071"/>
              <a:ext cx="3511002" cy="95410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Microphones module</a:t>
              </a:r>
            </a:p>
          </p:txBody>
        </p: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135EE970-AAB2-466F-94D4-5C8F92F84FAF}"/>
                </a:ext>
              </a:extLst>
            </p:cNvPr>
            <p:cNvCxnSpPr>
              <a:cxnSpLocks/>
              <a:stCxn id="72" idx="1"/>
            </p:cNvCxnSpPr>
            <p:nvPr/>
          </p:nvCxnSpPr>
          <p:spPr>
            <a:xfrm flipH="1" flipV="1">
              <a:off x="14017560" y="7043871"/>
              <a:ext cx="1420920" cy="641254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76" name="直接箭头连接符 75">
              <a:extLst>
                <a:ext uri="{FF2B5EF4-FFF2-40B4-BE49-F238E27FC236}">
                  <a16:creationId xmlns:a16="http://schemas.microsoft.com/office/drawing/2014/main" id="{B4153299-E251-4B31-983D-61C8F3FB8A76}"/>
                </a:ext>
              </a:extLst>
            </p:cNvPr>
            <p:cNvCxnSpPr>
              <a:cxnSpLocks/>
              <a:stCxn id="79" idx="3"/>
            </p:cNvCxnSpPr>
            <p:nvPr/>
          </p:nvCxnSpPr>
          <p:spPr>
            <a:xfrm>
              <a:off x="8091712" y="3822573"/>
              <a:ext cx="1528943" cy="57145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401F596F-AFF9-45F7-BACF-0CC36AAFFC31}"/>
                </a:ext>
              </a:extLst>
            </p:cNvPr>
            <p:cNvSpPr txBox="1"/>
            <p:nvPr/>
          </p:nvSpPr>
          <p:spPr bwMode="auto">
            <a:xfrm>
              <a:off x="5454814" y="3345519"/>
              <a:ext cx="263689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M354-07</a:t>
              </a:r>
            </a:p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2</a:t>
              </a:r>
            </a:p>
          </p:txBody>
        </p: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212445F7-7009-496C-97CD-001F322301F5}"/>
                </a:ext>
              </a:extLst>
            </p:cNvPr>
            <p:cNvCxnSpPr>
              <a:cxnSpLocks/>
              <a:stCxn id="81" idx="3"/>
            </p:cNvCxnSpPr>
            <p:nvPr/>
          </p:nvCxnSpPr>
          <p:spPr>
            <a:xfrm>
              <a:off x="8091712" y="4965478"/>
              <a:ext cx="1528943" cy="57145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971F34E3-55C5-4C5F-8B83-AEC0B994125E}"/>
                </a:ext>
              </a:extLst>
            </p:cNvPr>
            <p:cNvSpPr txBox="1"/>
            <p:nvPr/>
          </p:nvSpPr>
          <p:spPr bwMode="auto">
            <a:xfrm>
              <a:off x="4980562" y="4488424"/>
              <a:ext cx="3111150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M354-08</a:t>
              </a:r>
            </a:p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Map-light module</a:t>
              </a:r>
            </a:p>
          </p:txBody>
        </p:sp>
        <p:cxnSp>
          <p:nvCxnSpPr>
            <p:cNvPr id="82" name="直接箭头连接符 81">
              <a:extLst>
                <a:ext uri="{FF2B5EF4-FFF2-40B4-BE49-F238E27FC236}">
                  <a16:creationId xmlns:a16="http://schemas.microsoft.com/office/drawing/2014/main" id="{D62BB28F-B223-46B8-B3AF-AFE1B9FB4633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8065351" y="6258890"/>
              <a:ext cx="1307249" cy="59911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009ED8CB-B99F-473D-BEB5-ECE8D8DACD10}"/>
                </a:ext>
              </a:extLst>
            </p:cNvPr>
            <p:cNvSpPr txBox="1"/>
            <p:nvPr/>
          </p:nvSpPr>
          <p:spPr bwMode="auto">
            <a:xfrm>
              <a:off x="171450" y="5781836"/>
              <a:ext cx="789390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M354-09</a:t>
              </a:r>
            </a:p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front module, Bottom enclosure ASY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65F6BEC5-1D08-40C8-B360-6DA11070E490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8065351" y="8267901"/>
              <a:ext cx="1107832" cy="477053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C5B4D32-2EAF-4CB0-91AA-5FF334F8F6D3}"/>
                </a:ext>
              </a:extLst>
            </p:cNvPr>
            <p:cNvSpPr txBox="1"/>
            <p:nvPr/>
          </p:nvSpPr>
          <p:spPr bwMode="auto">
            <a:xfrm>
              <a:off x="171450" y="7790847"/>
              <a:ext cx="789390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</a:t>
              </a:r>
            </a:p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front module, </a:t>
              </a:r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PCBA </a:t>
              </a:r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27C3C0E6-32C7-42A3-A9E5-80D4DD94BD29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>
              <a:off x="8091712" y="9699062"/>
              <a:ext cx="2307156" cy="26206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338144DB-0F27-4A82-A226-5ECEC4DED47A}"/>
                </a:ext>
              </a:extLst>
            </p:cNvPr>
            <p:cNvSpPr txBox="1"/>
            <p:nvPr/>
          </p:nvSpPr>
          <p:spPr bwMode="auto">
            <a:xfrm>
              <a:off x="197811" y="9222008"/>
              <a:ext cx="789390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Rosenberger EBC connector Barrel</a:t>
              </a:r>
            </a:p>
          </p:txBody>
        </p: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38B0AF62-0C97-4582-A5E7-FD0CF0300A8D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V="1">
              <a:off x="8091712" y="10747569"/>
              <a:ext cx="770186" cy="16766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D1AB316-F00C-46D9-88DB-EF570D3998FD}"/>
                </a:ext>
              </a:extLst>
            </p:cNvPr>
            <p:cNvSpPr txBox="1"/>
            <p:nvPr/>
          </p:nvSpPr>
          <p:spPr bwMode="auto">
            <a:xfrm>
              <a:off x="197811" y="10438177"/>
              <a:ext cx="789390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M354-12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Top module ASY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45543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Packaging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1088AE7-9BA6-4263-A438-499A30478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09" y="1702199"/>
            <a:ext cx="20145982" cy="1133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2294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 anchor="ctr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Packaging--Pallet</a:t>
            </a:r>
            <a:endParaRPr lang="en-US" sz="5000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8BCE030-3C58-4157-9D43-7E89DE74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9" y="3282019"/>
            <a:ext cx="23675321" cy="81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2609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728857" y="5981445"/>
            <a:ext cx="7897586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en-US"/>
            </a:defPPr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algn="ctr"/>
            <a:r>
              <a:rPr lang="en-US" altLang="zh-CN" sz="8000" dirty="0"/>
              <a:t>Thanks a lot!</a:t>
            </a:r>
            <a:endParaRPr lang="zh-CN" altLang="en-US" sz="80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endParaRPr lang="en-US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70217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55B8B8E-29AF-4E2C-91FF-FD91F376F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922" y="2327006"/>
            <a:ext cx="12269460" cy="901388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Exploded view—M354-06 Microphones module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C9EF58D-5633-437B-B982-48A51F54E72F}"/>
              </a:ext>
            </a:extLst>
          </p:cNvPr>
          <p:cNvGrpSpPr/>
          <p:nvPr/>
        </p:nvGrpSpPr>
        <p:grpSpPr>
          <a:xfrm>
            <a:off x="1491430" y="1818536"/>
            <a:ext cx="20249401" cy="9339153"/>
            <a:chOff x="4088207" y="1151654"/>
            <a:chExt cx="20249401" cy="9339153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8DAEAD-66E4-4CCB-9C39-F9F12973E20F}"/>
                </a:ext>
              </a:extLst>
            </p:cNvPr>
            <p:cNvSpPr txBox="1"/>
            <p:nvPr/>
          </p:nvSpPr>
          <p:spPr bwMode="auto">
            <a:xfrm>
              <a:off x="4088207" y="3333618"/>
              <a:ext cx="3928273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M354-06-02-02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BLE stamping antenna</a:t>
              </a: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86AAB71-7FCA-4926-B372-FC2E289984F0}"/>
                </a:ext>
              </a:extLst>
            </p:cNvPr>
            <p:cNvSpPr txBox="1"/>
            <p:nvPr/>
          </p:nvSpPr>
          <p:spPr bwMode="auto">
            <a:xfrm>
              <a:off x="19100796" y="1151654"/>
              <a:ext cx="3252367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M354-06-02-06</a:t>
              </a:r>
            </a:p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cover 1</a:t>
              </a:r>
            </a:p>
          </p:txBody>
        </p: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319153B6-7645-4FA4-904A-9316B233D051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16532175" y="1628708"/>
              <a:ext cx="2568621" cy="1466424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8BF11431-6092-4737-9E2C-1C6FE08382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913246" y="5871771"/>
              <a:ext cx="2187551" cy="114112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E8262BDB-5287-4C45-96DB-9DAFAD7D7311}"/>
                </a:ext>
              </a:extLst>
            </p:cNvPr>
            <p:cNvSpPr txBox="1"/>
            <p:nvPr/>
          </p:nvSpPr>
          <p:spPr bwMode="auto">
            <a:xfrm>
              <a:off x="19100796" y="5355402"/>
              <a:ext cx="523681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microphones' PCBA</a:t>
              </a:r>
            </a:p>
          </p:txBody>
        </p:sp>
        <p:cxnSp>
          <p:nvCxnSpPr>
            <p:cNvPr id="63" name="直接箭头连接符 62">
              <a:extLst>
                <a:ext uri="{FF2B5EF4-FFF2-40B4-BE49-F238E27FC236}">
                  <a16:creationId xmlns:a16="http://schemas.microsoft.com/office/drawing/2014/main" id="{93253A20-ABD7-460F-97B9-6A7A423C685E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17607932" y="7226408"/>
              <a:ext cx="1175026" cy="263538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87246AA9-1B7D-471C-A061-CE965A2F2415}"/>
                </a:ext>
              </a:extLst>
            </p:cNvPr>
            <p:cNvSpPr txBox="1"/>
            <p:nvPr/>
          </p:nvSpPr>
          <p:spPr bwMode="auto">
            <a:xfrm>
              <a:off x="18782958" y="7012892"/>
              <a:ext cx="523681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M354-06-02-01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microphones' PCB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21EEA71-6EC9-4D34-97E6-84E634E2964B}"/>
                </a:ext>
              </a:extLst>
            </p:cNvPr>
            <p:cNvCxnSpPr>
              <a:cxnSpLocks/>
            </p:cNvCxnSpPr>
            <p:nvPr/>
          </p:nvCxnSpPr>
          <p:spPr>
            <a:xfrm>
              <a:off x="6349627" y="4371554"/>
              <a:ext cx="1569663" cy="137200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ED4F39CC-3156-4C53-B090-B9D58D291068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17925771" y="9750216"/>
              <a:ext cx="1175026" cy="263538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9F46D4F-78E2-488B-BC9C-3F3B765257CD}"/>
                </a:ext>
              </a:extLst>
            </p:cNvPr>
            <p:cNvSpPr txBox="1"/>
            <p:nvPr/>
          </p:nvSpPr>
          <p:spPr bwMode="auto">
            <a:xfrm>
              <a:off x="19100797" y="9536700"/>
              <a:ext cx="523681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M354-06-04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Acoustic mesh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208FCFE-D951-4CFC-8F6B-35BAF3616D96}"/>
                </a:ext>
              </a:extLst>
            </p:cNvPr>
            <p:cNvSpPr txBox="1"/>
            <p:nvPr/>
          </p:nvSpPr>
          <p:spPr bwMode="auto">
            <a:xfrm>
              <a:off x="18782958" y="8060448"/>
              <a:ext cx="523681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M354-06-02-05</a:t>
              </a:r>
            </a:p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3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851279DF-3067-4C2C-B216-7C527285C7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12777" y="8792599"/>
              <a:ext cx="2328196" cy="74410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94C3E67-B8F4-4389-9BDA-9EE2280C7F2D}"/>
                </a:ext>
              </a:extLst>
            </p:cNvPr>
            <p:cNvSpPr txBox="1"/>
            <p:nvPr/>
          </p:nvSpPr>
          <p:spPr bwMode="auto">
            <a:xfrm>
              <a:off x="6293106" y="1881342"/>
              <a:ext cx="3252367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M354-06-02-03</a:t>
              </a:r>
            </a:p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1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D2F2429D-ADC0-4E17-A0FF-3C6FF000684E}"/>
                </a:ext>
              </a:extLst>
            </p:cNvPr>
            <p:cNvCxnSpPr>
              <a:cxnSpLocks/>
            </p:cNvCxnSpPr>
            <p:nvPr/>
          </p:nvCxnSpPr>
          <p:spPr>
            <a:xfrm>
              <a:off x="8997577" y="2897217"/>
              <a:ext cx="1143000" cy="1474336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97B88DC-98CF-49D3-A3BC-6B1168C4021C}"/>
                </a:ext>
              </a:extLst>
            </p:cNvPr>
            <p:cNvSpPr txBox="1"/>
            <p:nvPr/>
          </p:nvSpPr>
          <p:spPr bwMode="auto">
            <a:xfrm>
              <a:off x="19100795" y="3978925"/>
              <a:ext cx="3252367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M354-06-02-04</a:t>
              </a:r>
            </a:p>
            <a:p>
              <a:pPr hangingPunct="1"/>
              <a:r>
                <a:rPr lang="en-US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2</a:t>
              </a:r>
            </a:p>
          </p:txBody>
        </p: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21634817-16CF-4F9D-BDF6-F16DC8D64A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817664" y="4527364"/>
              <a:ext cx="2283131" cy="135475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9145307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0236BC-643C-4BBA-8DE1-C5ED09D07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924" y="1573877"/>
            <a:ext cx="12734375" cy="924441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Exploded view—M354-08 Lighthouse map-light module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42CABAEC-2103-4C66-A7C9-072F1A934F6B}"/>
              </a:ext>
            </a:extLst>
          </p:cNvPr>
          <p:cNvGrpSpPr/>
          <p:nvPr/>
        </p:nvGrpSpPr>
        <p:grpSpPr>
          <a:xfrm>
            <a:off x="4103791" y="1573877"/>
            <a:ext cx="10782744" cy="5761176"/>
            <a:chOff x="1325799" y="1611845"/>
            <a:chExt cx="10782744" cy="5761176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8DAEAD-66E4-4CCB-9C39-F9F12973E20F}"/>
                </a:ext>
              </a:extLst>
            </p:cNvPr>
            <p:cNvSpPr txBox="1"/>
            <p:nvPr/>
          </p:nvSpPr>
          <p:spPr bwMode="auto">
            <a:xfrm>
              <a:off x="2788597" y="1611845"/>
              <a:ext cx="3928273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M354-08-01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FOAM SEAL, INLET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21EEA71-6EC9-4D34-97E6-84E634E2964B}"/>
                </a:ext>
              </a:extLst>
            </p:cNvPr>
            <p:cNvCxnSpPr>
              <a:cxnSpLocks/>
            </p:cNvCxnSpPr>
            <p:nvPr/>
          </p:nvCxnSpPr>
          <p:spPr>
            <a:xfrm>
              <a:off x="6737176" y="2324328"/>
              <a:ext cx="5371367" cy="1355826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D7EDF72-DA6A-458F-9448-97C368C8B8AF}"/>
                </a:ext>
              </a:extLst>
            </p:cNvPr>
            <p:cNvSpPr txBox="1"/>
            <p:nvPr/>
          </p:nvSpPr>
          <p:spPr bwMode="auto">
            <a:xfrm>
              <a:off x="1325799" y="6418914"/>
              <a:ext cx="5783159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M354-08-02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maplight</a:t>
              </a:r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Housing-ASY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C152D282-16A6-4DD4-881E-8EAD10B09FA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7108958" y="6895968"/>
              <a:ext cx="1162050" cy="30480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7336574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Exploded view—M354-09 Lighthouse front module, Bottom enclosure ASY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67A9419-C7C4-462F-AB3C-FA59E1F84C06}"/>
              </a:ext>
            </a:extLst>
          </p:cNvPr>
          <p:cNvGrpSpPr/>
          <p:nvPr/>
        </p:nvGrpSpPr>
        <p:grpSpPr>
          <a:xfrm>
            <a:off x="1072774" y="1586548"/>
            <a:ext cx="22228898" cy="10912322"/>
            <a:chOff x="1838325" y="1548448"/>
            <a:chExt cx="22228898" cy="1091232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7BD727D-FC64-4041-B921-D8E06B8CF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2813" y="1615123"/>
              <a:ext cx="20324410" cy="10845647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8DAEAD-66E4-4CCB-9C39-F9F12973E20F}"/>
                </a:ext>
              </a:extLst>
            </p:cNvPr>
            <p:cNvSpPr txBox="1"/>
            <p:nvPr/>
          </p:nvSpPr>
          <p:spPr bwMode="auto">
            <a:xfrm>
              <a:off x="2628900" y="1548448"/>
              <a:ext cx="1606596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M354-05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1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21EEA71-6EC9-4D34-97E6-84E634E2964B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4235496" y="1952626"/>
              <a:ext cx="3079704" cy="72876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D7EDF72-DA6A-458F-9448-97C368C8B8AF}"/>
                </a:ext>
              </a:extLst>
            </p:cNvPr>
            <p:cNvSpPr txBox="1"/>
            <p:nvPr/>
          </p:nvSpPr>
          <p:spPr bwMode="auto">
            <a:xfrm>
              <a:off x="2628900" y="3442434"/>
              <a:ext cx="2171621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M354-09-01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Fan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C152D282-16A6-4DD4-881E-8EAD10B09FA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4800521" y="3919488"/>
              <a:ext cx="1705054" cy="214362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079E2EC-FCAF-4137-A92E-427AD96878FE}"/>
                </a:ext>
              </a:extLst>
            </p:cNvPr>
            <p:cNvSpPr txBox="1"/>
            <p:nvPr/>
          </p:nvSpPr>
          <p:spPr bwMode="auto">
            <a:xfrm>
              <a:off x="1838325" y="4757801"/>
              <a:ext cx="2962196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M354-09-02 Bottom enclosure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71D934FF-E51F-4899-961C-7A60EC62D069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4800521" y="5234855"/>
              <a:ext cx="1357087" cy="46343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5386618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F5E6BAA8-096C-4E31-A53A-D4ED6A0B4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144" y="993669"/>
            <a:ext cx="11596879" cy="11728662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85AC53E-D08B-47A7-8D96-664C4E76381D}"/>
              </a:ext>
            </a:extLst>
          </p:cNvPr>
          <p:cNvSpPr txBox="1">
            <a:spLocks noChangeAspect="1"/>
          </p:cNvSpPr>
          <p:nvPr/>
        </p:nvSpPr>
        <p:spPr>
          <a:xfrm>
            <a:off x="307223" y="87088"/>
            <a:ext cx="23760000" cy="1098913"/>
          </a:xfrm>
          <a:prstGeom prst="rect">
            <a:avLst/>
          </a:prstGeom>
          <a:solidFill>
            <a:srgbClr val="005CB9"/>
          </a:solidFill>
        </p:spPr>
        <p:txBody>
          <a:bodyPr wrap="square" rtlCol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60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pPr marL="360000">
              <a:lnSpc>
                <a:spcPct val="150000"/>
              </a:lnSpc>
            </a:pPr>
            <a:r>
              <a:rPr lang="en-US" altLang="zh-CN" sz="5000" dirty="0">
                <a:solidFill>
                  <a:schemeClr val="bg1"/>
                </a:solidFill>
              </a:rPr>
              <a:t>Exploded view—M354-10 Lighthouse front module, PCBA ASY</a:t>
            </a:r>
          </a:p>
          <a:p>
            <a:pPr marL="360000">
              <a:lnSpc>
                <a:spcPct val="150000"/>
              </a:lnSpc>
            </a:pPr>
            <a:endParaRPr lang="en-US" altLang="zh-CN" sz="5000" dirty="0">
              <a:solidFill>
                <a:schemeClr val="bg1"/>
              </a:solidFill>
            </a:endParaRPr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2A4D0BA-7D91-4615-A1A0-B0733AD2032A}"/>
              </a:ext>
            </a:extLst>
          </p:cNvPr>
          <p:cNvGrpSpPr/>
          <p:nvPr/>
        </p:nvGrpSpPr>
        <p:grpSpPr>
          <a:xfrm>
            <a:off x="695752" y="1451966"/>
            <a:ext cx="22410504" cy="11637535"/>
            <a:chOff x="293324" y="1332899"/>
            <a:chExt cx="22410504" cy="1163753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E8DAEAD-66E4-4CCB-9C39-F9F12973E20F}"/>
                </a:ext>
              </a:extLst>
            </p:cNvPr>
            <p:cNvSpPr txBox="1"/>
            <p:nvPr/>
          </p:nvSpPr>
          <p:spPr bwMode="auto">
            <a:xfrm>
              <a:off x="3822970" y="1332899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1</a:t>
              </a: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621EEA71-6EC9-4D34-97E6-84E634E2964B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6278305" y="1461539"/>
              <a:ext cx="3293712" cy="348414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9D7EDF72-DA6A-458F-9448-97C368C8B8AF}"/>
                </a:ext>
              </a:extLst>
            </p:cNvPr>
            <p:cNvSpPr txBox="1"/>
            <p:nvPr/>
          </p:nvSpPr>
          <p:spPr bwMode="auto">
            <a:xfrm>
              <a:off x="3316110" y="2494847"/>
              <a:ext cx="2962196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M354-10-02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ICR PCBA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C152D282-16A6-4DD4-881E-8EAD10B09FA3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 flipV="1">
              <a:off x="6278306" y="2491944"/>
              <a:ext cx="2982426" cy="479957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079E2EC-FCAF-4137-A92E-427AD96878FE}"/>
                </a:ext>
              </a:extLst>
            </p:cNvPr>
            <p:cNvSpPr txBox="1"/>
            <p:nvPr/>
          </p:nvSpPr>
          <p:spPr bwMode="auto">
            <a:xfrm>
              <a:off x="865762" y="3595852"/>
              <a:ext cx="5412543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M354-10-03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Thermally conductive silicone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71D934FF-E51F-4899-961C-7A60EC62D069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 flipV="1">
              <a:off x="6278305" y="3176839"/>
              <a:ext cx="3293712" cy="896067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C17A054-C4F4-4F0F-B623-D1DA78EE2BD9}"/>
                </a:ext>
              </a:extLst>
            </p:cNvPr>
            <p:cNvSpPr txBox="1"/>
            <p:nvPr/>
          </p:nvSpPr>
          <p:spPr bwMode="auto">
            <a:xfrm>
              <a:off x="3822970" y="4633460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M354-10-04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ICR Heatsink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4156EF8E-C10F-47F6-8025-F1D028119D94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6278305" y="4237683"/>
              <a:ext cx="2890036" cy="872831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334C3A5-25FA-431F-98D1-1F93782F9DA4}"/>
                </a:ext>
              </a:extLst>
            </p:cNvPr>
            <p:cNvSpPr txBox="1"/>
            <p:nvPr/>
          </p:nvSpPr>
          <p:spPr bwMode="auto">
            <a:xfrm>
              <a:off x="17810375" y="1766776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M354-05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Screw 1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3F557A23-8C38-40A8-BA4C-7D27BF735916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15862483" y="2243830"/>
              <a:ext cx="1947892" cy="125562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AA03BDAB-3903-48E7-B463-CB3EF6D7C1A3}"/>
                </a:ext>
              </a:extLst>
            </p:cNvPr>
            <p:cNvSpPr txBox="1"/>
            <p:nvPr/>
          </p:nvSpPr>
          <p:spPr bwMode="auto">
            <a:xfrm>
              <a:off x="17924508" y="2881073"/>
              <a:ext cx="3752558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M354-10-05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for RGB PCBA</a:t>
              </a:r>
            </a:p>
          </p:txBody>
        </p: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99A8E474-5D72-4883-9CC8-310C425404A2}"/>
                </a:ext>
              </a:extLst>
            </p:cNvPr>
            <p:cNvCxnSpPr>
              <a:cxnSpLocks/>
              <a:stCxn id="27" idx="1"/>
            </p:cNvCxnSpPr>
            <p:nvPr/>
          </p:nvCxnSpPr>
          <p:spPr>
            <a:xfrm flipH="1">
              <a:off x="16737973" y="3358127"/>
              <a:ext cx="1186535" cy="56181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C0B1AE2D-7280-4F05-AD74-183B35A94188}"/>
                </a:ext>
              </a:extLst>
            </p:cNvPr>
            <p:cNvSpPr txBox="1"/>
            <p:nvPr/>
          </p:nvSpPr>
          <p:spPr bwMode="auto">
            <a:xfrm>
              <a:off x="17905456" y="3919942"/>
              <a:ext cx="245533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M354-10-06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RGB PCBA</a:t>
              </a:r>
            </a:p>
          </p:txBody>
        </p: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3CFCFD9C-C566-4DCA-ACC9-9C0A1C04DB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88725" y="4441246"/>
              <a:ext cx="1375429" cy="22609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1CB3B4C6-33C7-4C4A-A4BE-F55396E03137}"/>
                </a:ext>
              </a:extLst>
            </p:cNvPr>
            <p:cNvSpPr txBox="1"/>
            <p:nvPr/>
          </p:nvSpPr>
          <p:spPr bwMode="auto">
            <a:xfrm>
              <a:off x="17864154" y="5008957"/>
              <a:ext cx="2539930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M354-10-07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TCU Heat sink</a:t>
              </a: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6581B983-77D0-4732-99A0-96070126AAA3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15825760" y="5051842"/>
              <a:ext cx="2038394" cy="434169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3BFC3A0-A533-420B-8961-2A0AD6578DEF}"/>
                </a:ext>
              </a:extLst>
            </p:cNvPr>
            <p:cNvSpPr txBox="1"/>
            <p:nvPr/>
          </p:nvSpPr>
          <p:spPr bwMode="auto">
            <a:xfrm>
              <a:off x="17450604" y="7126933"/>
              <a:ext cx="5253224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Lighthouse front module PCBA</a:t>
              </a:r>
            </a:p>
          </p:txBody>
        </p: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367F16C6-6524-4DCD-A467-ABFCCC581595}"/>
                </a:ext>
              </a:extLst>
            </p:cNvPr>
            <p:cNvCxnSpPr>
              <a:cxnSpLocks/>
              <a:stCxn id="39" idx="1"/>
            </p:cNvCxnSpPr>
            <p:nvPr/>
          </p:nvCxnSpPr>
          <p:spPr>
            <a:xfrm flipH="1">
              <a:off x="14795242" y="7603987"/>
              <a:ext cx="2655362" cy="28916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FB230805-7075-48CE-AC83-6A2CD23B4D7A}"/>
                </a:ext>
              </a:extLst>
            </p:cNvPr>
            <p:cNvSpPr txBox="1"/>
            <p:nvPr/>
          </p:nvSpPr>
          <p:spPr bwMode="auto">
            <a:xfrm>
              <a:off x="17223930" y="9415007"/>
              <a:ext cx="4453136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N-H045-04-001-89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OHC SHIELD cover</a:t>
              </a:r>
            </a:p>
          </p:txBody>
        </p: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0C38DF49-1DFA-4BD9-888E-7A583B8B4829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 flipH="1">
              <a:off x="14563779" y="9892061"/>
              <a:ext cx="2660151" cy="198257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B063B0E-4E82-4B3A-A805-816D24F557C7}"/>
                </a:ext>
              </a:extLst>
            </p:cNvPr>
            <p:cNvSpPr txBox="1"/>
            <p:nvPr/>
          </p:nvSpPr>
          <p:spPr bwMode="auto">
            <a:xfrm>
              <a:off x="17048212" y="10951640"/>
              <a:ext cx="4628854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M354-10-08-08WiFi Stamping antenna</a:t>
              </a:r>
            </a:p>
          </p:txBody>
        </p: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35F2E504-306C-40DC-9325-4090A1E097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160155" y="10951640"/>
              <a:ext cx="4676275" cy="522313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58956F0-DFA1-4A7D-9302-667E7D600999}"/>
                </a:ext>
              </a:extLst>
            </p:cNvPr>
            <p:cNvSpPr txBox="1"/>
            <p:nvPr/>
          </p:nvSpPr>
          <p:spPr bwMode="auto">
            <a:xfrm>
              <a:off x="3092930" y="7741809"/>
              <a:ext cx="296219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M354-10-11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ICR Connector</a:t>
              </a:r>
            </a:p>
          </p:txBody>
        </p:sp>
        <p:cxnSp>
          <p:nvCxnSpPr>
            <p:cNvPr id="52" name="直接箭头连接符 51">
              <a:extLst>
                <a:ext uri="{FF2B5EF4-FFF2-40B4-BE49-F238E27FC236}">
                  <a16:creationId xmlns:a16="http://schemas.microsoft.com/office/drawing/2014/main" id="{7A8DD980-6CBC-437C-9F64-B24E14783795}"/>
                </a:ext>
              </a:extLst>
            </p:cNvPr>
            <p:cNvCxnSpPr>
              <a:cxnSpLocks/>
              <a:stCxn id="51" idx="3"/>
            </p:cNvCxnSpPr>
            <p:nvPr/>
          </p:nvCxnSpPr>
          <p:spPr>
            <a:xfrm flipV="1">
              <a:off x="6055125" y="6913209"/>
              <a:ext cx="3113216" cy="1305654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BC7B5772-8155-44E0-8466-9F6F2BA231C4}"/>
                </a:ext>
              </a:extLst>
            </p:cNvPr>
            <p:cNvSpPr txBox="1"/>
            <p:nvPr/>
          </p:nvSpPr>
          <p:spPr bwMode="auto">
            <a:xfrm>
              <a:off x="3092930" y="5671068"/>
              <a:ext cx="318537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M354-10-08-10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fan shield </a:t>
              </a:r>
            </a:p>
          </p:txBody>
        </p: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4EC61D5C-C1A6-44C6-9446-134CB5EE5768}"/>
                </a:ext>
              </a:extLst>
            </p:cNvPr>
            <p:cNvCxnSpPr>
              <a:cxnSpLocks/>
              <a:stCxn id="48" idx="3"/>
            </p:cNvCxnSpPr>
            <p:nvPr/>
          </p:nvCxnSpPr>
          <p:spPr>
            <a:xfrm flipV="1">
              <a:off x="6278305" y="5275292"/>
              <a:ext cx="2383176" cy="872830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D1238D67-74A0-46E2-B11F-DB7BFFACE540}"/>
                </a:ext>
              </a:extLst>
            </p:cNvPr>
            <p:cNvSpPr txBox="1"/>
            <p:nvPr/>
          </p:nvSpPr>
          <p:spPr bwMode="auto">
            <a:xfrm>
              <a:off x="17223930" y="8119278"/>
              <a:ext cx="5253224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N-H045-04-000-89</a:t>
              </a:r>
            </a:p>
            <a:p>
              <a:pPr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OHC SHIELD FENCE</a:t>
              </a:r>
            </a:p>
          </p:txBody>
        </p: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3DA52DBB-87D4-491D-9F58-6B0847FAD63B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>
              <a:off x="14568568" y="8596332"/>
              <a:ext cx="2655362" cy="28916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CAA76F27-5B7C-49D8-9867-81E723305ECB}"/>
                </a:ext>
              </a:extLst>
            </p:cNvPr>
            <p:cNvSpPr txBox="1"/>
            <p:nvPr/>
          </p:nvSpPr>
          <p:spPr bwMode="auto">
            <a:xfrm>
              <a:off x="10662914" y="2341302"/>
              <a:ext cx="3900865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M354-10-08-04 Shield with Spring Fingers</a:t>
              </a: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EE4987B3-462C-4C6F-89C2-2F1919482794}"/>
                </a:ext>
              </a:extLst>
            </p:cNvPr>
            <p:cNvSpPr txBox="1"/>
            <p:nvPr/>
          </p:nvSpPr>
          <p:spPr bwMode="auto">
            <a:xfrm>
              <a:off x="1101991" y="8908207"/>
              <a:ext cx="4743982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M354-10-08-05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frame 1 for GNSS</a:t>
              </a:r>
            </a:p>
          </p:txBody>
        </p:sp>
        <p:cxnSp>
          <p:nvCxnSpPr>
            <p:cNvPr id="58" name="直接箭头连接符 57">
              <a:extLst>
                <a:ext uri="{FF2B5EF4-FFF2-40B4-BE49-F238E27FC236}">
                  <a16:creationId xmlns:a16="http://schemas.microsoft.com/office/drawing/2014/main" id="{7763F9F2-78C1-4FC1-BBE2-8952CE6283F9}"/>
                </a:ext>
              </a:extLst>
            </p:cNvPr>
            <p:cNvCxnSpPr>
              <a:cxnSpLocks/>
              <a:stCxn id="57" idx="3"/>
            </p:cNvCxnSpPr>
            <p:nvPr/>
          </p:nvCxnSpPr>
          <p:spPr>
            <a:xfrm flipV="1">
              <a:off x="5845973" y="8431154"/>
              <a:ext cx="1963067" cy="954107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5A69FCB6-E2EB-43D3-864F-71D2A62AEEB2}"/>
                </a:ext>
              </a:extLst>
            </p:cNvPr>
            <p:cNvSpPr txBox="1"/>
            <p:nvPr/>
          </p:nvSpPr>
          <p:spPr bwMode="auto">
            <a:xfrm>
              <a:off x="1706854" y="10090318"/>
              <a:ext cx="4139119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M354-10-08-06 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frame 2 for GNSS</a:t>
              </a:r>
            </a:p>
          </p:txBody>
        </p:sp>
        <p:cxnSp>
          <p:nvCxnSpPr>
            <p:cNvPr id="60" name="直接箭头连接符 59">
              <a:extLst>
                <a:ext uri="{FF2B5EF4-FFF2-40B4-BE49-F238E27FC236}">
                  <a16:creationId xmlns:a16="http://schemas.microsoft.com/office/drawing/2014/main" id="{6321E4CE-C480-48FF-8772-29D2245497DD}"/>
                </a:ext>
              </a:extLst>
            </p:cNvPr>
            <p:cNvCxnSpPr>
              <a:cxnSpLocks/>
              <a:stCxn id="59" idx="3"/>
            </p:cNvCxnSpPr>
            <p:nvPr/>
          </p:nvCxnSpPr>
          <p:spPr>
            <a:xfrm flipV="1">
              <a:off x="5845973" y="8591607"/>
              <a:ext cx="3414759" cy="197576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E6DDE3FB-C37A-41D1-BACB-1A90A397D837}"/>
                </a:ext>
              </a:extLst>
            </p:cNvPr>
            <p:cNvSpPr txBox="1"/>
            <p:nvPr/>
          </p:nvSpPr>
          <p:spPr bwMode="auto">
            <a:xfrm>
              <a:off x="2016922" y="6666438"/>
              <a:ext cx="3954793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M354-10-08-07Shield frame for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maplight</a:t>
              </a:r>
              <a:endPara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81E7E72A-1C98-47A1-BE43-86BCE61DF017}"/>
                </a:ext>
              </a:extLst>
            </p:cNvPr>
            <p:cNvCxnSpPr>
              <a:cxnSpLocks/>
              <a:stCxn id="67" idx="3"/>
            </p:cNvCxnSpPr>
            <p:nvPr/>
          </p:nvCxnSpPr>
          <p:spPr>
            <a:xfrm flipV="1">
              <a:off x="5971715" y="6303586"/>
              <a:ext cx="2009710" cy="839906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42C4B699-B0AA-4594-AD9A-16BE2DED8306}"/>
                </a:ext>
              </a:extLst>
            </p:cNvPr>
            <p:cNvSpPr txBox="1"/>
            <p:nvPr/>
          </p:nvSpPr>
          <p:spPr bwMode="auto">
            <a:xfrm>
              <a:off x="293324" y="11353638"/>
              <a:ext cx="5313559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M354-10-08-11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Shield </a:t>
              </a:r>
              <a:r>
                <a:rPr lang="en-US" altLang="zh-CN" sz="2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</a:t>
              </a:r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cover 1 for GNSS</a:t>
              </a:r>
            </a:p>
          </p:txBody>
        </p:sp>
        <p:cxnSp>
          <p:nvCxnSpPr>
            <p:cNvPr id="85" name="直接箭头连接符 84">
              <a:extLst>
                <a:ext uri="{FF2B5EF4-FFF2-40B4-BE49-F238E27FC236}">
                  <a16:creationId xmlns:a16="http://schemas.microsoft.com/office/drawing/2014/main" id="{CE066240-285E-46D6-BD32-E3B5CE092B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45973" y="8596332"/>
              <a:ext cx="3414759" cy="197576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088179A7-A957-4AD2-90E0-B8D11A0C78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9272" y="9983578"/>
              <a:ext cx="2362153" cy="1651685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7" name="直接箭头连接符 86">
              <a:extLst>
                <a:ext uri="{FF2B5EF4-FFF2-40B4-BE49-F238E27FC236}">
                  <a16:creationId xmlns:a16="http://schemas.microsoft.com/office/drawing/2014/main" id="{FCEEB5AC-EF02-455D-AA0D-E737B681D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519" y="9815653"/>
              <a:ext cx="1802498" cy="2185736"/>
            </a:xfrm>
            <a:prstGeom prst="straightConnector1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3ECBC00-ABCD-413A-B226-1C55A8B68124}"/>
                </a:ext>
              </a:extLst>
            </p:cNvPr>
            <p:cNvSpPr txBox="1"/>
            <p:nvPr/>
          </p:nvSpPr>
          <p:spPr bwMode="auto">
            <a:xfrm>
              <a:off x="6052062" y="12016327"/>
              <a:ext cx="4365910" cy="95410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/>
          </p:spPr>
          <p:txBody>
            <a:bodyPr wrap="square" rtlCol="0">
              <a:spAutoFit/>
            </a:bodyPr>
            <a:lstStyle/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M354-10-08-12 </a:t>
              </a:r>
            </a:p>
            <a:p>
              <a:pPr algn="r" hangingPunct="1"/>
              <a:r>
                <a:rPr lang="en-US" altLang="zh-CN" sz="2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Shield cover 2 for GNSS</a:t>
              </a:r>
            </a:p>
          </p:txBody>
        </p:sp>
      </p:grp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ACF60130-AF7C-4591-94DD-5FCF4FE27176}"/>
              </a:ext>
            </a:extLst>
          </p:cNvPr>
          <p:cNvCxnSpPr>
            <a:cxnSpLocks/>
          </p:cNvCxnSpPr>
          <p:nvPr/>
        </p:nvCxnSpPr>
        <p:spPr>
          <a:xfrm flipH="1">
            <a:off x="10280128" y="3618522"/>
            <a:ext cx="2038394" cy="208811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2740342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>
          <a:defRPr sz="2400" dirty="0"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 bwMode="auto">
        <a:solidFill>
          <a:srgbClr val="92D050"/>
        </a:solidFill>
        <a:ln>
          <a:noFill/>
        </a:ln>
        <a:extLst/>
      </a:spPr>
      <a:bodyPr wrap="square">
        <a:spAutoFit/>
      </a:bodyPr>
      <a:lstStyle>
        <a:defPPr algn="r" eaLnBrk="1" hangingPunct="1">
          <a:defRPr sz="2800" dirty="0">
            <a:latin typeface="Helvetica Light"/>
            <a:ea typeface="宋体" panose="02010600030101010101" pitchFamily="2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23213</TotalTime>
  <Words>3595</Words>
  <Application>Microsoft Office PowerPoint</Application>
  <PresentationFormat>自定义</PresentationFormat>
  <Paragraphs>1120</Paragraphs>
  <Slides>52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52</vt:i4>
      </vt:variant>
    </vt:vector>
  </HeadingPairs>
  <TitlesOfParts>
    <vt:vector size="68" baseType="lpstr">
      <vt:lpstr>Helvetica Light</vt:lpstr>
      <vt:lpstr>Helvetica Neue</vt:lpstr>
      <vt:lpstr>Helvetica Neue Light</vt:lpstr>
      <vt:lpstr>Lucida Grande</vt:lpstr>
      <vt:lpstr>等线</vt:lpstr>
      <vt:lpstr>宋体</vt:lpstr>
      <vt:lpstr>微软雅黑</vt:lpstr>
      <vt:lpstr>Arial</vt:lpstr>
      <vt:lpstr>Calibri</vt:lpstr>
      <vt:lpstr>Helvetica</vt:lpstr>
      <vt:lpstr>Times New Roman</vt:lpstr>
      <vt:lpstr>Wingdings</vt:lpstr>
      <vt:lpstr>White</vt:lpstr>
      <vt:lpstr>包装程序外壳对象</vt:lpstr>
      <vt:lpstr>Worksheet</vt:lpstr>
      <vt:lpstr>Acrobat 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Tony Zhao</cp:lastModifiedBy>
  <cp:revision>3349</cp:revision>
  <dcterms:modified xsi:type="dcterms:W3CDTF">2025-02-05T09:42:16Z</dcterms:modified>
</cp:coreProperties>
</file>